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omments/modernComment_174_41F792D4.xml" ContentType="application/vnd.ms-powerpoint.comment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379" r:id="rId2"/>
    <p:sldId id="256" r:id="rId3"/>
    <p:sldId id="273" r:id="rId4"/>
    <p:sldId id="257" r:id="rId5"/>
    <p:sldId id="277" r:id="rId6"/>
    <p:sldId id="258" r:id="rId7"/>
    <p:sldId id="275" r:id="rId8"/>
    <p:sldId id="370" r:id="rId9"/>
    <p:sldId id="266" r:id="rId10"/>
    <p:sldId id="278" r:id="rId11"/>
    <p:sldId id="265" r:id="rId12"/>
    <p:sldId id="274" r:id="rId13"/>
    <p:sldId id="390" r:id="rId14"/>
    <p:sldId id="382" r:id="rId15"/>
    <p:sldId id="276" r:id="rId16"/>
    <p:sldId id="267" r:id="rId17"/>
    <p:sldId id="392" r:id="rId18"/>
    <p:sldId id="372" r:id="rId19"/>
    <p:sldId id="373" r:id="rId20"/>
    <p:sldId id="270" r:id="rId21"/>
    <p:sldId id="368" r:id="rId22"/>
    <p:sldId id="383" r:id="rId23"/>
    <p:sldId id="393" r:id="rId24"/>
    <p:sldId id="362" r:id="rId25"/>
    <p:sldId id="363" r:id="rId26"/>
    <p:sldId id="364" r:id="rId27"/>
    <p:sldId id="365" r:id="rId28"/>
    <p:sldId id="366" r:id="rId29"/>
    <p:sldId id="367" r:id="rId30"/>
    <p:sldId id="384" r:id="rId31"/>
    <p:sldId id="386" r:id="rId32"/>
    <p:sldId id="387" r:id="rId33"/>
    <p:sldId id="388" r:id="rId34"/>
    <p:sldId id="269" r:id="rId35"/>
    <p:sldId id="268" r:id="rId36"/>
  </p:sldIdLst>
  <p:sldSz cx="18288000" cy="10287000"/>
  <p:notesSz cx="6858000" cy="9144000"/>
  <p:embeddedFontLst>
    <p:embeddedFont>
      <p:font typeface="Montserrat Classic" panose="020B0604020202020204" charset="0"/>
      <p:regular r:id="rId38"/>
    </p:embeddedFont>
    <p:embeddedFont>
      <p:font typeface="Montserrat Classic Bold" panose="020B0604020202020204" charset="0"/>
      <p:regular r:id="rId39"/>
    </p:embeddedFont>
    <p:embeddedFont>
      <p:font typeface="Poppins" panose="00000500000000000000" pitchFamily="2" charset="0"/>
      <p:regular r:id="rId40"/>
      <p:bold r:id="rId41"/>
      <p:italic r:id="rId42"/>
      <p:boldItalic r:id="rId43"/>
    </p:embeddedFont>
    <p:embeddedFont>
      <p:font typeface="Poppins Bold" panose="00000800000000000000" charset="0"/>
      <p:regular r:id="rId44"/>
      <p:bold r:id="rId45"/>
    </p:embeddedFont>
    <p:embeddedFont>
      <p:font typeface="Poppins Light" panose="00000400000000000000" pitchFamily="2" charset="0"/>
      <p:regular r:id="rId46"/>
      <p:italic r:id="rId47"/>
    </p:embeddedFont>
    <p:embeddedFont>
      <p:font typeface="Poppins Medium" panose="00000600000000000000" pitchFamily="2" charset="0"/>
      <p:regular r:id="rId48"/>
      <p:italic r:id="rId49"/>
    </p:embeddedFont>
    <p:embeddedFont>
      <p:font typeface="Poppins Medium Bold" panose="020B0604020202020204" charset="0"/>
      <p:regular r:id="rId50"/>
    </p:embeddedFont>
    <p:embeddedFont>
      <p:font typeface="TT Commons Pro Bold" panose="020B0604020202020204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4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7B88E2A-C5A9-2A18-8354-1C79AEE3B779}" name="Manisha Dalal" initials="MD" userId="5cfd51efb8e77ec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  <a:srgbClr val="F9B57D"/>
    <a:srgbClr val="FBD5C2"/>
    <a:srgbClr val="ED8B00"/>
    <a:srgbClr val="DBA2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5401" autoAdjust="0"/>
  </p:normalViewPr>
  <p:slideViewPr>
    <p:cSldViewPr>
      <p:cViewPr varScale="1">
        <p:scale>
          <a:sx n="58" d="100"/>
          <a:sy n="58" d="100"/>
        </p:scale>
        <p:origin x="408" y="21"/>
      </p:cViewPr>
      <p:guideLst>
        <p:guide orient="horz" pos="314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font" Target="fonts/font4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microsoft.com/office/2018/10/relationships/authors" Target="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vind Iyer" userId="a9907330345a055a" providerId="LiveId" clId="{C460D2FB-44B9-4912-87E3-4EC6C81C32B3}"/>
    <pc:docChg chg="custSel modSld">
      <pc:chgData name="Govind Iyer" userId="a9907330345a055a" providerId="LiveId" clId="{C460D2FB-44B9-4912-87E3-4EC6C81C32B3}" dt="2025-05-26T14:33:54.956" v="68" actId="20577"/>
      <pc:docMkLst>
        <pc:docMk/>
      </pc:docMkLst>
      <pc:sldChg chg="modSp mod">
        <pc:chgData name="Govind Iyer" userId="a9907330345a055a" providerId="LiveId" clId="{C460D2FB-44B9-4912-87E3-4EC6C81C32B3}" dt="2025-05-26T14:33:00.925" v="10" actId="14100"/>
        <pc:sldMkLst>
          <pc:docMk/>
          <pc:sldMk cId="2165857887" sldId="265"/>
        </pc:sldMkLst>
        <pc:spChg chg="mod">
          <ac:chgData name="Govind Iyer" userId="a9907330345a055a" providerId="LiveId" clId="{C460D2FB-44B9-4912-87E3-4EC6C81C32B3}" dt="2025-05-26T14:32:24.474" v="0" actId="6549"/>
          <ac:spMkLst>
            <pc:docMk/>
            <pc:sldMk cId="2165857887" sldId="265"/>
            <ac:spMk id="33" creationId="{00000000-0000-0000-0000-000000000000}"/>
          </ac:spMkLst>
        </pc:spChg>
        <pc:spChg chg="mod">
          <ac:chgData name="Govind Iyer" userId="a9907330345a055a" providerId="LiveId" clId="{C460D2FB-44B9-4912-87E3-4EC6C81C32B3}" dt="2025-05-26T14:32:26.739" v="1" actId="6549"/>
          <ac:spMkLst>
            <pc:docMk/>
            <pc:sldMk cId="2165857887" sldId="265"/>
            <ac:spMk id="34" creationId="{00000000-0000-0000-0000-000000000000}"/>
          </ac:spMkLst>
        </pc:spChg>
        <pc:spChg chg="mod">
          <ac:chgData name="Govind Iyer" userId="a9907330345a055a" providerId="LiveId" clId="{C460D2FB-44B9-4912-87E3-4EC6C81C32B3}" dt="2025-05-26T14:32:28.417" v="2" actId="6549"/>
          <ac:spMkLst>
            <pc:docMk/>
            <pc:sldMk cId="2165857887" sldId="265"/>
            <ac:spMk id="35" creationId="{00000000-0000-0000-0000-000000000000}"/>
          </ac:spMkLst>
        </pc:spChg>
        <pc:spChg chg="mod">
          <ac:chgData name="Govind Iyer" userId="a9907330345a055a" providerId="LiveId" clId="{C460D2FB-44B9-4912-87E3-4EC6C81C32B3}" dt="2025-05-26T14:32:29.904" v="3" actId="6549"/>
          <ac:spMkLst>
            <pc:docMk/>
            <pc:sldMk cId="2165857887" sldId="265"/>
            <ac:spMk id="36" creationId="{00000000-0000-0000-0000-000000000000}"/>
          </ac:spMkLst>
        </pc:spChg>
        <pc:spChg chg="mod">
          <ac:chgData name="Govind Iyer" userId="a9907330345a055a" providerId="LiveId" clId="{C460D2FB-44B9-4912-87E3-4EC6C81C32B3}" dt="2025-05-26T14:32:35.563" v="6" actId="6549"/>
          <ac:spMkLst>
            <pc:docMk/>
            <pc:sldMk cId="2165857887" sldId="265"/>
            <ac:spMk id="37" creationId="{00000000-0000-0000-0000-000000000000}"/>
          </ac:spMkLst>
        </pc:spChg>
        <pc:spChg chg="mod">
          <ac:chgData name="Govind Iyer" userId="a9907330345a055a" providerId="LiveId" clId="{C460D2FB-44B9-4912-87E3-4EC6C81C32B3}" dt="2025-05-26T14:32:33.392" v="5" actId="6549"/>
          <ac:spMkLst>
            <pc:docMk/>
            <pc:sldMk cId="2165857887" sldId="265"/>
            <ac:spMk id="38" creationId="{00000000-0000-0000-0000-000000000000}"/>
          </ac:spMkLst>
        </pc:spChg>
        <pc:spChg chg="mod">
          <ac:chgData name="Govind Iyer" userId="a9907330345a055a" providerId="LiveId" clId="{C460D2FB-44B9-4912-87E3-4EC6C81C32B3}" dt="2025-05-26T14:32:41.486" v="7" actId="6549"/>
          <ac:spMkLst>
            <pc:docMk/>
            <pc:sldMk cId="2165857887" sldId="265"/>
            <ac:spMk id="39" creationId="{00000000-0000-0000-0000-000000000000}"/>
          </ac:spMkLst>
        </pc:spChg>
        <pc:spChg chg="mod">
          <ac:chgData name="Govind Iyer" userId="a9907330345a055a" providerId="LiveId" clId="{C460D2FB-44B9-4912-87E3-4EC6C81C32B3}" dt="2025-05-26T14:33:00.925" v="10" actId="14100"/>
          <ac:spMkLst>
            <pc:docMk/>
            <pc:sldMk cId="2165857887" sldId="265"/>
            <ac:spMk id="40" creationId="{00000000-0000-0000-0000-000000000000}"/>
          </ac:spMkLst>
        </pc:spChg>
        <pc:spChg chg="mod">
          <ac:chgData name="Govind Iyer" userId="a9907330345a055a" providerId="LiveId" clId="{C460D2FB-44B9-4912-87E3-4EC6C81C32B3}" dt="2025-05-26T14:32:31.703" v="4" actId="6549"/>
          <ac:spMkLst>
            <pc:docMk/>
            <pc:sldMk cId="2165857887" sldId="265"/>
            <ac:spMk id="41" creationId="{00000000-0000-0000-0000-000000000000}"/>
          </ac:spMkLst>
        </pc:spChg>
        <pc:grpChg chg="mod">
          <ac:chgData name="Govind Iyer" userId="a9907330345a055a" providerId="LiveId" clId="{C460D2FB-44B9-4912-87E3-4EC6C81C32B3}" dt="2025-05-26T14:32:54.930" v="9" actId="1076"/>
          <ac:grpSpMkLst>
            <pc:docMk/>
            <pc:sldMk cId="2165857887" sldId="265"/>
            <ac:grpSpMk id="16" creationId="{00000000-0000-0000-0000-000000000000}"/>
          </ac:grpSpMkLst>
        </pc:grpChg>
      </pc:sldChg>
      <pc:sldChg chg="modSp mod">
        <pc:chgData name="Govind Iyer" userId="a9907330345a055a" providerId="LiveId" clId="{C460D2FB-44B9-4912-87E3-4EC6C81C32B3}" dt="2025-05-26T14:33:54.956" v="68" actId="20577"/>
        <pc:sldMkLst>
          <pc:docMk/>
          <pc:sldMk cId="3659155263" sldId="276"/>
        </pc:sldMkLst>
        <pc:spChg chg="mod">
          <ac:chgData name="Govind Iyer" userId="a9907330345a055a" providerId="LiveId" clId="{C460D2FB-44B9-4912-87E3-4EC6C81C32B3}" dt="2025-05-26T14:33:54.956" v="68" actId="20577"/>
          <ac:spMkLst>
            <pc:docMk/>
            <pc:sldMk cId="3659155263" sldId="276"/>
            <ac:spMk id="2" creationId="{B8C01909-088B-310B-B1F0-40AEC4D5A31E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cfd51efb8e77ec4/Desktop/SVP%20India/SVP%20International/SVP%20International%20Summit%202025/SVP%20India%20-%20NGO%20%5e0%20Partners%20Growth%20Yo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cfd51efb8e77ec4/Desktop/SVP%20India/SVP%20International/SVP%20International%20Summit%202025/SVP%20India%20-%20NGO%20%5e0%20Partners%20Growth%20Yo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r">
              <a:defRPr sz="1600" b="0" i="0" u="none" strike="noStrike" kern="1200" cap="none" spc="5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pPr>
            <a:r>
              <a:rPr lang="en-US" sz="2800" b="1" dirty="0">
                <a:solidFill>
                  <a:sysClr val="windowText" lastClr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All India Total SVP PUs Year-on-Year Growth</a:t>
            </a:r>
          </a:p>
        </c:rich>
      </c:tx>
      <c:layout>
        <c:manualLayout>
          <c:xMode val="edge"/>
          <c:yMode val="edge"/>
          <c:x val="0.27449079281756444"/>
          <c:y val="1.6619288608079618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r">
            <a:defRPr sz="1600" b="0" i="0" u="none" strike="noStrike" kern="1200" cap="none" spc="50" normalizeH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j-ea"/>
              <a:cs typeface="+mj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'[SVP India - NGO ^0 Partners Growth YoY.xlsx]Partners Growth - 7 years YoY'!$A$3</c:f>
              <c:strCache>
                <c:ptCount val="1"/>
                <c:pt idx="0">
                  <c:v>All India TOTAL PUs end of year</c:v>
                </c:pt>
              </c:strCache>
            </c:strRef>
          </c:tx>
          <c:spPr>
            <a:solidFill>
              <a:srgbClr val="FF99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28575" cap="rnd">
                <a:solidFill>
                  <a:schemeClr val="tx2">
                    <a:lumMod val="60000"/>
                    <a:lumOff val="40000"/>
                  </a:schemeClr>
                </a:solidFill>
                <a:prstDash val="lgDash"/>
                <a:headEnd type="none" w="med" len="med"/>
                <a:tailEnd type="triangle" w="med" len="med"/>
              </a:ln>
              <a:effectLst/>
            </c:spPr>
            <c:trendlineType val="linear"/>
            <c:dispRSqr val="0"/>
            <c:dispEq val="0"/>
          </c:trendline>
          <c:cat>
            <c:strRef>
              <c:f>'[SVP India - NGO ^0 Partners Growth YoY.xlsx]Partners Growth - 7 years YoY'!$B$1:$H$2</c:f>
              <c:strCache>
                <c:ptCount val="7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  <c:pt idx="5">
                  <c:v>2023-24</c:v>
                </c:pt>
                <c:pt idx="6">
                  <c:v>2024-25</c:v>
                </c:pt>
              </c:strCache>
            </c:strRef>
          </c:cat>
          <c:val>
            <c:numRef>
              <c:f>'[SVP India - NGO ^0 Partners Growth YoY.xlsx]Partners Growth - 7 years YoY'!$B$3:$H$3</c:f>
              <c:numCache>
                <c:formatCode>General</c:formatCode>
                <c:ptCount val="7"/>
                <c:pt idx="0">
                  <c:v>156</c:v>
                </c:pt>
                <c:pt idx="1">
                  <c:v>175</c:v>
                </c:pt>
                <c:pt idx="2">
                  <c:v>188</c:v>
                </c:pt>
                <c:pt idx="3">
                  <c:v>220</c:v>
                </c:pt>
                <c:pt idx="4">
                  <c:v>331</c:v>
                </c:pt>
                <c:pt idx="5">
                  <c:v>418</c:v>
                </c:pt>
                <c:pt idx="6">
                  <c:v>486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B2-4F08-8DF2-93A78EA2CDB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301472831"/>
        <c:axId val="301484831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'[SVP India - NGO ^0 Partners Growth YoY.xlsx]Partners Growth - 7 years YoY'!$A$4</c15:sqref>
                        </c15:formulaRef>
                      </c:ext>
                    </c:extLst>
                    <c:strCache>
                      <c:ptCount val="1"/>
                      <c:pt idx="0">
                        <c:v>% change</c:v>
                      </c:pt>
                    </c:strCache>
                  </c:strRef>
                </c:tx>
                <c:spPr>
                  <a:solidFill>
                    <a:schemeClr val="accent2">
                      <a:alpha val="7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'[SVP India - NGO ^0 Partners Growth YoY.xlsx]Partners Growth - 7 years YoY'!$B$1:$H$2</c15:sqref>
                        </c15:formulaRef>
                      </c:ext>
                    </c:extLst>
                    <c:strCache>
                      <c:ptCount val="7"/>
                      <c:pt idx="0">
                        <c:v>2018-19</c:v>
                      </c:pt>
                      <c:pt idx="1">
                        <c:v>2019-20</c:v>
                      </c:pt>
                      <c:pt idx="2">
                        <c:v>2020-21</c:v>
                      </c:pt>
                      <c:pt idx="3">
                        <c:v>2021-22</c:v>
                      </c:pt>
                      <c:pt idx="4">
                        <c:v>2022-23</c:v>
                      </c:pt>
                      <c:pt idx="5">
                        <c:v>2023-24</c:v>
                      </c:pt>
                      <c:pt idx="6">
                        <c:v>2024-25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'[SVP India - NGO ^0 Partners Growth YoY.xlsx]Partners Growth - 7 years YoY'!$B$4:$H$4</c15:sqref>
                        </c15:formulaRef>
                      </c:ext>
                    </c:extLst>
                    <c:numCache>
                      <c:formatCode>0.00%</c:formatCode>
                      <c:ptCount val="7"/>
                      <c:pt idx="0">
                        <c:v>0.13</c:v>
                      </c:pt>
                      <c:pt idx="1">
                        <c:v>0.122</c:v>
                      </c:pt>
                      <c:pt idx="2">
                        <c:v>7.3999999999999996E-2</c:v>
                      </c:pt>
                      <c:pt idx="3">
                        <c:v>0.17</c:v>
                      </c:pt>
                      <c:pt idx="4">
                        <c:v>0.505</c:v>
                      </c:pt>
                      <c:pt idx="5">
                        <c:v>0.26300000000000001</c:v>
                      </c:pt>
                      <c:pt idx="6">
                        <c:v>0.16300000000000001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5FB2-4F08-8DF2-93A78EA2CDB4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'[SVP India - NGO ^0 Partners Growth YoY.xlsx]Partners Growth - 7 years YoY'!$A$5</c15:sqref>
                        </c15:formulaRef>
                      </c:ext>
                    </c:extLst>
                    <c:strCache>
                      <c:ptCount val="1"/>
                      <c:pt idx="0">
                        <c:v>No. of Hours eng. @ 3 hrs per Partner Unit/month</c:v>
                      </c:pt>
                    </c:strCache>
                  </c:strRef>
                </c:tx>
                <c:spPr>
                  <a:solidFill>
                    <a:schemeClr val="accent2">
                      <a:shade val="65000"/>
                      <a:alpha val="7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'[SVP India - NGO ^0 Partners Growth YoY.xlsx]Partners Growth - 7 years YoY'!$B$1:$H$2</c15:sqref>
                        </c15:formulaRef>
                      </c:ext>
                    </c:extLst>
                    <c:strCache>
                      <c:ptCount val="7"/>
                      <c:pt idx="0">
                        <c:v>2018-19</c:v>
                      </c:pt>
                      <c:pt idx="1">
                        <c:v>2019-20</c:v>
                      </c:pt>
                      <c:pt idx="2">
                        <c:v>2020-21</c:v>
                      </c:pt>
                      <c:pt idx="3">
                        <c:v>2021-22</c:v>
                      </c:pt>
                      <c:pt idx="4">
                        <c:v>2022-23</c:v>
                      </c:pt>
                      <c:pt idx="5">
                        <c:v>2023-24</c:v>
                      </c:pt>
                      <c:pt idx="6">
                        <c:v>2024-25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'[SVP India - NGO ^0 Partners Growth YoY.xlsx]Partners Growth - 7 years YoY'!$B$5:$H$5</c15:sqref>
                        </c15:formulaRef>
                      </c:ext>
                    </c:extLst>
                    <c:numCache>
                      <c:formatCode>#,##0</c:formatCode>
                      <c:ptCount val="7"/>
                      <c:pt idx="0">
                        <c:v>5616</c:v>
                      </c:pt>
                      <c:pt idx="1">
                        <c:v>6300</c:v>
                      </c:pt>
                      <c:pt idx="2">
                        <c:v>6768</c:v>
                      </c:pt>
                      <c:pt idx="3">
                        <c:v>7920</c:v>
                      </c:pt>
                      <c:pt idx="4">
                        <c:v>11916</c:v>
                      </c:pt>
                      <c:pt idx="5">
                        <c:v>15048</c:v>
                      </c:pt>
                      <c:pt idx="6">
                        <c:v>17496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5FB2-4F08-8DF2-93A78EA2CDB4}"/>
                  </c:ext>
                </c:extLst>
              </c15:ser>
            </c15:filteredBarSeries>
          </c:ext>
        </c:extLst>
      </c:barChart>
      <c:catAx>
        <c:axId val="3014728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301484831"/>
        <c:crosses val="autoZero"/>
        <c:auto val="1"/>
        <c:lblAlgn val="ctr"/>
        <c:lblOffset val="100"/>
        <c:noMultiLvlLbl val="0"/>
      </c:catAx>
      <c:valAx>
        <c:axId val="301484831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1472831"/>
        <c:crosses val="autoZero"/>
        <c:crossBetween val="between"/>
      </c:valAx>
      <c:spPr>
        <a:noFill/>
        <a:ln>
          <a:solidFill>
            <a:schemeClr val="tx2">
              <a:lumMod val="40000"/>
              <a:lumOff val="60000"/>
            </a:schemeClr>
          </a:solidFill>
          <a:prstDash val="dash"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'[SVP India - NGO ^0 Partners Growth YoY.xlsx]NGOs Growth 7 years YoY '!$A$3</c:f>
              <c:strCache>
                <c:ptCount val="1"/>
                <c:pt idx="0">
                  <c:v>Funded NFPs</c:v>
                </c:pt>
              </c:strCache>
            </c:strRef>
          </c:tx>
          <c:spPr>
            <a:solidFill>
              <a:srgbClr val="FBD5C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'[SVP India - NGO ^0 Partners Growth YoY.xlsx]NGOs Growth 7 years YoY '!$B$1:$H$2</c:f>
              <c:strCache>
                <c:ptCount val="7"/>
                <c:pt idx="0">
                  <c:v>FY 18-19</c:v>
                </c:pt>
                <c:pt idx="1">
                  <c:v>FY 19-20</c:v>
                </c:pt>
                <c:pt idx="2">
                  <c:v>FY 20-21</c:v>
                </c:pt>
                <c:pt idx="3">
                  <c:v>FY 21-22</c:v>
                </c:pt>
                <c:pt idx="4">
                  <c:v>FY 22-23</c:v>
                </c:pt>
                <c:pt idx="5">
                  <c:v>FY 23-24</c:v>
                </c:pt>
                <c:pt idx="6">
                  <c:v>FY 24-25</c:v>
                </c:pt>
              </c:strCache>
            </c:strRef>
          </c:cat>
          <c:val>
            <c:numRef>
              <c:f>'[SVP India - NGO ^0 Partners Growth YoY.xlsx]NGOs Growth 7 years YoY '!$B$3:$H$3</c:f>
              <c:numCache>
                <c:formatCode>General</c:formatCode>
                <c:ptCount val="7"/>
                <c:pt idx="0">
                  <c:v>21</c:v>
                </c:pt>
                <c:pt idx="1">
                  <c:v>30</c:v>
                </c:pt>
                <c:pt idx="2">
                  <c:v>34</c:v>
                </c:pt>
                <c:pt idx="3">
                  <c:v>39</c:v>
                </c:pt>
                <c:pt idx="4">
                  <c:v>46</c:v>
                </c:pt>
                <c:pt idx="5">
                  <c:v>80</c:v>
                </c:pt>
                <c:pt idx="6">
                  <c:v>102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36-45D1-970B-5E4FBF0424D2}"/>
            </c:ext>
          </c:extLst>
        </c:ser>
        <c:ser>
          <c:idx val="1"/>
          <c:order val="1"/>
          <c:tx>
            <c:strRef>
              <c:f>'[SVP India - NGO ^0 Partners Growth YoY.xlsx]NGOs Growth 7 years YoY '!$A$4</c:f>
              <c:strCache>
                <c:ptCount val="1"/>
                <c:pt idx="0">
                  <c:v>Non-Funded NFPs</c:v>
                </c:pt>
              </c:strCache>
            </c:strRef>
          </c:tx>
          <c:spPr>
            <a:solidFill>
              <a:srgbClr val="F9B57D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'[SVP India - NGO ^0 Partners Growth YoY.xlsx]NGOs Growth 7 years YoY '!$B$1:$H$2</c:f>
              <c:strCache>
                <c:ptCount val="7"/>
                <c:pt idx="0">
                  <c:v>FY 18-19</c:v>
                </c:pt>
                <c:pt idx="1">
                  <c:v>FY 19-20</c:v>
                </c:pt>
                <c:pt idx="2">
                  <c:v>FY 20-21</c:v>
                </c:pt>
                <c:pt idx="3">
                  <c:v>FY 21-22</c:v>
                </c:pt>
                <c:pt idx="4">
                  <c:v>FY 22-23</c:v>
                </c:pt>
                <c:pt idx="5">
                  <c:v>FY 23-24</c:v>
                </c:pt>
                <c:pt idx="6">
                  <c:v>FY 24-25</c:v>
                </c:pt>
              </c:strCache>
            </c:strRef>
          </c:cat>
          <c:val>
            <c:numRef>
              <c:f>'[SVP India - NGO ^0 Partners Growth YoY.xlsx]NGOs Growth 7 years YoY '!$B$4:$H$4</c:f>
              <c:numCache>
                <c:formatCode>General</c:formatCode>
                <c:ptCount val="7"/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8</c:v>
                </c:pt>
                <c:pt idx="5">
                  <c:v>12</c:v>
                </c:pt>
                <c:pt idx="6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136-45D1-970B-5E4FBF0424D2}"/>
            </c:ext>
          </c:extLst>
        </c:ser>
        <c:ser>
          <c:idx val="2"/>
          <c:order val="2"/>
          <c:tx>
            <c:strRef>
              <c:f>'[SVP India - NGO ^0 Partners Growth YoY.xlsx]NGOs Growth 7 years YoY '!$A$5</c:f>
              <c:strCache>
                <c:ptCount val="1"/>
                <c:pt idx="0">
                  <c:v>TOTAL NFPs</c:v>
                </c:pt>
              </c:strCache>
            </c:strRef>
          </c:tx>
          <c:spPr>
            <a:solidFill>
              <a:srgbClr val="ED8B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rgbClr val="0070C0"/>
                    </a:solidFill>
                    <a:latin typeface="Poppins" panose="00000500000000000000" pitchFamily="2" charset="0"/>
                    <a:ea typeface="+mn-ea"/>
                    <a:cs typeface="Poppins" panose="00000500000000000000" pitchFamily="2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trendline>
            <c:spPr>
              <a:ln w="53975" cap="rnd">
                <a:solidFill>
                  <a:schemeClr val="tx2">
                    <a:lumMod val="40000"/>
                    <a:lumOff val="60000"/>
                  </a:schemeClr>
                </a:solidFill>
                <a:prstDash val="lgDash"/>
                <a:headEnd type="none" w="med" len="med"/>
                <a:tailEnd type="triangle" w="med" len="med"/>
              </a:ln>
              <a:effectLst/>
            </c:spPr>
            <c:trendlineType val="linear"/>
            <c:dispRSqr val="0"/>
            <c:dispEq val="0"/>
          </c:trendline>
          <c:cat>
            <c:strRef>
              <c:f>'[SVP India - NGO ^0 Partners Growth YoY.xlsx]NGOs Growth 7 years YoY '!$B$1:$H$2</c:f>
              <c:strCache>
                <c:ptCount val="7"/>
                <c:pt idx="0">
                  <c:v>FY 18-19</c:v>
                </c:pt>
                <c:pt idx="1">
                  <c:v>FY 19-20</c:v>
                </c:pt>
                <c:pt idx="2">
                  <c:v>FY 20-21</c:v>
                </c:pt>
                <c:pt idx="3">
                  <c:v>FY 21-22</c:v>
                </c:pt>
                <c:pt idx="4">
                  <c:v>FY 22-23</c:v>
                </c:pt>
                <c:pt idx="5">
                  <c:v>FY 23-24</c:v>
                </c:pt>
                <c:pt idx="6">
                  <c:v>FY 24-25</c:v>
                </c:pt>
              </c:strCache>
            </c:strRef>
          </c:cat>
          <c:val>
            <c:numRef>
              <c:f>'[SVP India - NGO ^0 Partners Growth YoY.xlsx]NGOs Growth 7 years YoY '!$B$5:$H$5</c:f>
              <c:numCache>
                <c:formatCode>General</c:formatCode>
                <c:ptCount val="7"/>
                <c:pt idx="0">
                  <c:v>21</c:v>
                </c:pt>
                <c:pt idx="1">
                  <c:v>32</c:v>
                </c:pt>
                <c:pt idx="2">
                  <c:v>35</c:v>
                </c:pt>
                <c:pt idx="3">
                  <c:v>39</c:v>
                </c:pt>
                <c:pt idx="4">
                  <c:v>54</c:v>
                </c:pt>
                <c:pt idx="5">
                  <c:v>92</c:v>
                </c:pt>
                <c:pt idx="6">
                  <c:v>125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36-45D1-970B-5E4FBF0424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592633519"/>
        <c:axId val="592633999"/>
      </c:barChart>
      <c:catAx>
        <c:axId val="5926335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2633999"/>
        <c:crosses val="autoZero"/>
        <c:auto val="1"/>
        <c:lblAlgn val="ctr"/>
        <c:lblOffset val="100"/>
        <c:noMultiLvlLbl val="0"/>
      </c:catAx>
      <c:valAx>
        <c:axId val="5926339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spc="2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  <c:crossAx val="59263351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tx1">
                <a:lumMod val="15000"/>
                <a:lumOff val="8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16387053784361916"/>
          <c:y val="1.4684328012466833E-2"/>
          <c:w val="0.74512897727918492"/>
          <c:h val="6.960314619045612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  <a:ea typeface="+mn-ea"/>
              <a:cs typeface="Poppins" panose="00000500000000000000" pitchFamily="2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withinLinearReversed" id="22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128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 spc="20" baseline="0"/>
  </cs:valueAxis>
  <cs:wall>
    <cs:lnRef idx="0"/>
    <cs:fillRef idx="0"/>
    <cs:effectRef idx="0"/>
    <cs:fontRef idx="minor">
      <a:schemeClr val="dk1"/>
    </cs:fontRef>
  </cs:wall>
</cs:chartStyle>
</file>

<file path=ppt/comments/modernComment_174_41F792D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4A27BEE-9738-456A-97C1-D584946FB341}" authorId="{E7B88E2A-C5A9-2A18-8354-1C79AEE3B779}" created="2025-05-24T05:31:00.18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106744020" sldId="372"/>
      <ac:spMk id="3" creationId="{3A943D25-2713-3832-351C-D8DD587D096C}"/>
      <ac:txMk cp="219" len="60">
        <ac:context len="445" hash="3841789077"/>
      </ac:txMk>
    </ac:txMkLst>
    <p188:pos x="11268456" y="3079126"/>
    <p188:txBody>
      <a:bodyPr/>
      <a:lstStyle/>
      <a:p>
        <a:r>
          <a:rPr lang="en-IN"/>
          <a:t>To check with Sherry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4569F9-4202-45A5-AB73-CBF3B6062486}" type="datetimeFigureOut">
              <a:rPr lang="en-IN" smtClean="0"/>
              <a:t>26-05-2025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64D936-8F5E-44C5-A510-E4835A84FD8E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8759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153A60D1-E218-D2D2-8A94-2BAF09E2D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>
            <a:extLst>
              <a:ext uri="{FF2B5EF4-FFF2-40B4-BE49-F238E27FC236}">
                <a16:creationId xmlns:a16="http://schemas.microsoft.com/office/drawing/2014/main" id="{121D3DB2-5DEE-E987-0F13-244F167812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2A99D91D-4BA4-FC3A-3360-5A1316BDF4E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35305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ECF5D702-1133-F6D3-150A-53609A834B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>
            <a:extLst>
              <a:ext uri="{FF2B5EF4-FFF2-40B4-BE49-F238E27FC236}">
                <a16:creationId xmlns:a16="http://schemas.microsoft.com/office/drawing/2014/main" id="{BC64960C-E450-4597-E0BE-1674627FF0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65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r>
              <a:rPr lang="en-US" sz="1000" b="1">
                <a:latin typeface="Poppins"/>
                <a:ea typeface="Poppins"/>
                <a:cs typeface="Poppins"/>
                <a:sym typeface="Poppins"/>
              </a:rPr>
              <a:t>Donations from </a:t>
            </a:r>
            <a:r>
              <a:rPr lang="en-US" sz="900" i="1">
                <a:latin typeface="Poppins"/>
                <a:ea typeface="Poppins"/>
                <a:cs typeface="Poppins"/>
                <a:sym typeface="Poppins"/>
              </a:rPr>
              <a:t>(No)</a:t>
            </a:r>
            <a:endParaRPr/>
          </a:p>
          <a:p>
            <a:pPr marL="3937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000">
                <a:solidFill>
                  <a:schemeClr val="dk1"/>
                </a:solidFill>
              </a:rPr>
              <a:t>Aruna Katara – 77K to 7 NGOs</a:t>
            </a:r>
            <a:endParaRPr/>
          </a:p>
          <a:p>
            <a:pPr marL="3937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000">
                <a:solidFill>
                  <a:schemeClr val="dk1"/>
                </a:solidFill>
              </a:rPr>
              <a:t>Sarika Mahashabde – 1.25L to Eklavya</a:t>
            </a:r>
            <a:endParaRPr/>
          </a:p>
          <a:p>
            <a:pPr marL="3937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400" b="0" i="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rPr>
              <a:t>19 partners contributed INR 15,000 each to create a corpus of INR 2,85,000/-</a:t>
            </a:r>
            <a:endParaRPr sz="1000">
              <a:solidFill>
                <a:schemeClr val="dk1"/>
              </a:solidFill>
            </a:endParaRPr>
          </a:p>
          <a:p>
            <a:pPr marL="1651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</a:pPr>
            <a:endParaRPr sz="1000">
              <a:solidFill>
                <a:schemeClr val="dk1"/>
              </a:solidFill>
            </a:endParaRPr>
          </a:p>
          <a:p>
            <a:pPr marL="1651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n-US" sz="1000" b="1">
                <a:latin typeface="Poppins"/>
                <a:ea typeface="Poppins"/>
                <a:cs typeface="Poppins"/>
                <a:sym typeface="Poppins"/>
              </a:rPr>
              <a:t>Converted till March 31</a:t>
            </a:r>
            <a:endParaRPr sz="1000" i="1">
              <a:latin typeface="Poppins"/>
              <a:ea typeface="Poppins"/>
              <a:cs typeface="Poppins"/>
              <a:sym typeface="Poppins"/>
            </a:endParaRPr>
          </a:p>
          <a:p>
            <a:pPr marL="3937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arenR"/>
            </a:pPr>
            <a:r>
              <a:rPr lang="en-US" sz="1000">
                <a:solidFill>
                  <a:schemeClr val="dk1"/>
                </a:solidFill>
              </a:rPr>
              <a:t>Padmini &amp; Bharat Sundaram</a:t>
            </a:r>
            <a:endParaRPr/>
          </a:p>
          <a:p>
            <a:pPr marL="3937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arenR"/>
            </a:pPr>
            <a:r>
              <a:rPr lang="en-US" sz="1000">
                <a:solidFill>
                  <a:schemeClr val="dk1"/>
                </a:solidFill>
              </a:rPr>
              <a:t>Rupal Sancheti &amp; Salil Bhargava</a:t>
            </a:r>
            <a:endParaRPr/>
          </a:p>
          <a:p>
            <a:pPr marL="3937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arenR"/>
            </a:pPr>
            <a:r>
              <a:rPr lang="en-US" sz="1000">
                <a:solidFill>
                  <a:schemeClr val="dk1"/>
                </a:solidFill>
              </a:rPr>
              <a:t>Rajiv &amp; Mamta Batra</a:t>
            </a:r>
            <a:endParaRPr/>
          </a:p>
          <a:p>
            <a:pPr marL="3937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arenR"/>
            </a:pPr>
            <a:r>
              <a:rPr lang="en-US" sz="1000">
                <a:solidFill>
                  <a:schemeClr val="dk1"/>
                </a:solidFill>
              </a:rPr>
              <a:t>Sunil &amp; Deepa Kunte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b="1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b="1">
                <a:latin typeface="Poppins"/>
                <a:ea typeface="Poppins"/>
                <a:cs typeface="Poppins"/>
                <a:sym typeface="Poppins"/>
              </a:rPr>
              <a:t>Partner ongoing conversion conversation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-US" sz="1100" b="0">
                <a:latin typeface="Poppins"/>
                <a:ea typeface="Poppins"/>
                <a:cs typeface="Poppins"/>
                <a:sym typeface="Poppins"/>
              </a:rPr>
              <a:t>Sanjay Gandhi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-US" sz="1100" b="0">
                <a:latin typeface="Poppins"/>
                <a:ea typeface="Poppins"/>
                <a:cs typeface="Poppins"/>
                <a:sym typeface="Poppins"/>
              </a:rPr>
              <a:t>Neeraj Sharma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-US" sz="1100" b="0">
                <a:latin typeface="Poppins"/>
                <a:ea typeface="Poppins"/>
                <a:cs typeface="Poppins"/>
                <a:sym typeface="Poppins"/>
              </a:rPr>
              <a:t>Kailash Katkar</a:t>
            </a:r>
            <a:endParaRPr sz="1100" b="0">
              <a:latin typeface="Poppins"/>
              <a:ea typeface="Poppins"/>
              <a:cs typeface="Poppins"/>
              <a:sym typeface="Poppins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-US" sz="1100" b="0">
                <a:latin typeface="Poppins"/>
                <a:ea typeface="Poppins"/>
                <a:cs typeface="Poppins"/>
                <a:sym typeface="Poppins"/>
              </a:rPr>
              <a:t>Ashish Bhandari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-US" sz="1100" b="0">
                <a:latin typeface="Poppins"/>
                <a:ea typeface="Poppins"/>
                <a:cs typeface="Poppins"/>
                <a:sym typeface="Poppins"/>
              </a:rPr>
              <a:t>Rohit Goyal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arenR"/>
            </a:pPr>
            <a:r>
              <a:rPr lang="en-US" sz="1100">
                <a:solidFill>
                  <a:schemeClr val="dk1"/>
                </a:solidFill>
              </a:rPr>
              <a:t>Tata Autocomp Systems Ltd </a:t>
            </a:r>
            <a:endParaRPr sz="1100" b="1">
              <a:latin typeface="Poppins"/>
              <a:ea typeface="Poppins"/>
              <a:cs typeface="Poppins"/>
              <a:sym typeface="Poppi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2" name="Google Shape;52;p1:notes">
            <a:extLst>
              <a:ext uri="{FF2B5EF4-FFF2-40B4-BE49-F238E27FC236}">
                <a16:creationId xmlns:a16="http://schemas.microsoft.com/office/drawing/2014/main" id="{0DC54787-D507-9530-03AC-25000F08EA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96889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FEA3CA0C-127C-A007-370C-D620F672F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4942d47f96_0_0:notes">
            <a:extLst>
              <a:ext uri="{FF2B5EF4-FFF2-40B4-BE49-F238E27FC236}">
                <a16:creationId xmlns:a16="http://schemas.microsoft.com/office/drawing/2014/main" id="{B404FBE2-A241-3556-1057-1D99FE1525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2" name="Google Shape;52;g34942d47f96_0_0:notes">
            <a:extLst>
              <a:ext uri="{FF2B5EF4-FFF2-40B4-BE49-F238E27FC236}">
                <a16:creationId xmlns:a16="http://schemas.microsoft.com/office/drawing/2014/main" id="{231694A0-4EDA-9DD2-2637-0DD14D8BB87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65933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BE2646FC-0C65-FD8B-17F6-F1634BA8E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>
            <a:extLst>
              <a:ext uri="{FF2B5EF4-FFF2-40B4-BE49-F238E27FC236}">
                <a16:creationId xmlns:a16="http://schemas.microsoft.com/office/drawing/2014/main" id="{378697EF-0136-1976-0C08-218AEBF284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b="1">
                <a:solidFill>
                  <a:schemeClr val="dk1"/>
                </a:solidFill>
              </a:rPr>
              <a:t>CSR</a:t>
            </a:r>
            <a:endParaRPr/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100">
                <a:solidFill>
                  <a:schemeClr val="dk1"/>
                </a:solidFill>
              </a:rPr>
              <a:t>Bajaj Finserv</a:t>
            </a:r>
            <a:endParaRPr sz="11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100">
                <a:solidFill>
                  <a:schemeClr val="dk1"/>
                </a:solidFill>
              </a:rPr>
              <a:t>TACO</a:t>
            </a:r>
            <a:endParaRPr/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100">
                <a:solidFill>
                  <a:schemeClr val="dk1"/>
                </a:solidFill>
              </a:rPr>
              <a:t>Cummins India</a:t>
            </a:r>
            <a:endParaRPr/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100">
                <a:solidFill>
                  <a:schemeClr val="dk1"/>
                </a:solidFill>
              </a:rPr>
              <a:t>Sandvik Asia</a:t>
            </a:r>
            <a:endParaRPr/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100">
                <a:solidFill>
                  <a:schemeClr val="dk1"/>
                </a:solidFill>
              </a:rPr>
              <a:t>Forbes Marshall</a:t>
            </a:r>
            <a:endParaRPr/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-US" sz="1100">
                <a:solidFill>
                  <a:schemeClr val="dk1"/>
                </a:solidFill>
              </a:rPr>
              <a:t>Indigo Paints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b="1">
                <a:latin typeface="Poppins"/>
                <a:ea typeface="Poppins"/>
                <a:cs typeface="Poppins"/>
                <a:sym typeface="Poppins"/>
              </a:rPr>
              <a:t>Partner onboarding 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b="0">
                <a:solidFill>
                  <a:schemeClr val="dk1"/>
                </a:solidFill>
              </a:rPr>
              <a:t>1. Ashish Bhandari – June 24</a:t>
            </a: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100" b="0">
                <a:solidFill>
                  <a:schemeClr val="dk1"/>
                </a:solidFill>
              </a:rPr>
              <a:t>2. Indu Jacob – July 24</a:t>
            </a:r>
            <a:endParaRPr/>
          </a:p>
          <a:p>
            <a:pPr marL="228600" lvl="0" indent="-158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100" b="0">
              <a:solidFill>
                <a:schemeClr val="dk1"/>
              </a:solidFill>
            </a:endParaRPr>
          </a:p>
        </p:txBody>
      </p:sp>
      <p:sp>
        <p:nvSpPr>
          <p:cNvPr id="62" name="Google Shape;62;p2:notes">
            <a:extLst>
              <a:ext uri="{FF2B5EF4-FFF2-40B4-BE49-F238E27FC236}">
                <a16:creationId xmlns:a16="http://schemas.microsoft.com/office/drawing/2014/main" id="{CBB7606F-71F3-A005-856B-8C9C0E385D7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5042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>
          <a:extLst>
            <a:ext uri="{FF2B5EF4-FFF2-40B4-BE49-F238E27FC236}">
              <a16:creationId xmlns:a16="http://schemas.microsoft.com/office/drawing/2014/main" id="{9D9FCF04-3544-A43B-C6E3-136FFDA88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>
            <a:extLst>
              <a:ext uri="{FF2B5EF4-FFF2-40B4-BE49-F238E27FC236}">
                <a16:creationId xmlns:a16="http://schemas.microsoft.com/office/drawing/2014/main" id="{F91F24B9-18F7-F34D-B627-58A117441DC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2" name="Google Shape;62;p1:notes">
            <a:extLst>
              <a:ext uri="{FF2B5EF4-FFF2-40B4-BE49-F238E27FC236}">
                <a16:creationId xmlns:a16="http://schemas.microsoft.com/office/drawing/2014/main" id="{A77A7CED-02F0-B69A-E594-4BF6FA717C8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5658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BA698297-A528-A9E5-AC4F-14E5320A4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224ec16214_0_91:notes">
            <a:extLst>
              <a:ext uri="{FF2B5EF4-FFF2-40B4-BE49-F238E27FC236}">
                <a16:creationId xmlns:a16="http://schemas.microsoft.com/office/drawing/2014/main" id="{53BA0C87-5BA1-2B03-AC8D-842A8B56FD8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PARTNER ONGOING CONVERSATIONS</a:t>
            </a:r>
            <a:endParaRPr sz="1000" b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Anant Kasibatla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Charlotte Vaz + Don Vaz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Siddharth Gopalkrishnan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Priti Ambani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Rajesh Dahiya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Vijuraj Eranazhath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2" name="Google Shape;52;g3224ec16214_0_91:notes">
            <a:extLst>
              <a:ext uri="{FF2B5EF4-FFF2-40B4-BE49-F238E27FC236}">
                <a16:creationId xmlns:a16="http://schemas.microsoft.com/office/drawing/2014/main" id="{4A6B98DD-EA97-1E4A-C4AD-ADDC0CF4EF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495310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0CDDA0CF-46CF-48F5-7E92-1B14C5E62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224ec16214_0_91:notes">
            <a:extLst>
              <a:ext uri="{FF2B5EF4-FFF2-40B4-BE49-F238E27FC236}">
                <a16:creationId xmlns:a16="http://schemas.microsoft.com/office/drawing/2014/main" id="{D19F884C-7FBD-6B9C-EDFC-DC7243CF85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dk1"/>
                </a:solidFill>
              </a:rPr>
              <a:t>PARTNER ONGOING CONVERSATIONS</a:t>
            </a:r>
            <a:endParaRPr sz="1000" b="1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Anant Kasibatla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Charlotte Vaz + Don Vaz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Siddharth Gopalkrishnan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Priti Ambani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Rajesh Dahiya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>
                <a:solidFill>
                  <a:schemeClr val="dk1"/>
                </a:solidFill>
              </a:rPr>
              <a:t>Vijuraj Eranazhath</a:t>
            </a:r>
            <a:endParaRPr sz="10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52" name="Google Shape;52;g3224ec16214_0_91:notes">
            <a:extLst>
              <a:ext uri="{FF2B5EF4-FFF2-40B4-BE49-F238E27FC236}">
                <a16:creationId xmlns:a16="http://schemas.microsoft.com/office/drawing/2014/main" id="{689BFEEC-0AED-3474-7091-738CF2DDD97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25928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224ec16214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chemeClr val="dk1"/>
                </a:solidFill>
              </a:rPr>
              <a:t>PARTNER ONGOING CONVERSATIONS</a:t>
            </a:r>
            <a:endParaRPr sz="1000" b="1" dirty="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 dirty="0">
                <a:solidFill>
                  <a:schemeClr val="dk1"/>
                </a:solidFill>
              </a:rPr>
              <a:t>Anant Kasibatla</a:t>
            </a:r>
            <a:endParaRPr sz="1000" dirty="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 dirty="0">
                <a:solidFill>
                  <a:schemeClr val="dk1"/>
                </a:solidFill>
              </a:rPr>
              <a:t>Charlotte Vaz + Don Vaz</a:t>
            </a:r>
            <a:endParaRPr sz="1000" dirty="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 dirty="0">
                <a:solidFill>
                  <a:schemeClr val="dk1"/>
                </a:solidFill>
              </a:rPr>
              <a:t>Siddharth Gopalkrishnan</a:t>
            </a:r>
            <a:endParaRPr sz="1000" dirty="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 dirty="0">
                <a:solidFill>
                  <a:schemeClr val="dk1"/>
                </a:solidFill>
              </a:rPr>
              <a:t>Priti Ambani</a:t>
            </a:r>
            <a:endParaRPr sz="1000" dirty="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 dirty="0">
                <a:solidFill>
                  <a:schemeClr val="dk1"/>
                </a:solidFill>
              </a:rPr>
              <a:t>Rajesh Dahiya</a:t>
            </a:r>
            <a:endParaRPr sz="1000" dirty="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AutoNum type="arabicPeriod"/>
            </a:pPr>
            <a:r>
              <a:rPr lang="en" sz="1000" dirty="0" err="1">
                <a:solidFill>
                  <a:schemeClr val="dk1"/>
                </a:solidFill>
              </a:rPr>
              <a:t>Vijuraj</a:t>
            </a:r>
            <a:r>
              <a:rPr lang="en" sz="1000" dirty="0">
                <a:solidFill>
                  <a:schemeClr val="dk1"/>
                </a:solidFill>
              </a:rPr>
              <a:t> </a:t>
            </a:r>
            <a:r>
              <a:rPr lang="en" sz="1000" dirty="0" err="1">
                <a:solidFill>
                  <a:schemeClr val="dk1"/>
                </a:solidFill>
              </a:rPr>
              <a:t>Eranazhath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52" name="Google Shape;52;g3224ec16214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5063b2bd04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19" name="Google Shape;219;g35063b2bd04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5063b2bd0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29" name="Google Shape;229;g35063b2bd0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34f444fadb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39" name="Google Shape;239;g34f444fad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E56054D8-9139-DD5D-53AF-86F1DE7FA2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>
            <a:extLst>
              <a:ext uri="{FF2B5EF4-FFF2-40B4-BE49-F238E27FC236}">
                <a16:creationId xmlns:a16="http://schemas.microsoft.com/office/drawing/2014/main" id="{CACB52FE-1BAB-2F08-E13E-D88DF6B3B2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915A4AE2-D893-F74F-A87B-44422E3C6DA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5252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4f444fadb2_2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59" name="Google Shape;259;g34f444fadb2_2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4f444fadb2_2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249" name="Google Shape;249;g34f444fadb2_2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>
          <a:extLst>
            <a:ext uri="{FF2B5EF4-FFF2-40B4-BE49-F238E27FC236}">
              <a16:creationId xmlns:a16="http://schemas.microsoft.com/office/drawing/2014/main" id="{C7339966-102C-5AA4-6205-D11717078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>
            <a:extLst>
              <a:ext uri="{FF2B5EF4-FFF2-40B4-BE49-F238E27FC236}">
                <a16:creationId xmlns:a16="http://schemas.microsoft.com/office/drawing/2014/main" id="{5324DEA4-C151-9E21-B3E1-FC7D48CDA9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4" name="Google Shape;94;p3:notes">
            <a:extLst>
              <a:ext uri="{FF2B5EF4-FFF2-40B4-BE49-F238E27FC236}">
                <a16:creationId xmlns:a16="http://schemas.microsoft.com/office/drawing/2014/main" id="{D9F5178E-E940-0DCA-8E6F-B62AF341D20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8852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D936-8F5E-44C5-A510-E4835A84FD8E}" type="slidenum">
              <a:rPr lang="en-IN" smtClean="0"/>
              <a:t>6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674274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D936-8F5E-44C5-A510-E4835A84FD8E}" type="slidenum">
              <a:rPr lang="en-IN" smtClean="0"/>
              <a:t>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30816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D936-8F5E-44C5-A510-E4835A84FD8E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12009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44040C-3EFD-A3AA-97AE-088E69626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ECE264-8428-C5F2-C894-26E800D9E2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3AF39B-6A07-93CC-F80F-0014F3BF87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39C660-C129-1F63-E451-2D2A8294BB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D936-8F5E-44C5-A510-E4835A84FD8E}" type="slidenum">
              <a:rPr lang="en-IN" smtClean="0"/>
              <a:t>17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7108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64D936-8F5E-44C5-A510-E4835A84FD8E}" type="slidenum">
              <a:rPr lang="en-IN" smtClean="0"/>
              <a:t>18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590305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>
          <a:extLst>
            <a:ext uri="{FF2B5EF4-FFF2-40B4-BE49-F238E27FC236}">
              <a16:creationId xmlns:a16="http://schemas.microsoft.com/office/drawing/2014/main" id="{D37E6862-057E-93F9-C944-CDAC352CF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4f444fadb2_2_105:notes">
            <a:extLst>
              <a:ext uri="{FF2B5EF4-FFF2-40B4-BE49-F238E27FC236}">
                <a16:creationId xmlns:a16="http://schemas.microsoft.com/office/drawing/2014/main" id="{499D5E7F-9246-75F6-65C9-4D46C3D77B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159" name="Google Shape;159;g34f444fadb2_2_105:notes">
            <a:extLst>
              <a:ext uri="{FF2B5EF4-FFF2-40B4-BE49-F238E27FC236}">
                <a16:creationId xmlns:a16="http://schemas.microsoft.com/office/drawing/2014/main" id="{96516B41-C0C5-307A-DDC1-A6ADCD379D0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8328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9.jpeg"/><Relationship Id="rId3" Type="http://schemas.openxmlformats.org/officeDocument/2006/relationships/image" Target="../media/image29.png"/><Relationship Id="rId7" Type="http://schemas.openxmlformats.org/officeDocument/2006/relationships/image" Target="../media/image34.jpeg"/><Relationship Id="rId12" Type="http://schemas.openxmlformats.org/officeDocument/2006/relationships/image" Target="../media/image38.jpeg"/><Relationship Id="rId17" Type="http://schemas.openxmlformats.org/officeDocument/2006/relationships/image" Target="../media/image43.png"/><Relationship Id="rId2" Type="http://schemas.openxmlformats.org/officeDocument/2006/relationships/image" Target="../media/image1.png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35.jpeg"/><Relationship Id="rId5" Type="http://schemas.openxmlformats.org/officeDocument/2006/relationships/image" Target="../media/image36.jpeg"/><Relationship Id="rId15" Type="http://schemas.openxmlformats.org/officeDocument/2006/relationships/image" Target="../media/image41.jpeg"/><Relationship Id="rId10" Type="http://schemas.openxmlformats.org/officeDocument/2006/relationships/image" Target="../media/image32.png"/><Relationship Id="rId4" Type="http://schemas.openxmlformats.org/officeDocument/2006/relationships/image" Target="../media/image30.svg"/><Relationship Id="rId9" Type="http://schemas.openxmlformats.org/officeDocument/2006/relationships/image" Target="../media/image31.jpeg"/><Relationship Id="rId1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image" Target="../media/image46.jpeg"/><Relationship Id="rId10" Type="http://schemas.openxmlformats.org/officeDocument/2006/relationships/image" Target="../media/image51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Relationship Id="rId1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7DMTwmV4ya8?feature=oembed" TargetMode="External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74_41F792D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o0xHZJ6qCW8?feature=oembed" TargetMode="External"/><Relationship Id="rId5" Type="http://schemas.openxmlformats.org/officeDocument/2006/relationships/hyperlink" Target="https://www.youtube.com/watch?v=o0xHZJ6qCW8" TargetMode="External"/><Relationship Id="rId4" Type="http://schemas.openxmlformats.org/officeDocument/2006/relationships/image" Target="../media/image6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ufJDtsXM2oI?list=PLgfy7jy48lzPAGVWTUbDVZxC9zfFcJGZ7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18" Type="http://schemas.openxmlformats.org/officeDocument/2006/relationships/image" Target="../media/image18.sv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svg"/><Relationship Id="rId15" Type="http://schemas.openxmlformats.org/officeDocument/2006/relationships/image" Target="../media/image15.png"/><Relationship Id="rId10" Type="http://schemas.openxmlformats.org/officeDocument/2006/relationships/image" Target="../media/image10.sv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sv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2B2E598C-B8D3-4280-DC6D-F6CDC249E9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>
            <a:extLst>
              <a:ext uri="{FF2B5EF4-FFF2-40B4-BE49-F238E27FC236}">
                <a16:creationId xmlns:a16="http://schemas.microsoft.com/office/drawing/2014/main" id="{CCB44A1B-3682-D905-FB43-6081E9C6186B}"/>
              </a:ext>
            </a:extLst>
          </p:cNvPr>
          <p:cNvSpPr/>
          <p:nvPr/>
        </p:nvSpPr>
        <p:spPr>
          <a:xfrm>
            <a:off x="0" y="0"/>
            <a:ext cx="18288000" cy="1913499"/>
          </a:xfrm>
          <a:prstGeom prst="rect">
            <a:avLst/>
          </a:prstGeom>
          <a:solidFill>
            <a:srgbClr val="ED8B00"/>
          </a:solidFill>
        </p:spPr>
        <p:txBody>
          <a:bodyPr/>
          <a:lstStyle/>
          <a:p>
            <a:endParaRPr lang="en-IN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D14EB8E-3901-AD01-96FF-1385D36E003A}"/>
              </a:ext>
            </a:extLst>
          </p:cNvPr>
          <p:cNvSpPr txBox="1"/>
          <p:nvPr/>
        </p:nvSpPr>
        <p:spPr>
          <a:xfrm>
            <a:off x="759504" y="570414"/>
            <a:ext cx="13841438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399" dirty="0">
                <a:solidFill>
                  <a:srgbClr val="FEFEFD"/>
                </a:solidFill>
                <a:latin typeface="Poppins Bold"/>
                <a:ea typeface="Poppins Bold"/>
                <a:cs typeface="Poppins Bold"/>
                <a:sym typeface="Poppins Bold"/>
              </a:rPr>
              <a:t>How did we begin - Govind Narrative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7018CF2-8F65-3664-93A2-2D14FE129ADC}"/>
              </a:ext>
            </a:extLst>
          </p:cNvPr>
          <p:cNvSpPr/>
          <p:nvPr/>
        </p:nvSpPr>
        <p:spPr>
          <a:xfrm>
            <a:off x="15815938" y="266974"/>
            <a:ext cx="2262512" cy="1214031"/>
          </a:xfrm>
          <a:custGeom>
            <a:avLst/>
            <a:gdLst/>
            <a:ahLst/>
            <a:cxnLst/>
            <a:rect l="l" t="t" r="r" b="b"/>
            <a:pathLst>
              <a:path w="2262512" h="1214031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F00EA2B0-C0D2-3952-A8D6-176AECB5F57D}"/>
              </a:ext>
            </a:extLst>
          </p:cNvPr>
          <p:cNvSpPr/>
          <p:nvPr/>
        </p:nvSpPr>
        <p:spPr>
          <a:xfrm>
            <a:off x="0" y="9511259"/>
            <a:ext cx="18288000" cy="793798"/>
          </a:xfrm>
          <a:prstGeom prst="rect">
            <a:avLst/>
          </a:prstGeom>
          <a:solidFill>
            <a:srgbClr val="005EB8"/>
          </a:solidFill>
        </p:spPr>
        <p:txBody>
          <a:bodyPr/>
          <a:lstStyle/>
          <a:p>
            <a:endParaRPr lang="en-IN"/>
          </a:p>
        </p:txBody>
      </p:sp>
      <p:sp>
        <p:nvSpPr>
          <p:cNvPr id="11" name="TextBox 53">
            <a:extLst>
              <a:ext uri="{FF2B5EF4-FFF2-40B4-BE49-F238E27FC236}">
                <a16:creationId xmlns:a16="http://schemas.microsoft.com/office/drawing/2014/main" id="{E1A07E22-D928-EF6A-ED15-B0A988E82060}"/>
              </a:ext>
            </a:extLst>
          </p:cNvPr>
          <p:cNvSpPr txBox="1"/>
          <p:nvPr/>
        </p:nvSpPr>
        <p:spPr>
          <a:xfrm>
            <a:off x="0" y="9670701"/>
            <a:ext cx="18288000" cy="4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3600" b="1" spc="79" dirty="0">
                <a:solidFill>
                  <a:srgbClr val="FEFEFD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Engaged Philanthropists | Stronger NGOs | Bigger Impact</a:t>
            </a:r>
          </a:p>
        </p:txBody>
      </p:sp>
    </p:spTree>
    <p:extLst>
      <p:ext uri="{BB962C8B-B14F-4D97-AF65-F5344CB8AC3E}">
        <p14:creationId xmlns:p14="http://schemas.microsoft.com/office/powerpoint/2010/main" val="1515268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FC6000-DB0B-CC32-35AE-206813C8C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AutoShape 3">
            <a:extLst>
              <a:ext uri="{FF2B5EF4-FFF2-40B4-BE49-F238E27FC236}">
                <a16:creationId xmlns:a16="http://schemas.microsoft.com/office/drawing/2014/main" id="{4DCC1AEF-4173-CE08-34E0-12A1B75B1F74}"/>
              </a:ext>
            </a:extLst>
          </p:cNvPr>
          <p:cNvSpPr/>
          <p:nvPr/>
        </p:nvSpPr>
        <p:spPr>
          <a:xfrm>
            <a:off x="0" y="0"/>
            <a:ext cx="18288000" cy="1913499"/>
          </a:xfrm>
          <a:prstGeom prst="rect">
            <a:avLst/>
          </a:prstGeom>
          <a:solidFill>
            <a:srgbClr val="ED8B00"/>
          </a:solidFill>
        </p:spPr>
        <p:txBody>
          <a:bodyPr/>
          <a:lstStyle/>
          <a:p>
            <a:endParaRPr lang="en-IN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05A02CB7-AB1A-D836-9B70-FA5B6A476224}"/>
              </a:ext>
            </a:extLst>
          </p:cNvPr>
          <p:cNvSpPr/>
          <p:nvPr/>
        </p:nvSpPr>
        <p:spPr>
          <a:xfrm>
            <a:off x="15815938" y="266974"/>
            <a:ext cx="2262512" cy="1214031"/>
          </a:xfrm>
          <a:custGeom>
            <a:avLst/>
            <a:gdLst/>
            <a:ahLst/>
            <a:cxnLst/>
            <a:rect l="l" t="t" r="r" b="b"/>
            <a:pathLst>
              <a:path w="2262512" h="1214031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8464F50-F427-10C0-A8A2-E2273F500C75}"/>
              </a:ext>
            </a:extLst>
          </p:cNvPr>
          <p:cNvSpPr/>
          <p:nvPr/>
        </p:nvSpPr>
        <p:spPr>
          <a:xfrm>
            <a:off x="8847898" y="6616841"/>
            <a:ext cx="1828955" cy="1805677"/>
          </a:xfrm>
          <a:custGeom>
            <a:avLst/>
            <a:gdLst/>
            <a:ahLst/>
            <a:cxnLst/>
            <a:rect l="l" t="t" r="r" b="b"/>
            <a:pathLst>
              <a:path w="1828955" h="1805677">
                <a:moveTo>
                  <a:pt x="0" y="0"/>
                </a:moveTo>
                <a:lnTo>
                  <a:pt x="1828955" y="0"/>
                </a:lnTo>
                <a:lnTo>
                  <a:pt x="1828955" y="1805677"/>
                </a:lnTo>
                <a:lnTo>
                  <a:pt x="0" y="18056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ACABBCE1-4CCB-B45F-4B4F-3450089018EA}"/>
              </a:ext>
            </a:extLst>
          </p:cNvPr>
          <p:cNvSpPr/>
          <p:nvPr/>
        </p:nvSpPr>
        <p:spPr>
          <a:xfrm>
            <a:off x="3288426" y="6338687"/>
            <a:ext cx="1846624" cy="1823122"/>
          </a:xfrm>
          <a:custGeom>
            <a:avLst/>
            <a:gdLst/>
            <a:ahLst/>
            <a:cxnLst/>
            <a:rect l="l" t="t" r="r" b="b"/>
            <a:pathLst>
              <a:path w="1846624" h="1823122">
                <a:moveTo>
                  <a:pt x="0" y="0"/>
                </a:moveTo>
                <a:lnTo>
                  <a:pt x="1846625" y="0"/>
                </a:lnTo>
                <a:lnTo>
                  <a:pt x="1846625" y="1823122"/>
                </a:lnTo>
                <a:lnTo>
                  <a:pt x="0" y="1823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D5F2B09C-F3F1-DA72-CB40-E814948DDD25}"/>
              </a:ext>
            </a:extLst>
          </p:cNvPr>
          <p:cNvGrpSpPr>
            <a:grpSpLocks noChangeAspect="1"/>
          </p:cNvGrpSpPr>
          <p:nvPr/>
        </p:nvGrpSpPr>
        <p:grpSpPr>
          <a:xfrm>
            <a:off x="732768" y="6029214"/>
            <a:ext cx="1635725" cy="1635718"/>
            <a:chOff x="0" y="0"/>
            <a:chExt cx="6350000" cy="6349975"/>
          </a:xfrm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4B8EE082-2BC0-E67F-3B32-7CAEB5DA165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20" name="Freeform 20">
            <a:extLst>
              <a:ext uri="{FF2B5EF4-FFF2-40B4-BE49-F238E27FC236}">
                <a16:creationId xmlns:a16="http://schemas.microsoft.com/office/drawing/2014/main" id="{6ADB85F5-594E-AC7F-2B7A-4A23113BD004}"/>
              </a:ext>
            </a:extLst>
          </p:cNvPr>
          <p:cNvSpPr/>
          <p:nvPr/>
        </p:nvSpPr>
        <p:spPr>
          <a:xfrm>
            <a:off x="1128900" y="1923661"/>
            <a:ext cx="1956191" cy="1931294"/>
          </a:xfrm>
          <a:custGeom>
            <a:avLst/>
            <a:gdLst/>
            <a:ahLst/>
            <a:cxnLst/>
            <a:rect l="l" t="t" r="r" b="b"/>
            <a:pathLst>
              <a:path w="1956191" h="1931294">
                <a:moveTo>
                  <a:pt x="0" y="0"/>
                </a:moveTo>
                <a:lnTo>
                  <a:pt x="1956191" y="0"/>
                </a:lnTo>
                <a:lnTo>
                  <a:pt x="1956191" y="1931294"/>
                </a:lnTo>
                <a:lnTo>
                  <a:pt x="0" y="19312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9" name="Freeform 29">
            <a:extLst>
              <a:ext uri="{FF2B5EF4-FFF2-40B4-BE49-F238E27FC236}">
                <a16:creationId xmlns:a16="http://schemas.microsoft.com/office/drawing/2014/main" id="{0A906524-3559-0328-30CB-58EC0ADA69AB}"/>
              </a:ext>
            </a:extLst>
          </p:cNvPr>
          <p:cNvSpPr/>
          <p:nvPr/>
        </p:nvSpPr>
        <p:spPr>
          <a:xfrm>
            <a:off x="3714458" y="3193704"/>
            <a:ext cx="1956191" cy="1931294"/>
          </a:xfrm>
          <a:custGeom>
            <a:avLst/>
            <a:gdLst/>
            <a:ahLst/>
            <a:cxnLst/>
            <a:rect l="l" t="t" r="r" b="b"/>
            <a:pathLst>
              <a:path w="1956191" h="1931294">
                <a:moveTo>
                  <a:pt x="0" y="0"/>
                </a:moveTo>
                <a:lnTo>
                  <a:pt x="1956191" y="0"/>
                </a:lnTo>
                <a:lnTo>
                  <a:pt x="1956191" y="1931295"/>
                </a:lnTo>
                <a:lnTo>
                  <a:pt x="0" y="19312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0" name="Freeform 30">
            <a:extLst>
              <a:ext uri="{FF2B5EF4-FFF2-40B4-BE49-F238E27FC236}">
                <a16:creationId xmlns:a16="http://schemas.microsoft.com/office/drawing/2014/main" id="{29B79A4C-4DE3-F995-B9FA-D5E40751BF73}"/>
              </a:ext>
            </a:extLst>
          </p:cNvPr>
          <p:cNvSpPr/>
          <p:nvPr/>
        </p:nvSpPr>
        <p:spPr>
          <a:xfrm>
            <a:off x="11871612" y="2109376"/>
            <a:ext cx="1956191" cy="1931294"/>
          </a:xfrm>
          <a:custGeom>
            <a:avLst/>
            <a:gdLst/>
            <a:ahLst/>
            <a:cxnLst/>
            <a:rect l="l" t="t" r="r" b="b"/>
            <a:pathLst>
              <a:path w="1956191" h="1931294">
                <a:moveTo>
                  <a:pt x="0" y="0"/>
                </a:moveTo>
                <a:lnTo>
                  <a:pt x="1956191" y="0"/>
                </a:lnTo>
                <a:lnTo>
                  <a:pt x="1956191" y="1931294"/>
                </a:lnTo>
                <a:lnTo>
                  <a:pt x="0" y="19312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1" name="Freeform 31">
            <a:extLst>
              <a:ext uri="{FF2B5EF4-FFF2-40B4-BE49-F238E27FC236}">
                <a16:creationId xmlns:a16="http://schemas.microsoft.com/office/drawing/2014/main" id="{1A37C6A2-986C-94CD-5497-6E2E1E5E5891}"/>
              </a:ext>
            </a:extLst>
          </p:cNvPr>
          <p:cNvSpPr/>
          <p:nvPr/>
        </p:nvSpPr>
        <p:spPr>
          <a:xfrm>
            <a:off x="8828869" y="3244051"/>
            <a:ext cx="1824828" cy="1801603"/>
          </a:xfrm>
          <a:custGeom>
            <a:avLst/>
            <a:gdLst/>
            <a:ahLst/>
            <a:cxnLst/>
            <a:rect l="l" t="t" r="r" b="b"/>
            <a:pathLst>
              <a:path w="1824828" h="1801603">
                <a:moveTo>
                  <a:pt x="0" y="0"/>
                </a:moveTo>
                <a:lnTo>
                  <a:pt x="1824828" y="0"/>
                </a:lnTo>
                <a:lnTo>
                  <a:pt x="1824828" y="1801603"/>
                </a:lnTo>
                <a:lnTo>
                  <a:pt x="0" y="18016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4" name="Freeform 34">
            <a:extLst>
              <a:ext uri="{FF2B5EF4-FFF2-40B4-BE49-F238E27FC236}">
                <a16:creationId xmlns:a16="http://schemas.microsoft.com/office/drawing/2014/main" id="{6261C693-2055-68C3-F2EF-2F3B16A87DE8}"/>
              </a:ext>
            </a:extLst>
          </p:cNvPr>
          <p:cNvSpPr/>
          <p:nvPr/>
        </p:nvSpPr>
        <p:spPr>
          <a:xfrm>
            <a:off x="6134579" y="2008182"/>
            <a:ext cx="1829688" cy="1806401"/>
          </a:xfrm>
          <a:custGeom>
            <a:avLst/>
            <a:gdLst/>
            <a:ahLst/>
            <a:cxnLst/>
            <a:rect l="l" t="t" r="r" b="b"/>
            <a:pathLst>
              <a:path w="1829688" h="1806401">
                <a:moveTo>
                  <a:pt x="0" y="0"/>
                </a:moveTo>
                <a:lnTo>
                  <a:pt x="1829688" y="0"/>
                </a:lnTo>
                <a:lnTo>
                  <a:pt x="1829688" y="1806401"/>
                </a:lnTo>
                <a:lnTo>
                  <a:pt x="0" y="18064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2" name="Freeform 42">
            <a:extLst>
              <a:ext uri="{FF2B5EF4-FFF2-40B4-BE49-F238E27FC236}">
                <a16:creationId xmlns:a16="http://schemas.microsoft.com/office/drawing/2014/main" id="{DA85891A-15BB-E957-4C1B-C09F574FD7D4}"/>
              </a:ext>
            </a:extLst>
          </p:cNvPr>
          <p:cNvSpPr/>
          <p:nvPr/>
        </p:nvSpPr>
        <p:spPr>
          <a:xfrm>
            <a:off x="11761361" y="6135713"/>
            <a:ext cx="1828955" cy="1805677"/>
          </a:xfrm>
          <a:custGeom>
            <a:avLst/>
            <a:gdLst/>
            <a:ahLst/>
            <a:cxnLst/>
            <a:rect l="l" t="t" r="r" b="b"/>
            <a:pathLst>
              <a:path w="1828955" h="1805677">
                <a:moveTo>
                  <a:pt x="0" y="0"/>
                </a:moveTo>
                <a:lnTo>
                  <a:pt x="1828955" y="0"/>
                </a:lnTo>
                <a:lnTo>
                  <a:pt x="1828955" y="1805677"/>
                </a:lnTo>
                <a:lnTo>
                  <a:pt x="0" y="18056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3" name="TextBox 43">
            <a:extLst>
              <a:ext uri="{FF2B5EF4-FFF2-40B4-BE49-F238E27FC236}">
                <a16:creationId xmlns:a16="http://schemas.microsoft.com/office/drawing/2014/main" id="{33B8EF3C-3A26-250F-6339-0881A09FFAA2}"/>
              </a:ext>
            </a:extLst>
          </p:cNvPr>
          <p:cNvSpPr txBox="1"/>
          <p:nvPr/>
        </p:nvSpPr>
        <p:spPr>
          <a:xfrm>
            <a:off x="759504" y="52373"/>
            <a:ext cx="14846884" cy="17184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 dirty="0">
                <a:solidFill>
                  <a:srgbClr val="FEFEFD"/>
                </a:solidFill>
                <a:latin typeface="Poppins Bold"/>
                <a:ea typeface="Poppins Bold"/>
                <a:cs typeface="Poppins Bold"/>
                <a:sym typeface="Poppins Bold"/>
              </a:rPr>
              <a:t>Our Management Council (MC) - Bringing In Rich Philanthropic &amp; Corporate Experience</a:t>
            </a:r>
          </a:p>
        </p:txBody>
      </p:sp>
      <p:grpSp>
        <p:nvGrpSpPr>
          <p:cNvPr id="54" name="Group 54">
            <a:extLst>
              <a:ext uri="{FF2B5EF4-FFF2-40B4-BE49-F238E27FC236}">
                <a16:creationId xmlns:a16="http://schemas.microsoft.com/office/drawing/2014/main" id="{B5A728C1-3F60-5D00-FC66-3DAB7518CA22}"/>
              </a:ext>
            </a:extLst>
          </p:cNvPr>
          <p:cNvGrpSpPr/>
          <p:nvPr/>
        </p:nvGrpSpPr>
        <p:grpSpPr>
          <a:xfrm>
            <a:off x="4229679" y="6458436"/>
            <a:ext cx="797436" cy="1594873"/>
            <a:chOff x="0" y="0"/>
            <a:chExt cx="3175000" cy="6350000"/>
          </a:xfrm>
        </p:grpSpPr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0132CBFC-D642-A34A-DB00-183F626F2626}"/>
                </a:ext>
              </a:extLst>
            </p:cNvPr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3175000" y="3175000"/>
                  </a:moveTo>
                  <a:cubicBezTo>
                    <a:pt x="3175000" y="4928502"/>
                    <a:pt x="1753502" y="6350000"/>
                    <a:pt x="0" y="6350000"/>
                  </a:cubicBezTo>
                  <a:lnTo>
                    <a:pt x="0" y="0"/>
                  </a:lnTo>
                  <a:cubicBezTo>
                    <a:pt x="1753502" y="0"/>
                    <a:pt x="3175000" y="1421498"/>
                    <a:pt x="3175000" y="3175000"/>
                  </a:cubicBezTo>
                  <a:close/>
                </a:path>
              </a:pathLst>
            </a:custGeom>
            <a:blipFill>
              <a:blip r:embed="rId6"/>
              <a:stretch>
                <a:fillRect l="-31565" r="-68434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95D31E4-8DFF-C61D-D8A3-EC0DDC20F311}"/>
              </a:ext>
            </a:extLst>
          </p:cNvPr>
          <p:cNvGrpSpPr/>
          <p:nvPr/>
        </p:nvGrpSpPr>
        <p:grpSpPr>
          <a:xfrm>
            <a:off x="1214777" y="2113484"/>
            <a:ext cx="12625210" cy="3915730"/>
            <a:chOff x="1214777" y="2113484"/>
            <a:chExt cx="12625210" cy="3915730"/>
          </a:xfrm>
        </p:grpSpPr>
        <p:grpSp>
          <p:nvGrpSpPr>
            <p:cNvPr id="21" name="Group 21">
              <a:extLst>
                <a:ext uri="{FF2B5EF4-FFF2-40B4-BE49-F238E27FC236}">
                  <a16:creationId xmlns:a16="http://schemas.microsoft.com/office/drawing/2014/main" id="{11D84B95-AF97-2ABF-3B1A-81DF1A2341B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305596" y="2113484"/>
              <a:ext cx="1575564" cy="1575557"/>
              <a:chOff x="0" y="0"/>
              <a:chExt cx="6350000" cy="6349975"/>
            </a:xfrm>
          </p:grpSpPr>
          <p:sp>
            <p:nvSpPr>
              <p:cNvPr id="22" name="Freeform 22">
                <a:extLst>
                  <a:ext uri="{FF2B5EF4-FFF2-40B4-BE49-F238E27FC236}">
                    <a16:creationId xmlns:a16="http://schemas.microsoft.com/office/drawing/2014/main" id="{95EC049C-87C6-3699-9D11-B99A71FCE064}"/>
                  </a:ext>
                </a:extLst>
              </p:cNvPr>
              <p:cNvSpPr/>
              <p:nvPr/>
            </p:nvSpPr>
            <p:spPr>
              <a:xfrm rot="-5400000" flipH="1" flipV="1">
                <a:off x="13" y="-13"/>
                <a:ext cx="6349974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49974" h="6350000">
                    <a:moveTo>
                      <a:pt x="3175025" y="0"/>
                    </a:moveTo>
                    <a:cubicBezTo>
                      <a:pt x="4928451" y="0"/>
                      <a:pt x="6349974" y="1421524"/>
                      <a:pt x="6349974" y="3175000"/>
                    </a:cubicBezTo>
                    <a:cubicBezTo>
                      <a:pt x="6349974" y="4928502"/>
                      <a:pt x="4928451" y="6350000"/>
                      <a:pt x="3175025" y="6350000"/>
                    </a:cubicBezTo>
                    <a:cubicBezTo>
                      <a:pt x="1421511" y="6350000"/>
                      <a:pt x="0" y="4928502"/>
                      <a:pt x="0" y="3175000"/>
                    </a:cubicBezTo>
                    <a:cubicBezTo>
                      <a:pt x="0" y="1421499"/>
                      <a:pt x="1421511" y="0"/>
                      <a:pt x="3175025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10149" t="-28537" r="-101400" b="-12671"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23" name="Group 23">
              <a:extLst>
                <a:ext uri="{FF2B5EF4-FFF2-40B4-BE49-F238E27FC236}">
                  <a16:creationId xmlns:a16="http://schemas.microsoft.com/office/drawing/2014/main" id="{C232BBEF-F01A-81AE-F751-8BD0B79FF4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904771" y="3409588"/>
              <a:ext cx="1575564" cy="1575557"/>
              <a:chOff x="0" y="0"/>
              <a:chExt cx="6350000" cy="6349975"/>
            </a:xfrm>
          </p:grpSpPr>
          <p:sp>
            <p:nvSpPr>
              <p:cNvPr id="24" name="Freeform 24">
                <a:extLst>
                  <a:ext uri="{FF2B5EF4-FFF2-40B4-BE49-F238E27FC236}">
                    <a16:creationId xmlns:a16="http://schemas.microsoft.com/office/drawing/2014/main" id="{30DBFB54-332E-8C78-473F-0DA89CDA0149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1597" r="-1597"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25" name="Group 25">
              <a:extLst>
                <a:ext uri="{FF2B5EF4-FFF2-40B4-BE49-F238E27FC236}">
                  <a16:creationId xmlns:a16="http://schemas.microsoft.com/office/drawing/2014/main" id="{67F45C9E-F9B0-56E6-4818-4F71768A58E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076048" y="2324337"/>
              <a:ext cx="1575564" cy="1575557"/>
              <a:chOff x="0" y="0"/>
              <a:chExt cx="6350000" cy="6349975"/>
            </a:xfrm>
          </p:grpSpPr>
          <p:sp>
            <p:nvSpPr>
              <p:cNvPr id="26" name="Freeform 26">
                <a:extLst>
                  <a:ext uri="{FF2B5EF4-FFF2-40B4-BE49-F238E27FC236}">
                    <a16:creationId xmlns:a16="http://schemas.microsoft.com/office/drawing/2014/main" id="{9D4135FF-C092-2BEE-9B10-8E6811694220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28450" t="-16860" b="-7612"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27" name="Group 27">
              <a:extLst>
                <a:ext uri="{FF2B5EF4-FFF2-40B4-BE49-F238E27FC236}">
                  <a16:creationId xmlns:a16="http://schemas.microsoft.com/office/drawing/2014/main" id="{6F2B1EE5-D007-0779-FC23-4022EA702E5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002767" y="3438521"/>
              <a:ext cx="1525882" cy="1525876"/>
              <a:chOff x="0" y="0"/>
              <a:chExt cx="6350000" cy="6349975"/>
            </a:xfrm>
          </p:grpSpPr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id="{5341C098-6793-7F73-07B6-4C6140DDA5BA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t="-2500" b="-2500"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</p:grpSp>
        <p:grpSp>
          <p:nvGrpSpPr>
            <p:cNvPr id="32" name="Group 32">
              <a:extLst>
                <a:ext uri="{FF2B5EF4-FFF2-40B4-BE49-F238E27FC236}">
                  <a16:creationId xmlns:a16="http://schemas.microsoft.com/office/drawing/2014/main" id="{B4E90208-4DCB-9AF5-B39C-F30FDBDEB3E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03942" y="2177971"/>
              <a:ext cx="1529946" cy="1529940"/>
              <a:chOff x="0" y="0"/>
              <a:chExt cx="6350000" cy="6349975"/>
            </a:xfrm>
          </p:grpSpPr>
          <p:sp>
            <p:nvSpPr>
              <p:cNvPr id="33" name="Freeform 33">
                <a:extLst>
                  <a:ext uri="{FF2B5EF4-FFF2-40B4-BE49-F238E27FC236}">
                    <a16:creationId xmlns:a16="http://schemas.microsoft.com/office/drawing/2014/main" id="{05B8ED10-0789-C883-4564-F14643023E72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7404" r="-7404"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46" name="TextBox 46">
              <a:extLst>
                <a:ext uri="{FF2B5EF4-FFF2-40B4-BE49-F238E27FC236}">
                  <a16:creationId xmlns:a16="http://schemas.microsoft.com/office/drawing/2014/main" id="{F2EDCE67-7827-9532-88D2-ECAFAB86E40C}"/>
                </a:ext>
              </a:extLst>
            </p:cNvPr>
            <p:cNvSpPr txBox="1"/>
            <p:nvPr/>
          </p:nvSpPr>
          <p:spPr>
            <a:xfrm>
              <a:off x="8619917" y="5157415"/>
              <a:ext cx="2496562" cy="287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2223"/>
                </a:lnSpc>
                <a:spcBef>
                  <a:spcPct val="0"/>
                </a:spcBef>
              </a:pPr>
              <a:r>
                <a:rPr lang="en-US" sz="1852" b="1" u="none">
                  <a:solidFill>
                    <a:srgbClr val="005EB8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AMITA CHAUHAN</a:t>
              </a:r>
            </a:p>
          </p:txBody>
        </p:sp>
        <p:sp>
          <p:nvSpPr>
            <p:cNvPr id="47" name="TextBox 47">
              <a:extLst>
                <a:ext uri="{FF2B5EF4-FFF2-40B4-BE49-F238E27FC236}">
                  <a16:creationId xmlns:a16="http://schemas.microsoft.com/office/drawing/2014/main" id="{09517618-3812-C971-6E6E-E7AA47233B25}"/>
                </a:ext>
              </a:extLst>
            </p:cNvPr>
            <p:cNvSpPr txBox="1"/>
            <p:nvPr/>
          </p:nvSpPr>
          <p:spPr>
            <a:xfrm>
              <a:off x="11859428" y="4240430"/>
              <a:ext cx="1980559" cy="306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2379"/>
                </a:lnSpc>
                <a:spcBef>
                  <a:spcPct val="0"/>
                </a:spcBef>
              </a:pPr>
              <a:r>
                <a:rPr lang="en-US" sz="1983" b="1">
                  <a:solidFill>
                    <a:srgbClr val="005EB8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PRASAD BAJI</a:t>
              </a:r>
            </a:p>
          </p:txBody>
        </p:sp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30006D07-E602-6865-D5D4-5E26800D7E43}"/>
                </a:ext>
              </a:extLst>
            </p:cNvPr>
            <p:cNvSpPr txBox="1"/>
            <p:nvPr/>
          </p:nvSpPr>
          <p:spPr>
            <a:xfrm>
              <a:off x="12082784" y="4595368"/>
              <a:ext cx="1465266" cy="631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9"/>
                </a:lnSpc>
              </a:pPr>
              <a:r>
                <a:rPr lang="en-US" sz="1416">
                  <a:solidFill>
                    <a:srgbClr val="005EB8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All-India Board</a:t>
              </a:r>
            </a:p>
            <a:p>
              <a:pPr algn="ctr">
                <a:lnSpc>
                  <a:spcPts val="1699"/>
                </a:lnSpc>
              </a:pPr>
              <a:r>
                <a:rPr lang="en-US" sz="1416">
                  <a:solidFill>
                    <a:srgbClr val="005EB8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&amp; Mumbai Chapter Chair</a:t>
              </a:r>
            </a:p>
          </p:txBody>
        </p:sp>
        <p:sp>
          <p:nvSpPr>
            <p:cNvPr id="49" name="TextBox 49">
              <a:extLst>
                <a:ext uri="{FF2B5EF4-FFF2-40B4-BE49-F238E27FC236}">
                  <a16:creationId xmlns:a16="http://schemas.microsoft.com/office/drawing/2014/main" id="{2EB9FDF0-E451-AEE5-A693-422222BD5263}"/>
                </a:ext>
              </a:extLst>
            </p:cNvPr>
            <p:cNvSpPr txBox="1"/>
            <p:nvPr/>
          </p:nvSpPr>
          <p:spPr>
            <a:xfrm>
              <a:off x="5951630" y="4130813"/>
              <a:ext cx="2396965" cy="2877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2229"/>
                </a:lnSpc>
                <a:spcBef>
                  <a:spcPct val="0"/>
                </a:spcBef>
              </a:pPr>
              <a:r>
                <a:rPr lang="en-US" sz="1857" b="1">
                  <a:solidFill>
                    <a:srgbClr val="005EB8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RATI FORBES</a:t>
              </a:r>
            </a:p>
          </p:txBody>
        </p:sp>
        <p:sp>
          <p:nvSpPr>
            <p:cNvPr id="50" name="TextBox 50">
              <a:extLst>
                <a:ext uri="{FF2B5EF4-FFF2-40B4-BE49-F238E27FC236}">
                  <a16:creationId xmlns:a16="http://schemas.microsoft.com/office/drawing/2014/main" id="{3AC319E5-82ED-A1C7-26D9-FC7D4F8BEA08}"/>
                </a:ext>
              </a:extLst>
            </p:cNvPr>
            <p:cNvSpPr txBox="1"/>
            <p:nvPr/>
          </p:nvSpPr>
          <p:spPr>
            <a:xfrm>
              <a:off x="9125047" y="5467211"/>
              <a:ext cx="1467609" cy="2104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9"/>
                </a:lnSpc>
              </a:pPr>
              <a:r>
                <a:rPr lang="en-US" sz="1416">
                  <a:solidFill>
                    <a:srgbClr val="005EB8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All India Borad</a:t>
              </a:r>
            </a:p>
          </p:txBody>
        </p:sp>
        <p:sp>
          <p:nvSpPr>
            <p:cNvPr id="62" name="TextBox 62">
              <a:extLst>
                <a:ext uri="{FF2B5EF4-FFF2-40B4-BE49-F238E27FC236}">
                  <a16:creationId xmlns:a16="http://schemas.microsoft.com/office/drawing/2014/main" id="{78010EC3-360C-E160-F607-B1B367FA5B19}"/>
                </a:ext>
              </a:extLst>
            </p:cNvPr>
            <p:cNvSpPr txBox="1"/>
            <p:nvPr/>
          </p:nvSpPr>
          <p:spPr>
            <a:xfrm>
              <a:off x="3992532" y="5818728"/>
              <a:ext cx="1467154" cy="2104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9"/>
                </a:lnSpc>
              </a:pPr>
              <a:r>
                <a:rPr lang="en-US" sz="1416">
                  <a:solidFill>
                    <a:srgbClr val="005EB8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All-India Board  </a:t>
              </a:r>
            </a:p>
          </p:txBody>
        </p:sp>
        <p:sp>
          <p:nvSpPr>
            <p:cNvPr id="63" name="TextBox 63">
              <a:extLst>
                <a:ext uri="{FF2B5EF4-FFF2-40B4-BE49-F238E27FC236}">
                  <a16:creationId xmlns:a16="http://schemas.microsoft.com/office/drawing/2014/main" id="{DB9D2CA9-5CEF-D4B7-A68F-5CA191A7EC3E}"/>
                </a:ext>
              </a:extLst>
            </p:cNvPr>
            <p:cNvSpPr txBox="1"/>
            <p:nvPr/>
          </p:nvSpPr>
          <p:spPr>
            <a:xfrm>
              <a:off x="3449193" y="5464277"/>
              <a:ext cx="2487202" cy="306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2379"/>
                </a:lnSpc>
                <a:spcBef>
                  <a:spcPct val="0"/>
                </a:spcBef>
              </a:pPr>
              <a:r>
                <a:rPr lang="en-US" sz="1983" b="1">
                  <a:solidFill>
                    <a:srgbClr val="005EB8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AJIT RANGNEKAR</a:t>
              </a:r>
            </a:p>
          </p:txBody>
        </p:sp>
        <p:sp>
          <p:nvSpPr>
            <p:cNvPr id="64" name="TextBox 64">
              <a:extLst>
                <a:ext uri="{FF2B5EF4-FFF2-40B4-BE49-F238E27FC236}">
                  <a16:creationId xmlns:a16="http://schemas.microsoft.com/office/drawing/2014/main" id="{FEA0B2AC-DBEC-058A-19C6-E6037075FC06}"/>
                </a:ext>
              </a:extLst>
            </p:cNvPr>
            <p:cNvSpPr txBox="1"/>
            <p:nvPr/>
          </p:nvSpPr>
          <p:spPr>
            <a:xfrm>
              <a:off x="1214777" y="4105936"/>
              <a:ext cx="1757203" cy="306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9"/>
                </a:lnSpc>
              </a:pPr>
              <a:r>
                <a:rPr lang="en-US" sz="1983" b="1">
                  <a:solidFill>
                    <a:srgbClr val="005EB8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GOVIND IYER</a:t>
              </a:r>
            </a:p>
          </p:txBody>
        </p:sp>
        <p:sp>
          <p:nvSpPr>
            <p:cNvPr id="65" name="TextBox 65">
              <a:extLst>
                <a:ext uri="{FF2B5EF4-FFF2-40B4-BE49-F238E27FC236}">
                  <a16:creationId xmlns:a16="http://schemas.microsoft.com/office/drawing/2014/main" id="{C7B7E479-87C9-6BEA-BFAB-0006AC1BC648}"/>
                </a:ext>
              </a:extLst>
            </p:cNvPr>
            <p:cNvSpPr txBox="1"/>
            <p:nvPr/>
          </p:nvSpPr>
          <p:spPr>
            <a:xfrm>
              <a:off x="1305596" y="4460874"/>
              <a:ext cx="1467609" cy="2104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9"/>
                </a:lnSpc>
              </a:pPr>
              <a:r>
                <a:rPr lang="en-US" sz="1416">
                  <a:solidFill>
                    <a:srgbClr val="005EB8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All-India Chair</a:t>
              </a:r>
            </a:p>
          </p:txBody>
        </p:sp>
        <p:sp>
          <p:nvSpPr>
            <p:cNvPr id="66" name="TextBox 66">
              <a:extLst>
                <a:ext uri="{FF2B5EF4-FFF2-40B4-BE49-F238E27FC236}">
                  <a16:creationId xmlns:a16="http://schemas.microsoft.com/office/drawing/2014/main" id="{38EA59FA-77DD-69E5-5BE2-5C07C3E5C580}"/>
                </a:ext>
              </a:extLst>
            </p:cNvPr>
            <p:cNvSpPr txBox="1"/>
            <p:nvPr/>
          </p:nvSpPr>
          <p:spPr>
            <a:xfrm>
              <a:off x="6326915" y="4440377"/>
              <a:ext cx="1544113" cy="2309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8"/>
                </a:lnSpc>
              </a:pPr>
              <a:r>
                <a:rPr lang="en-US" sz="1490">
                  <a:solidFill>
                    <a:srgbClr val="005EB8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All-India Board</a:t>
              </a: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B6835FFC-2986-8F36-6C86-C32370DA18CB}"/>
              </a:ext>
            </a:extLst>
          </p:cNvPr>
          <p:cNvGrpSpPr>
            <a:grpSpLocks noChangeAspect="1"/>
          </p:cNvGrpSpPr>
          <p:nvPr/>
        </p:nvGrpSpPr>
        <p:grpSpPr>
          <a:xfrm>
            <a:off x="8997709" y="6808169"/>
            <a:ext cx="1529333" cy="1529326"/>
            <a:chOff x="0" y="0"/>
            <a:chExt cx="6350000" cy="6349975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7FE5D49B-F03E-DE95-4E0E-F8BE204BA506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2"/>
              <a:stretch>
                <a:fillRect l="-45905" t="-22393" r="-24632" b="-48145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FF286AAF-FB3D-3595-8297-E2EE3CEE2AE8}"/>
              </a:ext>
            </a:extLst>
          </p:cNvPr>
          <p:cNvGrpSpPr>
            <a:grpSpLocks noChangeAspect="1"/>
          </p:cNvGrpSpPr>
          <p:nvPr/>
        </p:nvGrpSpPr>
        <p:grpSpPr>
          <a:xfrm>
            <a:off x="15013522" y="6500200"/>
            <a:ext cx="1529946" cy="1529940"/>
            <a:chOff x="0" y="0"/>
            <a:chExt cx="6350000" cy="6349975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A04CCCB4-8135-EC9C-5428-4523570290BE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FF31260E-148E-C354-F047-693F2FD67989}"/>
              </a:ext>
            </a:extLst>
          </p:cNvPr>
          <p:cNvSpPr/>
          <p:nvPr/>
        </p:nvSpPr>
        <p:spPr>
          <a:xfrm>
            <a:off x="14863650" y="6331947"/>
            <a:ext cx="1829688" cy="1806401"/>
          </a:xfrm>
          <a:custGeom>
            <a:avLst/>
            <a:gdLst/>
            <a:ahLst/>
            <a:cxnLst/>
            <a:rect l="l" t="t" r="r" b="b"/>
            <a:pathLst>
              <a:path w="1829688" h="1806401">
                <a:moveTo>
                  <a:pt x="0" y="0"/>
                </a:moveTo>
                <a:lnTo>
                  <a:pt x="1829688" y="0"/>
                </a:lnTo>
                <a:lnTo>
                  <a:pt x="1829688" y="1806401"/>
                </a:lnTo>
                <a:lnTo>
                  <a:pt x="0" y="180640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6F96E323-7692-CEF4-FFED-131313638B01}"/>
              </a:ext>
            </a:extLst>
          </p:cNvPr>
          <p:cNvGrpSpPr>
            <a:grpSpLocks noChangeAspect="1"/>
          </p:cNvGrpSpPr>
          <p:nvPr/>
        </p:nvGrpSpPr>
        <p:grpSpPr>
          <a:xfrm>
            <a:off x="11715973" y="5922151"/>
            <a:ext cx="1935640" cy="1979809"/>
            <a:chOff x="375449" y="0"/>
            <a:chExt cx="5839051" cy="5972291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FF9F7040-D7F1-2ED3-764F-091F0DC0D099}"/>
                </a:ext>
              </a:extLst>
            </p:cNvPr>
            <p:cNvSpPr/>
            <p:nvPr/>
          </p:nvSpPr>
          <p:spPr>
            <a:xfrm>
              <a:off x="375449" y="0"/>
              <a:ext cx="5839051" cy="5972291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4"/>
              <a:stretch>
                <a:fillRect l="-88443" t="-37429" b="-51015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35580A65-445D-E24B-F72F-2608B759D6FB}"/>
              </a:ext>
            </a:extLst>
          </p:cNvPr>
          <p:cNvGrpSpPr>
            <a:grpSpLocks noChangeAspect="1"/>
          </p:cNvGrpSpPr>
          <p:nvPr/>
        </p:nvGrpSpPr>
        <p:grpSpPr>
          <a:xfrm>
            <a:off x="14900539" y="2962780"/>
            <a:ext cx="1635725" cy="1635718"/>
            <a:chOff x="0" y="0"/>
            <a:chExt cx="6350000" cy="6349975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C42DDD30-A7E5-02D2-37C9-4394A38E11A9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5"/>
              <a:stretch>
                <a:fillRect t="-6487" b="-52705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6" name="Freeform 16">
            <a:extLst>
              <a:ext uri="{FF2B5EF4-FFF2-40B4-BE49-F238E27FC236}">
                <a16:creationId xmlns:a16="http://schemas.microsoft.com/office/drawing/2014/main" id="{109B7064-B237-62C8-E7E1-5285497B163B}"/>
              </a:ext>
            </a:extLst>
          </p:cNvPr>
          <p:cNvSpPr/>
          <p:nvPr/>
        </p:nvSpPr>
        <p:spPr>
          <a:xfrm>
            <a:off x="14725481" y="2770189"/>
            <a:ext cx="1956191" cy="1931294"/>
          </a:xfrm>
          <a:custGeom>
            <a:avLst/>
            <a:gdLst/>
            <a:ahLst/>
            <a:cxnLst/>
            <a:rect l="l" t="t" r="r" b="b"/>
            <a:pathLst>
              <a:path w="1956191" h="1931294">
                <a:moveTo>
                  <a:pt x="0" y="0"/>
                </a:moveTo>
                <a:lnTo>
                  <a:pt x="1956191" y="0"/>
                </a:lnTo>
                <a:lnTo>
                  <a:pt x="1956191" y="1931294"/>
                </a:lnTo>
                <a:lnTo>
                  <a:pt x="0" y="19312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9" name="Freeform 19">
            <a:extLst>
              <a:ext uri="{FF2B5EF4-FFF2-40B4-BE49-F238E27FC236}">
                <a16:creationId xmlns:a16="http://schemas.microsoft.com/office/drawing/2014/main" id="{455A3593-9C05-8AC7-F6B3-E84B0A4989B3}"/>
              </a:ext>
            </a:extLst>
          </p:cNvPr>
          <p:cNvSpPr/>
          <p:nvPr/>
        </p:nvSpPr>
        <p:spPr>
          <a:xfrm>
            <a:off x="566749" y="5893381"/>
            <a:ext cx="1956191" cy="1931294"/>
          </a:xfrm>
          <a:custGeom>
            <a:avLst/>
            <a:gdLst/>
            <a:ahLst/>
            <a:cxnLst/>
            <a:rect l="l" t="t" r="r" b="b"/>
            <a:pathLst>
              <a:path w="1956191" h="1931294">
                <a:moveTo>
                  <a:pt x="0" y="0"/>
                </a:moveTo>
                <a:lnTo>
                  <a:pt x="1956191" y="0"/>
                </a:lnTo>
                <a:lnTo>
                  <a:pt x="1956191" y="1931294"/>
                </a:lnTo>
                <a:lnTo>
                  <a:pt x="0" y="19312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5" name="Group 35">
            <a:extLst>
              <a:ext uri="{FF2B5EF4-FFF2-40B4-BE49-F238E27FC236}">
                <a16:creationId xmlns:a16="http://schemas.microsoft.com/office/drawing/2014/main" id="{FB96CA76-24BE-7BC3-9015-800187E8FDFE}"/>
              </a:ext>
            </a:extLst>
          </p:cNvPr>
          <p:cNvGrpSpPr/>
          <p:nvPr/>
        </p:nvGrpSpPr>
        <p:grpSpPr>
          <a:xfrm>
            <a:off x="5733155" y="5923971"/>
            <a:ext cx="2502207" cy="2816824"/>
            <a:chOff x="0" y="0"/>
            <a:chExt cx="3336276" cy="3755765"/>
          </a:xfrm>
        </p:grpSpPr>
        <p:grpSp>
          <p:nvGrpSpPr>
            <p:cNvPr id="36" name="Group 36">
              <a:extLst>
                <a:ext uri="{FF2B5EF4-FFF2-40B4-BE49-F238E27FC236}">
                  <a16:creationId xmlns:a16="http://schemas.microsoft.com/office/drawing/2014/main" id="{0A80220B-9734-5D1F-E530-1D912CAC2D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76706" y="214045"/>
              <a:ext cx="2039110" cy="2039102"/>
              <a:chOff x="0" y="0"/>
              <a:chExt cx="6350000" cy="6349975"/>
            </a:xfrm>
          </p:grpSpPr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7CD3D575-D9FC-C440-8C69-EDA8EAB47CEF}"/>
                  </a:ext>
                </a:extLst>
              </p:cNvPr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 l="-207414" t="-60197" r="-28643" b="-175860"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BA3EDC02-E4C8-6D5B-2B4D-0F721C5B1D19}"/>
                </a:ext>
              </a:extLst>
            </p:cNvPr>
            <p:cNvSpPr/>
            <p:nvPr/>
          </p:nvSpPr>
          <p:spPr>
            <a:xfrm>
              <a:off x="476958" y="0"/>
              <a:ext cx="2438606" cy="2407569"/>
            </a:xfrm>
            <a:custGeom>
              <a:avLst/>
              <a:gdLst/>
              <a:ahLst/>
              <a:cxnLst/>
              <a:rect l="l" t="t" r="r" b="b"/>
              <a:pathLst>
                <a:path w="2438606" h="2407569">
                  <a:moveTo>
                    <a:pt x="0" y="0"/>
                  </a:moveTo>
                  <a:lnTo>
                    <a:pt x="2438606" y="0"/>
                  </a:lnTo>
                  <a:lnTo>
                    <a:pt x="2438606" y="2407569"/>
                  </a:lnTo>
                  <a:lnTo>
                    <a:pt x="0" y="24075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C6EA838D-076E-055D-BA04-8D1FD2772DAD}"/>
                </a:ext>
              </a:extLst>
            </p:cNvPr>
            <p:cNvSpPr txBox="1"/>
            <p:nvPr/>
          </p:nvSpPr>
          <p:spPr>
            <a:xfrm>
              <a:off x="0" y="2681870"/>
              <a:ext cx="3336276" cy="380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2228"/>
                </a:lnSpc>
                <a:spcBef>
                  <a:spcPct val="0"/>
                </a:spcBef>
              </a:pPr>
              <a:r>
                <a:rPr lang="en-US" sz="1856" b="1">
                  <a:solidFill>
                    <a:srgbClr val="005EB8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PIYUSH</a:t>
              </a:r>
              <a:r>
                <a:rPr lang="en-US" sz="1856" b="1" u="none">
                  <a:solidFill>
                    <a:srgbClr val="005EB8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 BHANDARI</a:t>
              </a:r>
            </a:p>
          </p:txBody>
        </p:sp>
        <p:sp>
          <p:nvSpPr>
            <p:cNvPr id="40" name="TextBox 40">
              <a:extLst>
                <a:ext uri="{FF2B5EF4-FFF2-40B4-BE49-F238E27FC236}">
                  <a16:creationId xmlns:a16="http://schemas.microsoft.com/office/drawing/2014/main" id="{4E71D91E-A0D0-EF51-FD68-D0EDF02838C8}"/>
                </a:ext>
              </a:extLst>
            </p:cNvPr>
            <p:cNvSpPr txBox="1"/>
            <p:nvPr/>
          </p:nvSpPr>
          <p:spPr>
            <a:xfrm>
              <a:off x="572561" y="3155921"/>
              <a:ext cx="2057993" cy="599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7"/>
                </a:lnSpc>
              </a:pPr>
              <a:r>
                <a:rPr lang="en-US" sz="1489">
                  <a:solidFill>
                    <a:srgbClr val="005EB8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Chennai Chapter Chair</a:t>
              </a:r>
            </a:p>
          </p:txBody>
        </p:sp>
      </p:grpSp>
      <p:sp>
        <p:nvSpPr>
          <p:cNvPr id="41" name="TextBox 41">
            <a:extLst>
              <a:ext uri="{FF2B5EF4-FFF2-40B4-BE49-F238E27FC236}">
                <a16:creationId xmlns:a16="http://schemas.microsoft.com/office/drawing/2014/main" id="{341076B2-F40F-B53A-EBF9-C96D35AFB888}"/>
              </a:ext>
            </a:extLst>
          </p:cNvPr>
          <p:cNvSpPr txBox="1"/>
          <p:nvPr/>
        </p:nvSpPr>
        <p:spPr>
          <a:xfrm>
            <a:off x="11191203" y="7901960"/>
            <a:ext cx="2940290" cy="307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379"/>
              </a:lnSpc>
              <a:spcBef>
                <a:spcPct val="0"/>
              </a:spcBef>
            </a:pPr>
            <a:r>
              <a:rPr lang="en-US" sz="1983" b="1">
                <a:solidFill>
                  <a:srgbClr val="005EB8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SAMIR SHAH</a:t>
            </a:r>
          </a:p>
        </p:txBody>
      </p:sp>
      <p:sp>
        <p:nvSpPr>
          <p:cNvPr id="44" name="TextBox 44">
            <a:extLst>
              <a:ext uri="{FF2B5EF4-FFF2-40B4-BE49-F238E27FC236}">
                <a16:creationId xmlns:a16="http://schemas.microsoft.com/office/drawing/2014/main" id="{BD393162-F842-5CAD-9119-D176EBE02200}"/>
              </a:ext>
            </a:extLst>
          </p:cNvPr>
          <p:cNvSpPr txBox="1"/>
          <p:nvPr/>
        </p:nvSpPr>
        <p:spPr>
          <a:xfrm>
            <a:off x="8490180" y="8656656"/>
            <a:ext cx="2502207" cy="287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228"/>
              </a:lnSpc>
              <a:spcBef>
                <a:spcPct val="0"/>
              </a:spcBef>
            </a:pPr>
            <a:r>
              <a:rPr lang="en-US" sz="1856" b="1" u="none">
                <a:solidFill>
                  <a:srgbClr val="005EB8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SUNIL BHANDARI</a:t>
            </a:r>
          </a:p>
        </p:txBody>
      </p:sp>
      <p:sp>
        <p:nvSpPr>
          <p:cNvPr id="45" name="TextBox 45">
            <a:extLst>
              <a:ext uri="{FF2B5EF4-FFF2-40B4-BE49-F238E27FC236}">
                <a16:creationId xmlns:a16="http://schemas.microsoft.com/office/drawing/2014/main" id="{08151E34-E9B1-7942-F9DA-AED22FC135BE}"/>
              </a:ext>
            </a:extLst>
          </p:cNvPr>
          <p:cNvSpPr txBox="1"/>
          <p:nvPr/>
        </p:nvSpPr>
        <p:spPr>
          <a:xfrm>
            <a:off x="14394069" y="8378413"/>
            <a:ext cx="2828965" cy="287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229"/>
              </a:lnSpc>
              <a:spcBef>
                <a:spcPct val="0"/>
              </a:spcBef>
            </a:pPr>
            <a:r>
              <a:rPr lang="en-US" sz="1857" b="1">
                <a:solidFill>
                  <a:srgbClr val="005EB8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RIPPLE MIRCHANDANI</a:t>
            </a:r>
          </a:p>
        </p:txBody>
      </p:sp>
      <p:sp>
        <p:nvSpPr>
          <p:cNvPr id="51" name="TextBox 51">
            <a:extLst>
              <a:ext uri="{FF2B5EF4-FFF2-40B4-BE49-F238E27FC236}">
                <a16:creationId xmlns:a16="http://schemas.microsoft.com/office/drawing/2014/main" id="{279D0183-B196-49E5-3CBE-43E2BDD01822}"/>
              </a:ext>
            </a:extLst>
          </p:cNvPr>
          <p:cNvSpPr txBox="1"/>
          <p:nvPr/>
        </p:nvSpPr>
        <p:spPr>
          <a:xfrm>
            <a:off x="11850402" y="8299954"/>
            <a:ext cx="1650872" cy="424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699"/>
              </a:lnSpc>
              <a:spcBef>
                <a:spcPct val="0"/>
              </a:spcBef>
            </a:pPr>
            <a:r>
              <a:rPr lang="en-US" sz="1416" u="none">
                <a:solidFill>
                  <a:srgbClr val="005EB8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Ahmedabad Chapter Chair</a:t>
            </a:r>
          </a:p>
        </p:txBody>
      </p:sp>
      <p:sp>
        <p:nvSpPr>
          <p:cNvPr id="52" name="TextBox 52">
            <a:extLst>
              <a:ext uri="{FF2B5EF4-FFF2-40B4-BE49-F238E27FC236}">
                <a16:creationId xmlns:a16="http://schemas.microsoft.com/office/drawing/2014/main" id="{122368A7-4D5B-B806-6CC9-EAC4584F3308}"/>
              </a:ext>
            </a:extLst>
          </p:cNvPr>
          <p:cNvSpPr txBox="1"/>
          <p:nvPr/>
        </p:nvSpPr>
        <p:spPr>
          <a:xfrm>
            <a:off x="13696531" y="4920558"/>
            <a:ext cx="4043739" cy="30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379"/>
              </a:lnSpc>
              <a:spcBef>
                <a:spcPct val="0"/>
              </a:spcBef>
            </a:pPr>
            <a:r>
              <a:rPr lang="en-US" sz="1983" b="1">
                <a:solidFill>
                  <a:srgbClr val="005EB8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SASHI RAJAMANI</a:t>
            </a:r>
          </a:p>
        </p:txBody>
      </p:sp>
      <p:sp>
        <p:nvSpPr>
          <p:cNvPr id="53" name="TextBox 53">
            <a:extLst>
              <a:ext uri="{FF2B5EF4-FFF2-40B4-BE49-F238E27FC236}">
                <a16:creationId xmlns:a16="http://schemas.microsoft.com/office/drawing/2014/main" id="{A0E580A2-FA2F-3AAB-C470-FB9771882AF0}"/>
              </a:ext>
            </a:extLst>
          </p:cNvPr>
          <p:cNvSpPr txBox="1"/>
          <p:nvPr/>
        </p:nvSpPr>
        <p:spPr>
          <a:xfrm>
            <a:off x="14715956" y="5273192"/>
            <a:ext cx="2004890" cy="424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1699"/>
              </a:lnSpc>
              <a:spcBef>
                <a:spcPct val="0"/>
              </a:spcBef>
            </a:pPr>
            <a:r>
              <a:rPr lang="en-US" sz="1416" u="none">
                <a:solidFill>
                  <a:srgbClr val="005EB8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Bengaluru Chapter Chair</a:t>
            </a:r>
          </a:p>
        </p:txBody>
      </p:sp>
      <p:grpSp>
        <p:nvGrpSpPr>
          <p:cNvPr id="56" name="Group 56">
            <a:extLst>
              <a:ext uri="{FF2B5EF4-FFF2-40B4-BE49-F238E27FC236}">
                <a16:creationId xmlns:a16="http://schemas.microsoft.com/office/drawing/2014/main" id="{F00D325E-BE0C-03F4-B4F2-E02A19F30DA5}"/>
              </a:ext>
            </a:extLst>
          </p:cNvPr>
          <p:cNvGrpSpPr/>
          <p:nvPr/>
        </p:nvGrpSpPr>
        <p:grpSpPr>
          <a:xfrm>
            <a:off x="3432243" y="6452812"/>
            <a:ext cx="800249" cy="1600497"/>
            <a:chOff x="0" y="0"/>
            <a:chExt cx="3175000" cy="6350000"/>
          </a:xfrm>
        </p:grpSpPr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C4A43317-3963-8346-AB41-3B08681739E1}"/>
                </a:ext>
              </a:extLst>
            </p:cNvPr>
            <p:cNvSpPr/>
            <p:nvPr/>
          </p:nvSpPr>
          <p:spPr>
            <a:xfrm>
              <a:off x="0" y="0"/>
              <a:ext cx="3175000" cy="6350000"/>
            </a:xfrm>
            <a:custGeom>
              <a:avLst/>
              <a:gdLst/>
              <a:ahLst/>
              <a:cxnLst/>
              <a:rect l="l" t="t" r="r" b="b"/>
              <a:pathLst>
                <a:path w="3175000" h="6350000">
                  <a:moveTo>
                    <a:pt x="3175000" y="0"/>
                  </a:moveTo>
                  <a:lnTo>
                    <a:pt x="3175000" y="6350000"/>
                  </a:lnTo>
                  <a:cubicBezTo>
                    <a:pt x="1421498" y="6350000"/>
                    <a:pt x="0" y="4928502"/>
                    <a:pt x="0" y="3175000"/>
                  </a:cubicBezTo>
                  <a:cubicBezTo>
                    <a:pt x="0" y="1421498"/>
                    <a:pt x="1421498" y="0"/>
                    <a:pt x="3175000" y="0"/>
                  </a:cubicBezTo>
                  <a:close/>
                </a:path>
              </a:pathLst>
            </a:custGeom>
            <a:blipFill>
              <a:blip r:embed="rId17"/>
              <a:stretch>
                <a:fillRect l="-11288" t="-15669" r="-120049"/>
              </a:stretch>
            </a:blip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59" name="TextBox 59">
            <a:extLst>
              <a:ext uri="{FF2B5EF4-FFF2-40B4-BE49-F238E27FC236}">
                <a16:creationId xmlns:a16="http://schemas.microsoft.com/office/drawing/2014/main" id="{555D803C-2443-E93C-924A-8735D8E6D67A}"/>
              </a:ext>
            </a:extLst>
          </p:cNvPr>
          <p:cNvSpPr txBox="1"/>
          <p:nvPr/>
        </p:nvSpPr>
        <p:spPr>
          <a:xfrm>
            <a:off x="2490893" y="8177273"/>
            <a:ext cx="3817249" cy="569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9"/>
              </a:lnSpc>
            </a:pPr>
            <a:r>
              <a:rPr lang="en-US" sz="1874" b="1" dirty="0">
                <a:solidFill>
                  <a:srgbClr val="005EB8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SUNITA CHERUKU &amp;</a:t>
            </a:r>
          </a:p>
          <a:p>
            <a:pPr marL="0" lvl="1" indent="0" algn="ctr">
              <a:lnSpc>
                <a:spcPts val="2249"/>
              </a:lnSpc>
              <a:spcBef>
                <a:spcPct val="0"/>
              </a:spcBef>
            </a:pPr>
            <a:r>
              <a:rPr lang="en-US" sz="1874" b="1" dirty="0">
                <a:solidFill>
                  <a:srgbClr val="005EB8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SHOBU YARLAGADDA</a:t>
            </a:r>
          </a:p>
        </p:txBody>
      </p:sp>
      <p:sp>
        <p:nvSpPr>
          <p:cNvPr id="60" name="TextBox 60">
            <a:extLst>
              <a:ext uri="{FF2B5EF4-FFF2-40B4-BE49-F238E27FC236}">
                <a16:creationId xmlns:a16="http://schemas.microsoft.com/office/drawing/2014/main" id="{0AD29FA3-BD92-7811-D874-FD7C8872DC53}"/>
              </a:ext>
            </a:extLst>
          </p:cNvPr>
          <p:cNvSpPr txBox="1"/>
          <p:nvPr/>
        </p:nvSpPr>
        <p:spPr>
          <a:xfrm>
            <a:off x="8919601" y="9012194"/>
            <a:ext cx="1543495" cy="4522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7"/>
              </a:lnSpc>
            </a:pPr>
            <a:r>
              <a:rPr lang="en-US" sz="1489">
                <a:solidFill>
                  <a:srgbClr val="005EB8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Kolkata Chapter Chair</a:t>
            </a:r>
          </a:p>
        </p:txBody>
      </p:sp>
      <p:sp>
        <p:nvSpPr>
          <p:cNvPr id="61" name="TextBox 61">
            <a:extLst>
              <a:ext uri="{FF2B5EF4-FFF2-40B4-BE49-F238E27FC236}">
                <a16:creationId xmlns:a16="http://schemas.microsoft.com/office/drawing/2014/main" id="{15795106-878C-0854-C868-5E447164C9DD}"/>
              </a:ext>
            </a:extLst>
          </p:cNvPr>
          <p:cNvSpPr txBox="1"/>
          <p:nvPr/>
        </p:nvSpPr>
        <p:spPr>
          <a:xfrm>
            <a:off x="15036495" y="8762606"/>
            <a:ext cx="1544113" cy="452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8"/>
              </a:lnSpc>
            </a:pPr>
            <a:r>
              <a:rPr lang="en-US" sz="1490">
                <a:solidFill>
                  <a:srgbClr val="005EB8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Pune Chapter Chair</a:t>
            </a:r>
          </a:p>
        </p:txBody>
      </p:sp>
      <p:sp>
        <p:nvSpPr>
          <p:cNvPr id="67" name="TextBox 67">
            <a:extLst>
              <a:ext uri="{FF2B5EF4-FFF2-40B4-BE49-F238E27FC236}">
                <a16:creationId xmlns:a16="http://schemas.microsoft.com/office/drawing/2014/main" id="{E8FD44F5-457F-9257-C92D-00F61E0B13BB}"/>
              </a:ext>
            </a:extLst>
          </p:cNvPr>
          <p:cNvSpPr txBox="1"/>
          <p:nvPr/>
        </p:nvSpPr>
        <p:spPr>
          <a:xfrm>
            <a:off x="370000" y="8000918"/>
            <a:ext cx="2452803" cy="306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379"/>
              </a:lnSpc>
              <a:spcBef>
                <a:spcPct val="0"/>
              </a:spcBef>
            </a:pPr>
            <a:r>
              <a:rPr lang="en-US" sz="1983" b="1" u="none">
                <a:solidFill>
                  <a:srgbClr val="005EB8"/>
                </a:solidFill>
                <a:latin typeface="Montserrat Classic Bold"/>
                <a:ea typeface="Montserrat Classic Bold"/>
                <a:cs typeface="Montserrat Classic Bold"/>
                <a:sym typeface="Montserrat Classic Bold"/>
              </a:rPr>
              <a:t>HARJEET KOHLI</a:t>
            </a:r>
          </a:p>
        </p:txBody>
      </p:sp>
      <p:sp>
        <p:nvSpPr>
          <p:cNvPr id="68" name="TextBox 68">
            <a:extLst>
              <a:ext uri="{FF2B5EF4-FFF2-40B4-BE49-F238E27FC236}">
                <a16:creationId xmlns:a16="http://schemas.microsoft.com/office/drawing/2014/main" id="{2AC871CB-E19B-47ED-6171-D46ADE186EDE}"/>
              </a:ext>
            </a:extLst>
          </p:cNvPr>
          <p:cNvSpPr txBox="1"/>
          <p:nvPr/>
        </p:nvSpPr>
        <p:spPr>
          <a:xfrm>
            <a:off x="675323" y="8332744"/>
            <a:ext cx="1467609" cy="420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9"/>
              </a:lnSpc>
            </a:pPr>
            <a:r>
              <a:rPr lang="en-US" sz="1416">
                <a:solidFill>
                  <a:srgbClr val="005EB8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Delhi Chapter Chair</a:t>
            </a:r>
          </a:p>
        </p:txBody>
      </p:sp>
      <p:sp>
        <p:nvSpPr>
          <p:cNvPr id="69" name="TextBox 69">
            <a:extLst>
              <a:ext uri="{FF2B5EF4-FFF2-40B4-BE49-F238E27FC236}">
                <a16:creationId xmlns:a16="http://schemas.microsoft.com/office/drawing/2014/main" id="{3F65F9F3-B936-A8D0-F194-C2EEA71205FD}"/>
              </a:ext>
            </a:extLst>
          </p:cNvPr>
          <p:cNvSpPr txBox="1"/>
          <p:nvPr/>
        </p:nvSpPr>
        <p:spPr>
          <a:xfrm>
            <a:off x="3307255" y="8815454"/>
            <a:ext cx="2143685" cy="420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9"/>
              </a:lnSpc>
            </a:pPr>
            <a:r>
              <a:rPr lang="en-US" sz="1416">
                <a:solidFill>
                  <a:srgbClr val="005EB8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Hyderabad Chapter Chair &amp; co-Chair</a:t>
            </a:r>
          </a:p>
        </p:txBody>
      </p:sp>
      <p:sp>
        <p:nvSpPr>
          <p:cNvPr id="72" name="AutoShape 2">
            <a:extLst>
              <a:ext uri="{FF2B5EF4-FFF2-40B4-BE49-F238E27FC236}">
                <a16:creationId xmlns:a16="http://schemas.microsoft.com/office/drawing/2014/main" id="{83A26D23-A181-0DA1-C0F7-E73161194531}"/>
              </a:ext>
            </a:extLst>
          </p:cNvPr>
          <p:cNvSpPr/>
          <p:nvPr/>
        </p:nvSpPr>
        <p:spPr>
          <a:xfrm>
            <a:off x="0" y="9511259"/>
            <a:ext cx="18288000" cy="793798"/>
          </a:xfrm>
          <a:prstGeom prst="rect">
            <a:avLst/>
          </a:prstGeom>
          <a:solidFill>
            <a:srgbClr val="005EB8"/>
          </a:solidFill>
        </p:spPr>
        <p:txBody>
          <a:bodyPr/>
          <a:lstStyle/>
          <a:p>
            <a:endParaRPr lang="en-IN"/>
          </a:p>
        </p:txBody>
      </p:sp>
      <p:sp>
        <p:nvSpPr>
          <p:cNvPr id="73" name="TextBox 53">
            <a:extLst>
              <a:ext uri="{FF2B5EF4-FFF2-40B4-BE49-F238E27FC236}">
                <a16:creationId xmlns:a16="http://schemas.microsoft.com/office/drawing/2014/main" id="{FEFB3F0B-473A-9F47-F149-65D0F05D4F8E}"/>
              </a:ext>
            </a:extLst>
          </p:cNvPr>
          <p:cNvSpPr txBox="1"/>
          <p:nvPr/>
        </p:nvSpPr>
        <p:spPr>
          <a:xfrm>
            <a:off x="0" y="9670701"/>
            <a:ext cx="18288000" cy="4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3600" b="1" spc="79" dirty="0">
                <a:solidFill>
                  <a:srgbClr val="FEFEFD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Engaged Philanthropists | Stronger NGOs | Bigger Impact</a:t>
            </a:r>
          </a:p>
        </p:txBody>
      </p:sp>
    </p:spTree>
    <p:extLst>
      <p:ext uri="{BB962C8B-B14F-4D97-AF65-F5344CB8AC3E}">
        <p14:creationId xmlns:p14="http://schemas.microsoft.com/office/powerpoint/2010/main" val="1905146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-30570" y="0"/>
            <a:ext cx="7329438" cy="5143500"/>
            <a:chOff x="-1367154" y="0"/>
            <a:chExt cx="2727274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360120" cy="1913890"/>
            </a:xfrm>
            <a:custGeom>
              <a:avLst/>
              <a:gdLst/>
              <a:ahLst/>
              <a:cxnLst/>
              <a:rect l="l" t="t" r="r" b="b"/>
              <a:pathLst>
                <a:path w="1360120" h="1913890">
                  <a:moveTo>
                    <a:pt x="0" y="0"/>
                  </a:moveTo>
                  <a:lnTo>
                    <a:pt x="1360120" y="0"/>
                  </a:lnTo>
                  <a:lnTo>
                    <a:pt x="136012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B76D4"/>
            </a:solidFill>
          </p:spPr>
          <p:txBody>
            <a:bodyPr/>
            <a:lstStyle/>
            <a:p>
              <a:endParaRPr lang="en-IN" dirty="0"/>
            </a:p>
          </p:txBody>
        </p:sp>
        <p:sp>
          <p:nvSpPr>
            <p:cNvPr id="61" name="Freeform 9">
              <a:extLst>
                <a:ext uri="{FF2B5EF4-FFF2-40B4-BE49-F238E27FC236}">
                  <a16:creationId xmlns:a16="http://schemas.microsoft.com/office/drawing/2014/main" id="{28DD1747-6E64-3018-7DEC-9359A2FCBE54}"/>
                </a:ext>
              </a:extLst>
            </p:cNvPr>
            <p:cNvSpPr/>
            <p:nvPr/>
          </p:nvSpPr>
          <p:spPr>
            <a:xfrm>
              <a:off x="-1367154" y="0"/>
              <a:ext cx="1373665" cy="1662576"/>
            </a:xfrm>
            <a:custGeom>
              <a:avLst/>
              <a:gdLst/>
              <a:ahLst/>
              <a:cxnLst/>
              <a:rect l="l" t="t" r="r" b="b"/>
              <a:pathLst>
                <a:path w="1360120" h="1913890">
                  <a:moveTo>
                    <a:pt x="0" y="0"/>
                  </a:moveTo>
                  <a:lnTo>
                    <a:pt x="1360120" y="0"/>
                  </a:lnTo>
                  <a:lnTo>
                    <a:pt x="136012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D8B00"/>
            </a:solidFill>
          </p:spPr>
          <p:txBody>
            <a:bodyPr/>
            <a:lstStyle/>
            <a:p>
              <a:endParaRPr lang="en-IN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287202" y="0"/>
            <a:ext cx="3678598" cy="5143500"/>
            <a:chOff x="0" y="0"/>
            <a:chExt cx="1368802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368802" cy="1913890"/>
            </a:xfrm>
            <a:custGeom>
              <a:avLst/>
              <a:gdLst/>
              <a:ahLst/>
              <a:cxnLst/>
              <a:rect l="l" t="t" r="r" b="b"/>
              <a:pathLst>
                <a:path w="1368802" h="1913890">
                  <a:moveTo>
                    <a:pt x="0" y="0"/>
                  </a:moveTo>
                  <a:lnTo>
                    <a:pt x="1368802" y="0"/>
                  </a:lnTo>
                  <a:lnTo>
                    <a:pt x="1368802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D0E8FF"/>
            </a:solid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4440302"/>
            <a:ext cx="3655267" cy="5846698"/>
            <a:chOff x="0" y="-261659"/>
            <a:chExt cx="1360120" cy="2175549"/>
          </a:xfrm>
        </p:grpSpPr>
        <p:sp>
          <p:nvSpPr>
            <p:cNvPr id="3" name="Freeform 3"/>
            <p:cNvSpPr/>
            <p:nvPr/>
          </p:nvSpPr>
          <p:spPr>
            <a:xfrm>
              <a:off x="0" y="-261659"/>
              <a:ext cx="1360120" cy="2175549"/>
            </a:xfrm>
            <a:custGeom>
              <a:avLst/>
              <a:gdLst/>
              <a:ahLst/>
              <a:cxnLst/>
              <a:rect l="l" t="t" r="r" b="b"/>
              <a:pathLst>
                <a:path w="1360120" h="1913890">
                  <a:moveTo>
                    <a:pt x="0" y="0"/>
                  </a:moveTo>
                  <a:lnTo>
                    <a:pt x="1360120" y="0"/>
                  </a:lnTo>
                  <a:lnTo>
                    <a:pt x="136012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B76D4"/>
            </a:solid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3643601" y="4440303"/>
            <a:ext cx="3655267" cy="5846697"/>
            <a:chOff x="0" y="0"/>
            <a:chExt cx="136012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360120" cy="1913890"/>
            </a:xfrm>
            <a:custGeom>
              <a:avLst/>
              <a:gdLst/>
              <a:ahLst/>
              <a:cxnLst/>
              <a:rect l="l" t="t" r="r" b="b"/>
              <a:pathLst>
                <a:path w="1360120" h="1913890">
                  <a:moveTo>
                    <a:pt x="0" y="0"/>
                  </a:moveTo>
                  <a:lnTo>
                    <a:pt x="1360120" y="0"/>
                  </a:lnTo>
                  <a:lnTo>
                    <a:pt x="136012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D0E8FF"/>
            </a:solidFill>
          </p:spPr>
          <p:txBody>
            <a:bodyPr/>
            <a:lstStyle/>
            <a:p>
              <a:endParaRPr lang="en-IN" dirty="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287202" y="4440303"/>
            <a:ext cx="3678598" cy="5846697"/>
            <a:chOff x="0" y="0"/>
            <a:chExt cx="1368802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68802" cy="1913890"/>
            </a:xfrm>
            <a:custGeom>
              <a:avLst/>
              <a:gdLst/>
              <a:ahLst/>
              <a:cxnLst/>
              <a:rect l="l" t="t" r="r" b="b"/>
              <a:pathLst>
                <a:path w="1368802" h="1913890">
                  <a:moveTo>
                    <a:pt x="0" y="0"/>
                  </a:moveTo>
                  <a:lnTo>
                    <a:pt x="1368802" y="0"/>
                  </a:lnTo>
                  <a:lnTo>
                    <a:pt x="1368802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B76D4"/>
            </a:solid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965801" y="0"/>
            <a:ext cx="3655267" cy="5143500"/>
            <a:chOff x="0" y="0"/>
            <a:chExt cx="136012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60120" cy="1913890"/>
            </a:xfrm>
            <a:custGeom>
              <a:avLst/>
              <a:gdLst/>
              <a:ahLst/>
              <a:cxnLst/>
              <a:rect l="l" t="t" r="r" b="b"/>
              <a:pathLst>
                <a:path w="1360120" h="1913890">
                  <a:moveTo>
                    <a:pt x="0" y="0"/>
                  </a:moveTo>
                  <a:lnTo>
                    <a:pt x="1360120" y="0"/>
                  </a:lnTo>
                  <a:lnTo>
                    <a:pt x="136012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B76D4"/>
            </a:solid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4609402" y="-193270"/>
            <a:ext cx="3678598" cy="5143500"/>
            <a:chOff x="0" y="0"/>
            <a:chExt cx="1368802" cy="191389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368802" cy="1913890"/>
            </a:xfrm>
            <a:custGeom>
              <a:avLst/>
              <a:gdLst/>
              <a:ahLst/>
              <a:cxnLst/>
              <a:rect l="l" t="t" r="r" b="b"/>
              <a:pathLst>
                <a:path w="1368802" h="1913890">
                  <a:moveTo>
                    <a:pt x="0" y="0"/>
                  </a:moveTo>
                  <a:lnTo>
                    <a:pt x="1368802" y="0"/>
                  </a:lnTo>
                  <a:lnTo>
                    <a:pt x="1368802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D0E8FF"/>
            </a:solid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922054" y="4440303"/>
            <a:ext cx="3655267" cy="5846697"/>
            <a:chOff x="0" y="0"/>
            <a:chExt cx="136012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60120" cy="1913890"/>
            </a:xfrm>
            <a:custGeom>
              <a:avLst/>
              <a:gdLst/>
              <a:ahLst/>
              <a:cxnLst/>
              <a:rect l="l" t="t" r="r" b="b"/>
              <a:pathLst>
                <a:path w="1360120" h="1913890">
                  <a:moveTo>
                    <a:pt x="0" y="0"/>
                  </a:moveTo>
                  <a:lnTo>
                    <a:pt x="1360120" y="0"/>
                  </a:lnTo>
                  <a:lnTo>
                    <a:pt x="136012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D0E8FF"/>
            </a:solid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4591903" y="4440303"/>
            <a:ext cx="3678598" cy="5846697"/>
            <a:chOff x="0" y="0"/>
            <a:chExt cx="1368802" cy="2017146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368802" cy="2017145"/>
            </a:xfrm>
            <a:custGeom>
              <a:avLst/>
              <a:gdLst/>
              <a:ahLst/>
              <a:cxnLst/>
              <a:rect l="l" t="t" r="r" b="b"/>
              <a:pathLst>
                <a:path w="1368802" h="2017145">
                  <a:moveTo>
                    <a:pt x="0" y="0"/>
                  </a:moveTo>
                  <a:lnTo>
                    <a:pt x="1368802" y="0"/>
                  </a:lnTo>
                  <a:lnTo>
                    <a:pt x="1368802" y="2017145"/>
                  </a:lnTo>
                  <a:lnTo>
                    <a:pt x="0" y="2017145"/>
                  </a:lnTo>
                  <a:close/>
                </a:path>
              </a:pathLst>
            </a:custGeom>
            <a:solidFill>
              <a:srgbClr val="3B76D4"/>
            </a:solid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20" name="Freeform 20"/>
          <p:cNvSpPr/>
          <p:nvPr/>
        </p:nvSpPr>
        <p:spPr>
          <a:xfrm>
            <a:off x="7378069" y="230989"/>
            <a:ext cx="3450932" cy="1721152"/>
          </a:xfrm>
          <a:custGeom>
            <a:avLst/>
            <a:gdLst/>
            <a:ahLst/>
            <a:cxnLst/>
            <a:rect l="l" t="t" r="r" b="b"/>
            <a:pathLst>
              <a:path w="3450932" h="1721152">
                <a:moveTo>
                  <a:pt x="0" y="0"/>
                </a:moveTo>
                <a:lnTo>
                  <a:pt x="3450931" y="0"/>
                </a:lnTo>
                <a:lnTo>
                  <a:pt x="3450931" y="1721152"/>
                </a:lnTo>
                <a:lnTo>
                  <a:pt x="0" y="17211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1" name="Freeform 21"/>
          <p:cNvSpPr/>
          <p:nvPr/>
        </p:nvSpPr>
        <p:spPr>
          <a:xfrm>
            <a:off x="11310414" y="230989"/>
            <a:ext cx="2931044" cy="1811171"/>
          </a:xfrm>
          <a:custGeom>
            <a:avLst/>
            <a:gdLst/>
            <a:ahLst/>
            <a:cxnLst/>
            <a:rect l="l" t="t" r="r" b="b"/>
            <a:pathLst>
              <a:path w="2931044" h="2669454">
                <a:moveTo>
                  <a:pt x="0" y="0"/>
                </a:moveTo>
                <a:lnTo>
                  <a:pt x="2931043" y="0"/>
                </a:lnTo>
                <a:lnTo>
                  <a:pt x="2931043" y="2669454"/>
                </a:lnTo>
                <a:lnTo>
                  <a:pt x="0" y="2669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2054" t="-153191" r="-6520" b="-208907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2" name="Freeform 22"/>
          <p:cNvSpPr/>
          <p:nvPr/>
        </p:nvSpPr>
        <p:spPr>
          <a:xfrm>
            <a:off x="533847" y="4842474"/>
            <a:ext cx="2587573" cy="2739426"/>
          </a:xfrm>
          <a:custGeom>
            <a:avLst/>
            <a:gdLst/>
            <a:ahLst/>
            <a:cxnLst/>
            <a:rect l="l" t="t" r="r" b="b"/>
            <a:pathLst>
              <a:path w="2587573" h="2739426">
                <a:moveTo>
                  <a:pt x="0" y="0"/>
                </a:moveTo>
                <a:lnTo>
                  <a:pt x="2587573" y="0"/>
                </a:lnTo>
                <a:lnTo>
                  <a:pt x="2587573" y="2739426"/>
                </a:lnTo>
                <a:lnTo>
                  <a:pt x="0" y="27394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9792" r="-37378" b="-24083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3" name="Freeform 23"/>
          <p:cNvSpPr/>
          <p:nvPr/>
        </p:nvSpPr>
        <p:spPr>
          <a:xfrm>
            <a:off x="11667311" y="4818490"/>
            <a:ext cx="2217248" cy="2578195"/>
          </a:xfrm>
          <a:custGeom>
            <a:avLst/>
            <a:gdLst/>
            <a:ahLst/>
            <a:cxnLst/>
            <a:rect l="l" t="t" r="r" b="b"/>
            <a:pathLst>
              <a:path w="2217248" h="2578195">
                <a:moveTo>
                  <a:pt x="0" y="0"/>
                </a:moveTo>
                <a:lnTo>
                  <a:pt x="2217248" y="0"/>
                </a:lnTo>
                <a:lnTo>
                  <a:pt x="2217248" y="2578195"/>
                </a:lnTo>
                <a:lnTo>
                  <a:pt x="0" y="257819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2653" t="-92805" r="-100213" b="-188881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4" name="Freeform 24"/>
          <p:cNvSpPr/>
          <p:nvPr/>
        </p:nvSpPr>
        <p:spPr>
          <a:xfrm>
            <a:off x="14788098" y="4632130"/>
            <a:ext cx="1697726" cy="1590188"/>
          </a:xfrm>
          <a:custGeom>
            <a:avLst/>
            <a:gdLst/>
            <a:ahLst/>
            <a:cxnLst/>
            <a:rect l="l" t="t" r="r" b="b"/>
            <a:pathLst>
              <a:path w="1876422" h="1795665">
                <a:moveTo>
                  <a:pt x="0" y="0"/>
                </a:moveTo>
                <a:lnTo>
                  <a:pt x="1876422" y="0"/>
                </a:lnTo>
                <a:lnTo>
                  <a:pt x="1876422" y="1795665"/>
                </a:lnTo>
                <a:lnTo>
                  <a:pt x="0" y="179566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750" r="-8241" b="-43216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5" name="Freeform 25"/>
          <p:cNvSpPr/>
          <p:nvPr/>
        </p:nvSpPr>
        <p:spPr>
          <a:xfrm>
            <a:off x="8030464" y="4818490"/>
            <a:ext cx="2339563" cy="2578195"/>
          </a:xfrm>
          <a:custGeom>
            <a:avLst/>
            <a:gdLst/>
            <a:ahLst/>
            <a:cxnLst/>
            <a:rect l="l" t="t" r="r" b="b"/>
            <a:pathLst>
              <a:path w="2339563" h="2578195">
                <a:moveTo>
                  <a:pt x="0" y="0"/>
                </a:moveTo>
                <a:lnTo>
                  <a:pt x="2339563" y="0"/>
                </a:lnTo>
                <a:lnTo>
                  <a:pt x="2339563" y="2578195"/>
                </a:lnTo>
                <a:lnTo>
                  <a:pt x="0" y="25781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86045" t="-54433" r="-262872" b="-176810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6" name="Freeform 26"/>
          <p:cNvSpPr/>
          <p:nvPr/>
        </p:nvSpPr>
        <p:spPr>
          <a:xfrm>
            <a:off x="16502115" y="4625124"/>
            <a:ext cx="1563509" cy="1597194"/>
          </a:xfrm>
          <a:custGeom>
            <a:avLst/>
            <a:gdLst/>
            <a:ahLst/>
            <a:cxnLst/>
            <a:rect l="l" t="t" r="r" b="b"/>
            <a:pathLst>
              <a:path w="1720498" h="1757565">
                <a:moveTo>
                  <a:pt x="0" y="0"/>
                </a:moveTo>
                <a:lnTo>
                  <a:pt x="1720498" y="0"/>
                </a:lnTo>
                <a:lnTo>
                  <a:pt x="1720498" y="1757564"/>
                </a:lnTo>
                <a:lnTo>
                  <a:pt x="0" y="17575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4174" t="-67067" r="-60483" b="-87002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7" name="Freeform 27"/>
          <p:cNvSpPr/>
          <p:nvPr/>
        </p:nvSpPr>
        <p:spPr>
          <a:xfrm>
            <a:off x="15106842" y="97639"/>
            <a:ext cx="2709952" cy="1944521"/>
          </a:xfrm>
          <a:custGeom>
            <a:avLst/>
            <a:gdLst/>
            <a:ahLst/>
            <a:cxnLst/>
            <a:rect l="l" t="t" r="r" b="b"/>
            <a:pathLst>
              <a:path w="2709952" h="1944521">
                <a:moveTo>
                  <a:pt x="0" y="0"/>
                </a:moveTo>
                <a:lnTo>
                  <a:pt x="2709953" y="0"/>
                </a:lnTo>
                <a:lnTo>
                  <a:pt x="2709953" y="1944521"/>
                </a:lnTo>
                <a:lnTo>
                  <a:pt x="0" y="194452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24805" b="-27712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8" name="Freeform 28"/>
          <p:cNvSpPr/>
          <p:nvPr/>
        </p:nvSpPr>
        <p:spPr>
          <a:xfrm>
            <a:off x="5497764" y="230989"/>
            <a:ext cx="1656089" cy="1700680"/>
          </a:xfrm>
          <a:custGeom>
            <a:avLst/>
            <a:gdLst/>
            <a:ahLst/>
            <a:cxnLst/>
            <a:rect l="l" t="t" r="r" b="b"/>
            <a:pathLst>
              <a:path w="1656089" h="2583660">
                <a:moveTo>
                  <a:pt x="0" y="0"/>
                </a:moveTo>
                <a:lnTo>
                  <a:pt x="1656088" y="0"/>
                </a:lnTo>
                <a:lnTo>
                  <a:pt x="1656088" y="2583660"/>
                </a:lnTo>
                <a:lnTo>
                  <a:pt x="0" y="25836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31193" t="-21622" r="-47467" b="-51920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9" name="Freeform 29"/>
          <p:cNvSpPr/>
          <p:nvPr/>
        </p:nvSpPr>
        <p:spPr>
          <a:xfrm>
            <a:off x="15473546" y="6227717"/>
            <a:ext cx="1915312" cy="1144326"/>
          </a:xfrm>
          <a:custGeom>
            <a:avLst/>
            <a:gdLst/>
            <a:ahLst/>
            <a:cxnLst/>
            <a:rect l="l" t="t" r="r" b="b"/>
            <a:pathLst>
              <a:path w="1915312" h="1144326">
                <a:moveTo>
                  <a:pt x="0" y="0"/>
                </a:moveTo>
                <a:lnTo>
                  <a:pt x="1915312" y="0"/>
                </a:lnTo>
                <a:lnTo>
                  <a:pt x="1915312" y="1144325"/>
                </a:lnTo>
                <a:lnTo>
                  <a:pt x="0" y="11443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t="-8044" b="-52796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0" name="Freeform 30"/>
          <p:cNvSpPr/>
          <p:nvPr/>
        </p:nvSpPr>
        <p:spPr>
          <a:xfrm>
            <a:off x="3812590" y="219075"/>
            <a:ext cx="1658644" cy="1707666"/>
          </a:xfrm>
          <a:custGeom>
            <a:avLst/>
            <a:gdLst/>
            <a:ahLst/>
            <a:cxnLst/>
            <a:rect l="l" t="t" r="r" b="b"/>
            <a:pathLst>
              <a:path w="1658644" h="2583660">
                <a:moveTo>
                  <a:pt x="0" y="0"/>
                </a:moveTo>
                <a:lnTo>
                  <a:pt x="1658645" y="0"/>
                </a:lnTo>
                <a:lnTo>
                  <a:pt x="1658645" y="2583660"/>
                </a:lnTo>
                <a:lnTo>
                  <a:pt x="0" y="258366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3058" t="-15640" r="-32467" b="-35656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1" name="Freeform 31"/>
          <p:cNvSpPr/>
          <p:nvPr/>
        </p:nvSpPr>
        <p:spPr>
          <a:xfrm>
            <a:off x="3743131" y="4696090"/>
            <a:ext cx="3456208" cy="2495550"/>
          </a:xfrm>
          <a:custGeom>
            <a:avLst/>
            <a:gdLst/>
            <a:ahLst/>
            <a:cxnLst/>
            <a:rect l="l" t="t" r="r" b="b"/>
            <a:pathLst>
              <a:path w="3456208" h="2495550">
                <a:moveTo>
                  <a:pt x="0" y="0"/>
                </a:moveTo>
                <a:lnTo>
                  <a:pt x="3456208" y="0"/>
                </a:lnTo>
                <a:lnTo>
                  <a:pt x="3456208" y="2495550"/>
                </a:lnTo>
                <a:lnTo>
                  <a:pt x="0" y="249555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83928" t="-46262" b="-108469"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2" name="TextBox 32"/>
          <p:cNvSpPr txBox="1"/>
          <p:nvPr/>
        </p:nvSpPr>
        <p:spPr>
          <a:xfrm>
            <a:off x="205301" y="1188963"/>
            <a:ext cx="3353806" cy="2238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400" dirty="0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Our</a:t>
            </a:r>
          </a:p>
          <a:p>
            <a:pPr algn="ctr">
              <a:lnSpc>
                <a:spcPts val="5880"/>
              </a:lnSpc>
            </a:pPr>
            <a:r>
              <a:rPr lang="en-US" sz="4400" dirty="0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Leadership</a:t>
            </a:r>
          </a:p>
          <a:p>
            <a:pPr algn="ctr">
              <a:lnSpc>
                <a:spcPts val="5880"/>
              </a:lnSpc>
            </a:pPr>
            <a:r>
              <a:rPr lang="en-US" sz="4400" dirty="0">
                <a:solidFill>
                  <a:schemeClr val="bg1"/>
                </a:solidFill>
                <a:latin typeface="Poppins Bold"/>
                <a:ea typeface="Poppins Bold"/>
                <a:cs typeface="Poppins Bold"/>
                <a:sym typeface="Poppins Bold"/>
              </a:rPr>
              <a:t>Team (LT)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25059" y="3666819"/>
            <a:ext cx="3092351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FEFEFD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Bengaluru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821116" y="3666819"/>
            <a:ext cx="2664817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000000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Mumbai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811367" y="3706267"/>
            <a:ext cx="1964134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FEFEFD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Pune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944558" y="3715073"/>
            <a:ext cx="2973288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000000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Delhi NCR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206493" y="8963714"/>
            <a:ext cx="2529483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000000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Kolkata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349494" y="8951380"/>
            <a:ext cx="3554016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FEFEFD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Ahmedabad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91665" y="8939605"/>
            <a:ext cx="3271937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FEFEFD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Hyderabad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1455537" y="9023862"/>
            <a:ext cx="2686776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000000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Chennai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5504010" y="9500884"/>
            <a:ext cx="1982093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 dirty="0">
                <a:solidFill>
                  <a:srgbClr val="FEFEFD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India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789614" y="2005522"/>
            <a:ext cx="3092351" cy="935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>
                <a:solidFill>
                  <a:srgbClr val="FEFEFD"/>
                </a:solidFill>
                <a:latin typeface="Poppins" panose="00000500000000000000" pitchFamily="2" charset="0"/>
                <a:ea typeface="Poppins Light Bold"/>
                <a:cs typeface="Poppins" panose="00000500000000000000" pitchFamily="2" charset="0"/>
                <a:sym typeface="Poppins Light Bold"/>
              </a:rPr>
              <a:t>Yogesh Ranganath, </a:t>
            </a:r>
            <a:r>
              <a:rPr lang="en-US" sz="1500" dirty="0">
                <a:solidFill>
                  <a:srgbClr val="FEFEFD"/>
                </a:solidFill>
                <a:latin typeface="Poppins" panose="00000500000000000000" pitchFamily="2" charset="0"/>
                <a:ea typeface="Poppins Light"/>
                <a:cs typeface="Poppins" panose="00000500000000000000" pitchFamily="2" charset="0"/>
                <a:sym typeface="Poppins Light"/>
              </a:rPr>
              <a:t>CEO</a:t>
            </a:r>
          </a:p>
          <a:p>
            <a:pPr algn="ctr">
              <a:lnSpc>
                <a:spcPts val="2520"/>
              </a:lnSpc>
            </a:pPr>
            <a:r>
              <a:rPr lang="en-US" sz="1500" dirty="0">
                <a:solidFill>
                  <a:srgbClr val="FEFEFD"/>
                </a:solidFill>
                <a:latin typeface="Poppins" panose="00000500000000000000" pitchFamily="2" charset="0"/>
                <a:ea typeface="Poppins Light Bold"/>
                <a:cs typeface="Poppins" panose="00000500000000000000" pitchFamily="2" charset="0"/>
                <a:sym typeface="Poppins Light Bold"/>
              </a:rPr>
              <a:t>Shivani Gupta, </a:t>
            </a:r>
            <a:r>
              <a:rPr lang="en-US" sz="1500" dirty="0">
                <a:solidFill>
                  <a:srgbClr val="FEFEFD"/>
                </a:solidFill>
                <a:latin typeface="Poppins" panose="00000500000000000000" pitchFamily="2" charset="0"/>
                <a:ea typeface="Poppins Light"/>
                <a:cs typeface="Poppins" panose="00000500000000000000" pitchFamily="2" charset="0"/>
                <a:sym typeface="Poppins Light"/>
              </a:rPr>
              <a:t>Program Manager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597825" y="2036017"/>
            <a:ext cx="3092351" cy="29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oppins Light Bold"/>
                <a:cs typeface="Poppins" panose="00000500000000000000" pitchFamily="2" charset="0"/>
                <a:sym typeface="Poppins Light Bold"/>
              </a:rPr>
              <a:t>Karishma Dixit, 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oppins Light"/>
                <a:cs typeface="Poppins" panose="00000500000000000000" pitchFamily="2" charset="0"/>
                <a:sym typeface="Poppins Light"/>
              </a:rPr>
              <a:t>CEO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7597825" y="2378480"/>
            <a:ext cx="3092351" cy="62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oppins Light Bold"/>
                <a:cs typeface="Poppins" panose="00000500000000000000" pitchFamily="2" charset="0"/>
                <a:sym typeface="Poppins Light Bold"/>
              </a:rPr>
              <a:t>Priyanka Nighot, 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oppins Light"/>
                <a:cs typeface="Poppins" panose="00000500000000000000" pitchFamily="2" charset="0"/>
                <a:sym typeface="Poppins Light"/>
              </a:rPr>
              <a:t>Program Manager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586159" y="3052316"/>
            <a:ext cx="3092351" cy="29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oppins Light Bold"/>
                <a:cs typeface="Poppins" panose="00000500000000000000" pitchFamily="2" charset="0"/>
                <a:sym typeface="Poppins Light Bold"/>
              </a:rPr>
              <a:t>Priti Patel, 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oppins Light"/>
                <a:cs typeface="Poppins" panose="00000500000000000000" pitchFamily="2" charset="0"/>
                <a:sym typeface="Poppins Light"/>
              </a:rPr>
              <a:t>Program Manager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1261076" y="2116170"/>
            <a:ext cx="3092351" cy="29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>
                <a:solidFill>
                  <a:srgbClr val="FEFEFD"/>
                </a:solidFill>
                <a:latin typeface="Poppins" panose="00000500000000000000" pitchFamily="2" charset="0"/>
                <a:ea typeface="Poppins Light Bold"/>
                <a:cs typeface="Poppins" panose="00000500000000000000" pitchFamily="2" charset="0"/>
                <a:sym typeface="Poppins Light Bold"/>
              </a:rPr>
              <a:t>Parul Vaidya, </a:t>
            </a:r>
            <a:r>
              <a:rPr lang="en-US" sz="1500" dirty="0">
                <a:solidFill>
                  <a:srgbClr val="FEFEFD"/>
                </a:solidFill>
                <a:latin typeface="Poppins" panose="00000500000000000000" pitchFamily="2" charset="0"/>
                <a:ea typeface="Poppins Light"/>
                <a:cs typeface="Poppins" panose="00000500000000000000" pitchFamily="2" charset="0"/>
                <a:sym typeface="Poppins Light"/>
              </a:rPr>
              <a:t>CEO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1261076" y="2462459"/>
            <a:ext cx="3092351" cy="62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>
                <a:solidFill>
                  <a:srgbClr val="FEFEFD"/>
                </a:solidFill>
                <a:latin typeface="Poppins" panose="00000500000000000000" pitchFamily="2" charset="0"/>
                <a:ea typeface="Poppins Light Bold"/>
                <a:cs typeface="Poppins" panose="00000500000000000000" pitchFamily="2" charset="0"/>
                <a:sym typeface="Poppins Light Bold"/>
              </a:rPr>
              <a:t>Bhagyashree Gade, </a:t>
            </a:r>
            <a:r>
              <a:rPr lang="en-US" sz="1500" dirty="0">
                <a:solidFill>
                  <a:srgbClr val="FEFEFD"/>
                </a:solidFill>
                <a:latin typeface="Poppins" panose="00000500000000000000" pitchFamily="2" charset="0"/>
                <a:ea typeface="Poppins Light"/>
                <a:cs typeface="Poppins" panose="00000500000000000000" pitchFamily="2" charset="0"/>
                <a:sym typeface="Poppins Light"/>
              </a:rPr>
              <a:t>Program Manager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4963967" y="2146935"/>
            <a:ext cx="3092351" cy="29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oppins Light Bold"/>
                <a:cs typeface="Poppins" panose="00000500000000000000" pitchFamily="2" charset="0"/>
                <a:sym typeface="Poppins Light Bold"/>
              </a:rPr>
              <a:t>Parvati Chandran, 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oppins Light"/>
                <a:cs typeface="Poppins" panose="00000500000000000000" pitchFamily="2" charset="0"/>
                <a:sym typeface="Poppins Light"/>
              </a:rPr>
              <a:t>CEO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4963967" y="2427723"/>
            <a:ext cx="3092351" cy="29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oppins Light Bold"/>
                <a:cs typeface="Poppins" panose="00000500000000000000" pitchFamily="2" charset="0"/>
                <a:sym typeface="Poppins Light Bold"/>
              </a:rPr>
              <a:t>Arpit Singh, 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oppins Light"/>
                <a:cs typeface="Poppins" panose="00000500000000000000" pitchFamily="2" charset="0"/>
                <a:sym typeface="Poppins Light"/>
              </a:rPr>
              <a:t>Program Manager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292025" y="7650389"/>
            <a:ext cx="3092351" cy="29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>
                <a:solidFill>
                  <a:srgbClr val="FEFEFD"/>
                </a:solidFill>
                <a:latin typeface="Poppins" panose="00000500000000000000" pitchFamily="2" charset="0"/>
                <a:ea typeface="Poppins Light Bold"/>
                <a:cs typeface="Poppins" panose="00000500000000000000" pitchFamily="2" charset="0"/>
                <a:sym typeface="Poppins Light Bold"/>
              </a:rPr>
              <a:t>Aamrapali Sharma, </a:t>
            </a:r>
            <a:r>
              <a:rPr lang="en-US" sz="1500" dirty="0">
                <a:solidFill>
                  <a:srgbClr val="FEFEFD"/>
                </a:solidFill>
                <a:latin typeface="Poppins" panose="00000500000000000000" pitchFamily="2" charset="0"/>
                <a:ea typeface="Poppins Light"/>
                <a:cs typeface="Poppins" panose="00000500000000000000" pitchFamily="2" charset="0"/>
                <a:sym typeface="Poppins Light"/>
              </a:rPr>
              <a:t>CEO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292025" y="7963534"/>
            <a:ext cx="3092351" cy="62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>
                <a:solidFill>
                  <a:srgbClr val="FEFEFD"/>
                </a:solidFill>
                <a:latin typeface="Poppins" panose="00000500000000000000" pitchFamily="2" charset="0"/>
                <a:ea typeface="Poppins Light Bold"/>
                <a:cs typeface="Poppins" panose="00000500000000000000" pitchFamily="2" charset="0"/>
                <a:sym typeface="Poppins Light Bold"/>
              </a:rPr>
              <a:t>Prachi Mishra, </a:t>
            </a:r>
            <a:r>
              <a:rPr lang="en-US" sz="1500" dirty="0">
                <a:solidFill>
                  <a:srgbClr val="FEFEFD"/>
                </a:solidFill>
                <a:latin typeface="Poppins" panose="00000500000000000000" pitchFamily="2" charset="0"/>
                <a:ea typeface="Poppins Light"/>
                <a:cs typeface="Poppins" panose="00000500000000000000" pitchFamily="2" charset="0"/>
                <a:sym typeface="Poppins Light"/>
              </a:rPr>
              <a:t>Program Manager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3951588" y="7300271"/>
            <a:ext cx="3092351" cy="29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oppins Light Bold"/>
                <a:cs typeface="Poppins" panose="00000500000000000000" pitchFamily="2" charset="0"/>
                <a:sym typeface="Poppins Light Bold"/>
              </a:rPr>
              <a:t>Snigdha Shah, 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oppins Light"/>
                <a:cs typeface="Poppins" panose="00000500000000000000" pitchFamily="2" charset="0"/>
                <a:sym typeface="Poppins Light"/>
              </a:rPr>
              <a:t>CEO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3925059" y="7594582"/>
            <a:ext cx="3092351" cy="62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oppins Light Bold"/>
                <a:cs typeface="Poppins" panose="00000500000000000000" pitchFamily="2" charset="0"/>
                <a:sym typeface="Poppins Light Bold"/>
              </a:rPr>
              <a:t>Anna Tulika Gomes, 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oppins Light"/>
                <a:cs typeface="Poppins" panose="00000500000000000000" pitchFamily="2" charset="0"/>
                <a:sym typeface="Poppins Light"/>
              </a:rPr>
              <a:t>Program Manager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1310414" y="7526556"/>
            <a:ext cx="3092351" cy="29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oppins Light Bold"/>
                <a:cs typeface="Poppins" panose="00000500000000000000" pitchFamily="2" charset="0"/>
                <a:sym typeface="Poppins Light Bold"/>
              </a:rPr>
              <a:t>Gayathri Balan, 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oppins Light"/>
                <a:cs typeface="Poppins" panose="00000500000000000000" pitchFamily="2" charset="0"/>
                <a:sym typeface="Poppins Light"/>
              </a:rPr>
              <a:t>CEO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7665451" y="7534257"/>
            <a:ext cx="3092351" cy="29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>
                <a:solidFill>
                  <a:srgbClr val="FFFFFF"/>
                </a:solidFill>
                <a:latin typeface="Poppins" panose="00000500000000000000" pitchFamily="2" charset="0"/>
                <a:ea typeface="Poppins Light Bold"/>
                <a:cs typeface="Poppins" panose="00000500000000000000" pitchFamily="2" charset="0"/>
                <a:sym typeface="Poppins Light Bold"/>
              </a:rPr>
              <a:t>Angana Nanavaty, </a:t>
            </a:r>
            <a:r>
              <a:rPr lang="en-US" sz="1500" dirty="0">
                <a:solidFill>
                  <a:srgbClr val="FFFFFF"/>
                </a:solidFill>
                <a:latin typeface="Poppins" panose="00000500000000000000" pitchFamily="2" charset="0"/>
                <a:ea typeface="Poppins Light"/>
                <a:cs typeface="Poppins" panose="00000500000000000000" pitchFamily="2" charset="0"/>
                <a:sym typeface="Poppins Light"/>
              </a:rPr>
              <a:t>CEO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4621067" y="7576488"/>
            <a:ext cx="3630710" cy="800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66"/>
              </a:lnSpc>
            </a:pPr>
            <a:r>
              <a:rPr lang="en-US" sz="1500" dirty="0">
                <a:solidFill>
                  <a:srgbClr val="FFFFFF"/>
                </a:solidFill>
                <a:latin typeface="Poppins" panose="00000500000000000000" pitchFamily="2" charset="0"/>
                <a:ea typeface="Poppins Light Bold"/>
                <a:cs typeface="Poppins" panose="00000500000000000000" pitchFamily="2" charset="0"/>
                <a:sym typeface="Poppins Light Bold"/>
              </a:rPr>
              <a:t>Sherry Yezdani, Head - Strategic Partnerships </a:t>
            </a:r>
          </a:p>
          <a:p>
            <a:pPr algn="ctr">
              <a:lnSpc>
                <a:spcPts val="2066"/>
              </a:lnSpc>
            </a:pPr>
            <a:r>
              <a:rPr lang="en-US" sz="1500" dirty="0">
                <a:solidFill>
                  <a:srgbClr val="FFFFFF"/>
                </a:solidFill>
                <a:latin typeface="Poppins" panose="00000500000000000000" pitchFamily="2" charset="0"/>
                <a:ea typeface="Poppins Light Bold"/>
                <a:cs typeface="Poppins" panose="00000500000000000000" pitchFamily="2" charset="0"/>
                <a:sym typeface="Poppins Light Bold"/>
              </a:rPr>
              <a:t>and Operations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4639792" y="8414461"/>
            <a:ext cx="3630710" cy="525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6"/>
              </a:lnSpc>
              <a:spcBef>
                <a:spcPct val="0"/>
              </a:spcBef>
            </a:pPr>
            <a:r>
              <a:rPr lang="en-US" sz="1500" u="none" strike="noStrike" dirty="0">
                <a:solidFill>
                  <a:srgbClr val="FFFFFF"/>
                </a:solidFill>
                <a:latin typeface="Poppins" panose="00000500000000000000" pitchFamily="2" charset="0"/>
                <a:ea typeface="Poppins Light Bold"/>
                <a:cs typeface="Poppins" panose="00000500000000000000" pitchFamily="2" charset="0"/>
                <a:sym typeface="Poppins Light Bold"/>
              </a:rPr>
              <a:t>Sadhvi Surendhran, Program Associate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4963967" y="2839862"/>
            <a:ext cx="3092351" cy="625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oppins Light Bold"/>
                <a:cs typeface="Poppins" panose="00000500000000000000" pitchFamily="2" charset="0"/>
                <a:sym typeface="Poppins Light Bold"/>
              </a:rPr>
              <a:t>Gauri Sharma, 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oppins Light"/>
                <a:cs typeface="Poppins" panose="00000500000000000000" pitchFamily="2" charset="0"/>
                <a:sym typeface="Poppins Light"/>
              </a:rPr>
              <a:t>Program Manager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4591903" y="9023861"/>
            <a:ext cx="3630710" cy="255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66"/>
              </a:lnSpc>
              <a:spcBef>
                <a:spcPct val="0"/>
              </a:spcBef>
            </a:pPr>
            <a:r>
              <a:rPr lang="en-US" sz="1500" u="none" strike="noStrike" dirty="0">
                <a:solidFill>
                  <a:srgbClr val="FFFFFF"/>
                </a:solidFill>
                <a:latin typeface="Poppins" panose="00000500000000000000" pitchFamily="2" charset="0"/>
                <a:ea typeface="Poppins Light Bold"/>
                <a:cs typeface="Poppins" panose="00000500000000000000" pitchFamily="2" charset="0"/>
                <a:sym typeface="Poppins Light Bold"/>
              </a:rPr>
              <a:t>Manisha Dalal, Project Manager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3951588" y="8253712"/>
            <a:ext cx="3092351" cy="294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oppins Light Bold"/>
                <a:cs typeface="Poppins" panose="00000500000000000000" pitchFamily="2" charset="0"/>
                <a:sym typeface="Poppins Light Bold"/>
              </a:rPr>
              <a:t>Falguni Pal, </a:t>
            </a:r>
            <a:r>
              <a:rPr lang="en-US" sz="1500" dirty="0">
                <a:solidFill>
                  <a:srgbClr val="000000"/>
                </a:solidFill>
                <a:latin typeface="Poppins" panose="00000500000000000000" pitchFamily="2" charset="0"/>
                <a:ea typeface="Poppins Light"/>
                <a:cs typeface="Poppins" panose="00000500000000000000" pitchFamily="2" charset="0"/>
                <a:sym typeface="Poppins Light"/>
              </a:rPr>
              <a:t>Program Associate</a:t>
            </a:r>
          </a:p>
        </p:txBody>
      </p:sp>
    </p:spTree>
    <p:extLst>
      <p:ext uri="{BB962C8B-B14F-4D97-AF65-F5344CB8AC3E}">
        <p14:creationId xmlns:p14="http://schemas.microsoft.com/office/powerpoint/2010/main" val="2165857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CF82B-90F9-CB7D-2284-1682316D2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3">
            <a:extLst>
              <a:ext uri="{FF2B5EF4-FFF2-40B4-BE49-F238E27FC236}">
                <a16:creationId xmlns:a16="http://schemas.microsoft.com/office/drawing/2014/main" id="{7C7548EA-2B26-FA61-A4C6-997D04EB97A8}"/>
              </a:ext>
            </a:extLst>
          </p:cNvPr>
          <p:cNvSpPr/>
          <p:nvPr/>
        </p:nvSpPr>
        <p:spPr>
          <a:xfrm>
            <a:off x="0" y="0"/>
            <a:ext cx="18288000" cy="1913499"/>
          </a:xfrm>
          <a:prstGeom prst="rect">
            <a:avLst/>
          </a:prstGeom>
          <a:solidFill>
            <a:srgbClr val="ED8B00"/>
          </a:solidFill>
        </p:spPr>
        <p:txBody>
          <a:bodyPr/>
          <a:lstStyle/>
          <a:p>
            <a:endParaRPr lang="en-IN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83EEB26-1A36-6C94-DB3A-9BF492A2ADD4}"/>
              </a:ext>
            </a:extLst>
          </p:cNvPr>
          <p:cNvSpPr txBox="1"/>
          <p:nvPr/>
        </p:nvSpPr>
        <p:spPr>
          <a:xfrm>
            <a:off x="457200" y="70329"/>
            <a:ext cx="13841438" cy="195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dirty="0">
                <a:solidFill>
                  <a:srgbClr val="FEFEFD"/>
                </a:solidFill>
                <a:latin typeface="Poppins Bold"/>
                <a:ea typeface="Poppins Bold"/>
                <a:cs typeface="Poppins Bold"/>
                <a:sym typeface="Poppins Bold"/>
              </a:rPr>
              <a:t>Partner Drive: Growing Our Partner Base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DE2985B-FE7E-9CA6-2AAB-8C944CB80722}"/>
              </a:ext>
            </a:extLst>
          </p:cNvPr>
          <p:cNvSpPr/>
          <p:nvPr/>
        </p:nvSpPr>
        <p:spPr>
          <a:xfrm>
            <a:off x="15815938" y="266974"/>
            <a:ext cx="2262512" cy="1214031"/>
          </a:xfrm>
          <a:custGeom>
            <a:avLst/>
            <a:gdLst/>
            <a:ahLst/>
            <a:cxnLst/>
            <a:rect l="l" t="t" r="r" b="b"/>
            <a:pathLst>
              <a:path w="2262512" h="1214031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" name="Google Shape;101;p3">
            <a:extLst>
              <a:ext uri="{FF2B5EF4-FFF2-40B4-BE49-F238E27FC236}">
                <a16:creationId xmlns:a16="http://schemas.microsoft.com/office/drawing/2014/main" id="{74DBC379-6F50-7113-7DFE-CF76ECEA5F92}"/>
              </a:ext>
            </a:extLst>
          </p:cNvPr>
          <p:cNvSpPr txBox="1"/>
          <p:nvPr/>
        </p:nvSpPr>
        <p:spPr>
          <a:xfrm>
            <a:off x="8184194" y="3348327"/>
            <a:ext cx="8763000" cy="47669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b="1" kern="1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Trust-based philanthropic approach </a:t>
            </a:r>
            <a:r>
              <a:rPr lang="en-IN" sz="2800" kern="1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through</a:t>
            </a:r>
            <a:r>
              <a:rPr lang="en-IN" sz="2800" b="1" kern="1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</a:t>
            </a:r>
            <a:r>
              <a:rPr lang="en-IN" sz="2800" kern="1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word-of-mouth prospective partner 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800" kern="100" dirty="0"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b="1" kern="1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SVP India LinkedIn and website active sources </a:t>
            </a:r>
            <a:r>
              <a:rPr lang="en-IN" sz="2800" kern="1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attracting prospective partner leads too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800" kern="100" dirty="0"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kern="1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900 prospective </a:t>
            </a:r>
            <a:r>
              <a:rPr lang="en-IN" sz="2800" b="1" kern="1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partner referrals </a:t>
            </a:r>
            <a:r>
              <a:rPr lang="en-IN" sz="2800" kern="1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since 2021 by SVP Partners with an approx. 40% conversion rate</a:t>
            </a:r>
            <a:endParaRPr lang="en-IN" sz="2800" kern="100" dirty="0">
              <a:effectLst/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800" kern="100" dirty="0">
              <a:effectLst/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>
              <a:buNone/>
            </a:pPr>
            <a:r>
              <a:rPr lang="en-IN" sz="2800" kern="1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 </a:t>
            </a:r>
          </a:p>
          <a:p>
            <a:pPr marL="514350" indent="-51435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800" dirty="0">
              <a:solidFill>
                <a:srgbClr val="1F1F1F"/>
              </a:solidFill>
              <a:latin typeface="Poppins" panose="00000500000000000000" pitchFamily="2" charset="0"/>
              <a:ea typeface="Roboto"/>
              <a:cs typeface="Poppins" panose="00000500000000000000" pitchFamily="2" charset="0"/>
            </a:endParaRPr>
          </a:p>
        </p:txBody>
      </p:sp>
      <p:pic>
        <p:nvPicPr>
          <p:cNvPr id="41" name="Picture 40" descr="A blue and orange square with white text&#10;&#10;AI-generated content may be incorrect.">
            <a:extLst>
              <a:ext uri="{FF2B5EF4-FFF2-40B4-BE49-F238E27FC236}">
                <a16:creationId xmlns:a16="http://schemas.microsoft.com/office/drawing/2014/main" id="{CAFB1217-353E-A8D0-527D-5E11463E2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181331"/>
            <a:ext cx="6966296" cy="6966296"/>
          </a:xfrm>
          <a:prstGeom prst="rect">
            <a:avLst/>
          </a:prstGeom>
        </p:spPr>
      </p:pic>
      <p:sp>
        <p:nvSpPr>
          <p:cNvPr id="44" name="AutoShape 2">
            <a:extLst>
              <a:ext uri="{FF2B5EF4-FFF2-40B4-BE49-F238E27FC236}">
                <a16:creationId xmlns:a16="http://schemas.microsoft.com/office/drawing/2014/main" id="{462F141A-2E1A-2FE9-A70F-482A7D36F5AD}"/>
              </a:ext>
            </a:extLst>
          </p:cNvPr>
          <p:cNvSpPr/>
          <p:nvPr/>
        </p:nvSpPr>
        <p:spPr>
          <a:xfrm>
            <a:off x="0" y="9511259"/>
            <a:ext cx="18288000" cy="793798"/>
          </a:xfrm>
          <a:prstGeom prst="rect">
            <a:avLst/>
          </a:prstGeom>
          <a:solidFill>
            <a:srgbClr val="005EB8"/>
          </a:solidFill>
        </p:spPr>
        <p:txBody>
          <a:bodyPr/>
          <a:lstStyle/>
          <a:p>
            <a:endParaRPr lang="en-IN"/>
          </a:p>
        </p:txBody>
      </p:sp>
      <p:sp>
        <p:nvSpPr>
          <p:cNvPr id="45" name="TextBox 53">
            <a:extLst>
              <a:ext uri="{FF2B5EF4-FFF2-40B4-BE49-F238E27FC236}">
                <a16:creationId xmlns:a16="http://schemas.microsoft.com/office/drawing/2014/main" id="{55FD3912-2F9A-4444-FCD2-802DC2CC761B}"/>
              </a:ext>
            </a:extLst>
          </p:cNvPr>
          <p:cNvSpPr txBox="1"/>
          <p:nvPr/>
        </p:nvSpPr>
        <p:spPr>
          <a:xfrm>
            <a:off x="0" y="9670701"/>
            <a:ext cx="18288000" cy="4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3600" b="1" spc="79" dirty="0">
                <a:solidFill>
                  <a:srgbClr val="FEFEFD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Engaged Philanthropists | Stronger NGOs | Bigger Impact</a:t>
            </a:r>
          </a:p>
        </p:txBody>
      </p:sp>
    </p:spTree>
    <p:extLst>
      <p:ext uri="{BB962C8B-B14F-4D97-AF65-F5344CB8AC3E}">
        <p14:creationId xmlns:p14="http://schemas.microsoft.com/office/powerpoint/2010/main" val="2803786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58AED2-41B0-8D4E-F6B2-454076AC0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3">
            <a:extLst>
              <a:ext uri="{FF2B5EF4-FFF2-40B4-BE49-F238E27FC236}">
                <a16:creationId xmlns:a16="http://schemas.microsoft.com/office/drawing/2014/main" id="{559F516F-B608-F83D-09E8-39B4CE153B48}"/>
              </a:ext>
            </a:extLst>
          </p:cNvPr>
          <p:cNvSpPr/>
          <p:nvPr/>
        </p:nvSpPr>
        <p:spPr>
          <a:xfrm>
            <a:off x="0" y="0"/>
            <a:ext cx="18288000" cy="1913499"/>
          </a:xfrm>
          <a:prstGeom prst="rect">
            <a:avLst/>
          </a:prstGeom>
          <a:solidFill>
            <a:srgbClr val="ED8B00"/>
          </a:solidFill>
        </p:spPr>
        <p:txBody>
          <a:bodyPr/>
          <a:lstStyle/>
          <a:p>
            <a:endParaRPr lang="en-IN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384D7037-C939-9726-08D5-3CEAFBAC9ADE}"/>
              </a:ext>
            </a:extLst>
          </p:cNvPr>
          <p:cNvSpPr txBox="1"/>
          <p:nvPr/>
        </p:nvSpPr>
        <p:spPr>
          <a:xfrm>
            <a:off x="240191" y="-35052"/>
            <a:ext cx="13841438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399" dirty="0">
                <a:solidFill>
                  <a:srgbClr val="FEFEFD"/>
                </a:solidFill>
                <a:latin typeface="Poppins Bold"/>
                <a:ea typeface="Poppins Bold"/>
                <a:cs typeface="Poppins Bold"/>
                <a:sym typeface="Poppins Bold"/>
              </a:rPr>
              <a:t>Partner Growth Over the Last 7 years (FY18-19 to FY24-25)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DEC0521D-C72F-3035-50C8-5CCE1FBD6CD3}"/>
              </a:ext>
            </a:extLst>
          </p:cNvPr>
          <p:cNvSpPr/>
          <p:nvPr/>
        </p:nvSpPr>
        <p:spPr>
          <a:xfrm>
            <a:off x="15815938" y="266974"/>
            <a:ext cx="2262512" cy="1214031"/>
          </a:xfrm>
          <a:custGeom>
            <a:avLst/>
            <a:gdLst/>
            <a:ahLst/>
            <a:cxnLst/>
            <a:rect l="l" t="t" r="r" b="b"/>
            <a:pathLst>
              <a:path w="2262512" h="1214031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07E026BD-75FF-21BE-D4BE-A46ABB6E5B42}"/>
              </a:ext>
            </a:extLst>
          </p:cNvPr>
          <p:cNvSpPr/>
          <p:nvPr/>
        </p:nvSpPr>
        <p:spPr>
          <a:xfrm>
            <a:off x="0" y="9511259"/>
            <a:ext cx="18288000" cy="793798"/>
          </a:xfrm>
          <a:prstGeom prst="rect">
            <a:avLst/>
          </a:prstGeom>
          <a:solidFill>
            <a:srgbClr val="005EB8"/>
          </a:solidFill>
        </p:spPr>
        <p:txBody>
          <a:bodyPr/>
          <a:lstStyle/>
          <a:p>
            <a:endParaRPr lang="en-IN"/>
          </a:p>
        </p:txBody>
      </p:sp>
      <p:sp>
        <p:nvSpPr>
          <p:cNvPr id="3" name="TextBox 53">
            <a:extLst>
              <a:ext uri="{FF2B5EF4-FFF2-40B4-BE49-F238E27FC236}">
                <a16:creationId xmlns:a16="http://schemas.microsoft.com/office/drawing/2014/main" id="{2F9DEB92-27B3-7BE0-EA5F-ADB1F38AE92C}"/>
              </a:ext>
            </a:extLst>
          </p:cNvPr>
          <p:cNvSpPr txBox="1"/>
          <p:nvPr/>
        </p:nvSpPr>
        <p:spPr>
          <a:xfrm>
            <a:off x="0" y="9670701"/>
            <a:ext cx="18288000" cy="4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3600" b="1" spc="79" dirty="0">
                <a:solidFill>
                  <a:srgbClr val="FEFEFD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Engaged Philanthropists | Stronger NGOs | Bigger Impact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8962167F-CD50-6974-FC57-B852220AE0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4190656"/>
              </p:ext>
            </p:extLst>
          </p:nvPr>
        </p:nvGraphicFramePr>
        <p:xfrm>
          <a:off x="7848600" y="1868476"/>
          <a:ext cx="9601200" cy="7641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5D99038-B6F5-BC8A-1278-5975F4100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653793"/>
              </p:ext>
            </p:extLst>
          </p:nvPr>
        </p:nvGraphicFramePr>
        <p:xfrm>
          <a:off x="627628" y="2936581"/>
          <a:ext cx="10657462" cy="2682579"/>
        </p:xfrm>
        <a:graphic>
          <a:graphicData uri="http://schemas.openxmlformats.org/drawingml/2006/table">
            <a:tbl>
              <a:tblPr/>
              <a:tblGrid>
                <a:gridCol w="2402595">
                  <a:extLst>
                    <a:ext uri="{9D8B030D-6E8A-4147-A177-3AD203B41FA5}">
                      <a16:colId xmlns:a16="http://schemas.microsoft.com/office/drawing/2014/main" val="301374531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588046685"/>
                    </a:ext>
                  </a:extLst>
                </a:gridCol>
                <a:gridCol w="1092067">
                  <a:extLst>
                    <a:ext uri="{9D8B030D-6E8A-4147-A177-3AD203B41FA5}">
                      <a16:colId xmlns:a16="http://schemas.microsoft.com/office/drawing/2014/main" val="4073024535"/>
                    </a:ext>
                  </a:extLst>
                </a:gridCol>
                <a:gridCol w="1117733">
                  <a:extLst>
                    <a:ext uri="{9D8B030D-6E8A-4147-A177-3AD203B41FA5}">
                      <a16:colId xmlns:a16="http://schemas.microsoft.com/office/drawing/2014/main" val="405345465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00005919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170513229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852620710"/>
                    </a:ext>
                  </a:extLst>
                </a:gridCol>
                <a:gridCol w="1244467">
                  <a:extLst>
                    <a:ext uri="{9D8B030D-6E8A-4147-A177-3AD203B41FA5}">
                      <a16:colId xmlns:a16="http://schemas.microsoft.com/office/drawing/2014/main" val="732371736"/>
                    </a:ext>
                  </a:extLst>
                </a:gridCol>
              </a:tblGrid>
              <a:tr h="401534"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 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2018-19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2019-20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2020-21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2021-22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2022-23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2023-24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2024-25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4983810"/>
                  </a:ext>
                </a:extLst>
              </a:tr>
              <a:tr h="7506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All India Total PUs </a:t>
                      </a:r>
                    </a:p>
                    <a:p>
                      <a:pPr algn="ctr" fontAlgn="ctr"/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(End of Year)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156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175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188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220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331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418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486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C9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53845876"/>
                  </a:ext>
                </a:extLst>
              </a:tr>
              <a:tr h="11260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No. of Hours Engaged</a:t>
                      </a:r>
                    </a:p>
                    <a:p>
                      <a:pPr algn="ctr" fontAlgn="ctr"/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(@ 3 </a:t>
                      </a:r>
                      <a:r>
                        <a:rPr lang="en-US" sz="20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hrs</a:t>
                      </a:r>
                      <a:r>
                        <a:rPr lang="en-US" sz="2000" b="0" i="1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 per Partner Unit/month)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5,616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6,300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6,768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7,920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11,916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15,048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N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oppins" panose="00000500000000000000" pitchFamily="2" charset="0"/>
                        </a:rPr>
                        <a:t>17,496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7317666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36745C59-20C8-4C3A-83CC-03793D3C1869}"/>
              </a:ext>
            </a:extLst>
          </p:cNvPr>
          <p:cNvGrpSpPr/>
          <p:nvPr/>
        </p:nvGrpSpPr>
        <p:grpSpPr>
          <a:xfrm>
            <a:off x="8127733" y="3464102"/>
            <a:ext cx="9045066" cy="3420330"/>
            <a:chOff x="8127733" y="3464102"/>
            <a:chExt cx="9045066" cy="342033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E7EDE38-CBA8-239A-D2D0-524AF387D7EE}"/>
                </a:ext>
              </a:extLst>
            </p:cNvPr>
            <p:cNvSpPr txBox="1"/>
            <p:nvPr/>
          </p:nvSpPr>
          <p:spPr>
            <a:xfrm>
              <a:off x="8127733" y="6515100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b="1" dirty="0">
                  <a:solidFill>
                    <a:srgbClr val="00B05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+13.00%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15288AE-77E1-736C-0189-60084F8BFA0E}"/>
                </a:ext>
              </a:extLst>
            </p:cNvPr>
            <p:cNvSpPr txBox="1"/>
            <p:nvPr/>
          </p:nvSpPr>
          <p:spPr>
            <a:xfrm>
              <a:off x="9423133" y="6398629"/>
              <a:ext cx="1295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b="1" dirty="0">
                  <a:solidFill>
                    <a:srgbClr val="00B05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+12.20%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EF1D60D-549C-D4F9-F93C-A9BA8892F238}"/>
                </a:ext>
              </a:extLst>
            </p:cNvPr>
            <p:cNvSpPr txBox="1"/>
            <p:nvPr/>
          </p:nvSpPr>
          <p:spPr>
            <a:xfrm>
              <a:off x="10820400" y="6176546"/>
              <a:ext cx="101626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b="1" dirty="0">
                  <a:solidFill>
                    <a:srgbClr val="00B05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+7.40%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CD7B7F-B122-9CF1-1A2B-4D52B10F94AB}"/>
                </a:ext>
              </a:extLst>
            </p:cNvPr>
            <p:cNvSpPr txBox="1"/>
            <p:nvPr/>
          </p:nvSpPr>
          <p:spPr>
            <a:xfrm>
              <a:off x="12005590" y="5833420"/>
              <a:ext cx="11177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b="1" dirty="0">
                  <a:solidFill>
                    <a:srgbClr val="00B05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+17.00%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FEFA24B-52F0-1318-5B50-D52EC56D634F}"/>
                </a:ext>
              </a:extLst>
            </p:cNvPr>
            <p:cNvSpPr txBox="1"/>
            <p:nvPr/>
          </p:nvSpPr>
          <p:spPr>
            <a:xfrm>
              <a:off x="13298293" y="4958834"/>
              <a:ext cx="1310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b="1" dirty="0">
                  <a:solidFill>
                    <a:srgbClr val="00B05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+50.50%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F6C6A0-7FD0-A7F9-ACB2-6EDDEB62A75A}"/>
                </a:ext>
              </a:extLst>
            </p:cNvPr>
            <p:cNvSpPr txBox="1"/>
            <p:nvPr/>
          </p:nvSpPr>
          <p:spPr>
            <a:xfrm>
              <a:off x="14630008" y="4140449"/>
              <a:ext cx="131037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b="1" dirty="0">
                  <a:solidFill>
                    <a:srgbClr val="00B05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+26.30%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B6E629-9126-CE15-82FA-6BAB5F8E6C91}"/>
                </a:ext>
              </a:extLst>
            </p:cNvPr>
            <p:cNvSpPr txBox="1"/>
            <p:nvPr/>
          </p:nvSpPr>
          <p:spPr>
            <a:xfrm>
              <a:off x="16031958" y="3464102"/>
              <a:ext cx="1140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b="1" dirty="0">
                  <a:solidFill>
                    <a:srgbClr val="00B050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+16.30%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2717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21C0DB-BAA3-A9A8-CD02-7ED3D9FA6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3">
            <a:extLst>
              <a:ext uri="{FF2B5EF4-FFF2-40B4-BE49-F238E27FC236}">
                <a16:creationId xmlns:a16="http://schemas.microsoft.com/office/drawing/2014/main" id="{D594C4D2-D784-CD96-E969-D2A642792068}"/>
              </a:ext>
            </a:extLst>
          </p:cNvPr>
          <p:cNvSpPr/>
          <p:nvPr/>
        </p:nvSpPr>
        <p:spPr>
          <a:xfrm>
            <a:off x="0" y="0"/>
            <a:ext cx="18288000" cy="1913499"/>
          </a:xfrm>
          <a:prstGeom prst="rect">
            <a:avLst/>
          </a:prstGeom>
          <a:solidFill>
            <a:srgbClr val="ED8B00"/>
          </a:solidFill>
        </p:spPr>
        <p:txBody>
          <a:bodyPr/>
          <a:lstStyle/>
          <a:p>
            <a:endParaRPr lang="en-IN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AEFAE25-C870-F5EA-151A-ECAF42B551DC}"/>
              </a:ext>
            </a:extLst>
          </p:cNvPr>
          <p:cNvSpPr txBox="1"/>
          <p:nvPr/>
        </p:nvSpPr>
        <p:spPr>
          <a:xfrm>
            <a:off x="759504" y="560889"/>
            <a:ext cx="13841438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dirty="0">
                <a:solidFill>
                  <a:srgbClr val="FEFEFD"/>
                </a:solidFill>
                <a:latin typeface="Poppins Bold"/>
                <a:ea typeface="Poppins Bold"/>
                <a:cs typeface="Poppins Bold"/>
                <a:sym typeface="Poppins Bold"/>
              </a:rPr>
              <a:t>SVP India Brand Film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B1027FC-DE78-F535-AFAE-04A408458916}"/>
              </a:ext>
            </a:extLst>
          </p:cNvPr>
          <p:cNvSpPr/>
          <p:nvPr/>
        </p:nvSpPr>
        <p:spPr>
          <a:xfrm>
            <a:off x="15815938" y="266974"/>
            <a:ext cx="2262512" cy="1214031"/>
          </a:xfrm>
          <a:custGeom>
            <a:avLst/>
            <a:gdLst/>
            <a:ahLst/>
            <a:cxnLst/>
            <a:rect l="l" t="t" r="r" b="b"/>
            <a:pathLst>
              <a:path w="2262512" h="1214031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" name="Google Shape;101;p3">
            <a:extLst>
              <a:ext uri="{FF2B5EF4-FFF2-40B4-BE49-F238E27FC236}">
                <a16:creationId xmlns:a16="http://schemas.microsoft.com/office/drawing/2014/main" id="{4A71DF8C-E68C-E04B-8047-65C7ED5C8DA8}"/>
              </a:ext>
            </a:extLst>
          </p:cNvPr>
          <p:cNvSpPr txBox="1"/>
          <p:nvPr/>
        </p:nvSpPr>
        <p:spPr>
          <a:xfrm>
            <a:off x="533400" y="1943100"/>
            <a:ext cx="17145000" cy="73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F1F1F"/>
              </a:solidFill>
              <a:latin typeface="Poppins" panose="00000500000000000000" pitchFamily="2" charset="0"/>
              <a:ea typeface="Roboto"/>
              <a:cs typeface="Poppins" panose="00000500000000000000" pitchFamily="2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E28E4EE3-BB7C-F38F-CA40-4E041F42C651}"/>
              </a:ext>
            </a:extLst>
          </p:cNvPr>
          <p:cNvSpPr/>
          <p:nvPr/>
        </p:nvSpPr>
        <p:spPr>
          <a:xfrm>
            <a:off x="0" y="9511259"/>
            <a:ext cx="18288000" cy="793798"/>
          </a:xfrm>
          <a:prstGeom prst="rect">
            <a:avLst/>
          </a:prstGeom>
          <a:solidFill>
            <a:srgbClr val="005EB8"/>
          </a:solidFill>
        </p:spPr>
        <p:txBody>
          <a:bodyPr/>
          <a:lstStyle/>
          <a:p>
            <a:endParaRPr lang="en-IN"/>
          </a:p>
        </p:txBody>
      </p:sp>
      <p:sp>
        <p:nvSpPr>
          <p:cNvPr id="7" name="TextBox 53">
            <a:extLst>
              <a:ext uri="{FF2B5EF4-FFF2-40B4-BE49-F238E27FC236}">
                <a16:creationId xmlns:a16="http://schemas.microsoft.com/office/drawing/2014/main" id="{079977AC-4F5F-5C74-B236-EF99735306BE}"/>
              </a:ext>
            </a:extLst>
          </p:cNvPr>
          <p:cNvSpPr txBox="1"/>
          <p:nvPr/>
        </p:nvSpPr>
        <p:spPr>
          <a:xfrm>
            <a:off x="0" y="9670701"/>
            <a:ext cx="18288000" cy="4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3600" b="1" spc="79" dirty="0">
                <a:solidFill>
                  <a:srgbClr val="FEFEFD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Engaged Philanthropists | Stronger NGOs | Bigger Impact</a:t>
            </a: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4747D58C-5541-A310-57CA-ADEA943CD57A}"/>
              </a:ext>
            </a:extLst>
          </p:cNvPr>
          <p:cNvSpPr txBox="1"/>
          <p:nvPr/>
        </p:nvSpPr>
        <p:spPr>
          <a:xfrm>
            <a:off x="10958276" y="7569528"/>
            <a:ext cx="6781800" cy="124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endParaRPr lang="en-US" sz="2400" b="1" i="1" dirty="0">
              <a:solidFill>
                <a:srgbClr val="FF0000"/>
              </a:solidFill>
              <a:latin typeface="Poppins" panose="00000500000000000000" pitchFamily="2" charset="0"/>
              <a:ea typeface="Roboto"/>
              <a:cs typeface="Poppins" panose="00000500000000000000" pitchFamily="2" charset="0"/>
            </a:endParaRPr>
          </a:p>
        </p:txBody>
      </p:sp>
      <p:pic>
        <p:nvPicPr>
          <p:cNvPr id="8" name="Online Media 7" title="SVP India Brand Film">
            <a:hlinkClick r:id="" action="ppaction://media"/>
            <a:extLst>
              <a:ext uri="{FF2B5EF4-FFF2-40B4-BE49-F238E27FC236}">
                <a16:creationId xmlns:a16="http://schemas.microsoft.com/office/drawing/2014/main" id="{3903BD37-09AE-3B4D-B58D-CF7649ABDD0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667000" y="1913499"/>
            <a:ext cx="13453738" cy="760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EA8DD-E944-EFB7-355A-D91E69744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3">
            <a:extLst>
              <a:ext uri="{FF2B5EF4-FFF2-40B4-BE49-F238E27FC236}">
                <a16:creationId xmlns:a16="http://schemas.microsoft.com/office/drawing/2014/main" id="{0D3CC6AD-5D22-140E-2190-74E991002DA1}"/>
              </a:ext>
            </a:extLst>
          </p:cNvPr>
          <p:cNvSpPr/>
          <p:nvPr/>
        </p:nvSpPr>
        <p:spPr>
          <a:xfrm>
            <a:off x="0" y="0"/>
            <a:ext cx="18288000" cy="1913499"/>
          </a:xfrm>
          <a:prstGeom prst="rect">
            <a:avLst/>
          </a:prstGeom>
          <a:solidFill>
            <a:srgbClr val="ED8B00"/>
          </a:solidFill>
        </p:spPr>
        <p:txBody>
          <a:bodyPr/>
          <a:lstStyle/>
          <a:p>
            <a:endParaRPr lang="en-IN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F66764E1-4317-61E1-88DD-6F3A0FB28A85}"/>
              </a:ext>
            </a:extLst>
          </p:cNvPr>
          <p:cNvSpPr txBox="1"/>
          <p:nvPr/>
        </p:nvSpPr>
        <p:spPr>
          <a:xfrm>
            <a:off x="759504" y="560889"/>
            <a:ext cx="13841438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dirty="0">
                <a:solidFill>
                  <a:srgbClr val="FEFEFD"/>
                </a:solidFill>
                <a:latin typeface="Poppins Bold"/>
                <a:ea typeface="Poppins Bold"/>
                <a:cs typeface="Poppins Bold"/>
                <a:sym typeface="Poppins Bold"/>
              </a:rPr>
              <a:t>Not-for-Profit Engagement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5407791-3EA3-FFA3-1BF1-D83140365E7A}"/>
              </a:ext>
            </a:extLst>
          </p:cNvPr>
          <p:cNvSpPr/>
          <p:nvPr/>
        </p:nvSpPr>
        <p:spPr>
          <a:xfrm>
            <a:off x="15815938" y="266974"/>
            <a:ext cx="2262512" cy="1214031"/>
          </a:xfrm>
          <a:custGeom>
            <a:avLst/>
            <a:gdLst/>
            <a:ahLst/>
            <a:cxnLst/>
            <a:rect l="l" t="t" r="r" b="b"/>
            <a:pathLst>
              <a:path w="2262512" h="1214031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" name="Google Shape;101;p3">
            <a:extLst>
              <a:ext uri="{FF2B5EF4-FFF2-40B4-BE49-F238E27FC236}">
                <a16:creationId xmlns:a16="http://schemas.microsoft.com/office/drawing/2014/main" id="{B8C01909-088B-310B-B1F0-40AEC4D5A31E}"/>
              </a:ext>
            </a:extLst>
          </p:cNvPr>
          <p:cNvSpPr txBox="1"/>
          <p:nvPr/>
        </p:nvSpPr>
        <p:spPr>
          <a:xfrm>
            <a:off x="1906780" y="3020393"/>
            <a:ext cx="15911071" cy="5193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kern="100" dirty="0">
                <a:solidFill>
                  <a:srgbClr val="1F1F1F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</a:rPr>
              <a:t>Systematic and robust Due diligence …on average we select </a:t>
            </a:r>
            <a:r>
              <a:rPr lang="en-IN" sz="2800" b="1" kern="100" dirty="0">
                <a:solidFill>
                  <a:srgbClr val="1F1F1F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</a:rPr>
              <a:t>12% of all applications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800" kern="100" dirty="0">
              <a:solidFill>
                <a:srgbClr val="1F1F1F"/>
              </a:solidFill>
              <a:latin typeface="Poppins" panose="00000500000000000000" pitchFamily="2" charset="0"/>
              <a:ea typeface="Roboto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kern="100" dirty="0">
                <a:solidFill>
                  <a:srgbClr val="1F1F1F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</a:rPr>
              <a:t>Have a formal </a:t>
            </a:r>
            <a:r>
              <a:rPr lang="en-IN" sz="2800" b="1" kern="100" dirty="0">
                <a:solidFill>
                  <a:srgbClr val="1F1F1F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</a:rPr>
              <a:t>Financial DD </a:t>
            </a:r>
            <a:r>
              <a:rPr lang="en-IN" sz="2800" kern="100" dirty="0">
                <a:solidFill>
                  <a:srgbClr val="1F1F1F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</a:rPr>
              <a:t>done by a reputed Accounting Firm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800" kern="100" dirty="0">
              <a:solidFill>
                <a:srgbClr val="1F1F1F"/>
              </a:solidFill>
              <a:latin typeface="Poppins" panose="00000500000000000000" pitchFamily="2" charset="0"/>
              <a:ea typeface="Roboto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kern="100" dirty="0">
                <a:solidFill>
                  <a:srgbClr val="1F1F1F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</a:rPr>
              <a:t>Different affiliates have different thematic engagement basis </a:t>
            </a:r>
            <a:r>
              <a:rPr lang="en-IN" sz="2800" b="1" kern="100" dirty="0">
                <a:solidFill>
                  <a:srgbClr val="1F1F1F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</a:rPr>
              <a:t>local contextualisation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800" b="1" kern="100" dirty="0">
              <a:solidFill>
                <a:srgbClr val="1F1F1F"/>
              </a:solidFill>
              <a:latin typeface="Poppins" panose="00000500000000000000" pitchFamily="2" charset="0"/>
              <a:ea typeface="Roboto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800" b="1" kern="100" dirty="0">
                <a:solidFill>
                  <a:srgbClr val="1F1F1F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</a:rPr>
              <a:t>Focused programs </a:t>
            </a:r>
            <a:r>
              <a:rPr lang="en-IN" sz="2800" kern="100" dirty="0">
                <a:solidFill>
                  <a:srgbClr val="1F1F1F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</a:rPr>
              <a:t>for capacity and capability building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1F1F1F"/>
              </a:solidFill>
              <a:latin typeface="Poppins" panose="00000500000000000000" pitchFamily="2" charset="0"/>
              <a:ea typeface="Roboto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F1F1F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</a:rPr>
              <a:t>Many of our SVP Partners have joined our </a:t>
            </a:r>
            <a:r>
              <a:rPr lang="en-US" sz="2800" b="1" dirty="0">
                <a:solidFill>
                  <a:srgbClr val="1F1F1F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</a:rPr>
              <a:t>investee NFP advisory boards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1F1F1F"/>
              </a:solidFill>
              <a:latin typeface="Poppins" panose="00000500000000000000" pitchFamily="2" charset="0"/>
              <a:ea typeface="Roboto"/>
              <a:cs typeface="Poppins" panose="000005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1F1F1F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</a:rPr>
              <a:t>All Alumni NFP</a:t>
            </a:r>
            <a:r>
              <a:rPr lang="en-US" sz="2800" dirty="0">
                <a:solidFill>
                  <a:srgbClr val="1F1F1F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</a:rPr>
              <a:t> have continue to grow beyond our engagement 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2DD51FB6-EF6B-1E79-26C8-DFCC8A3A5185}"/>
              </a:ext>
            </a:extLst>
          </p:cNvPr>
          <p:cNvSpPr/>
          <p:nvPr/>
        </p:nvSpPr>
        <p:spPr>
          <a:xfrm>
            <a:off x="0" y="9511259"/>
            <a:ext cx="18288000" cy="793798"/>
          </a:xfrm>
          <a:prstGeom prst="rect">
            <a:avLst/>
          </a:prstGeom>
          <a:solidFill>
            <a:srgbClr val="005EB8"/>
          </a:solidFill>
        </p:spPr>
        <p:txBody>
          <a:bodyPr/>
          <a:lstStyle/>
          <a:p>
            <a:endParaRPr lang="en-IN"/>
          </a:p>
        </p:txBody>
      </p:sp>
      <p:sp>
        <p:nvSpPr>
          <p:cNvPr id="7" name="TextBox 53">
            <a:extLst>
              <a:ext uri="{FF2B5EF4-FFF2-40B4-BE49-F238E27FC236}">
                <a16:creationId xmlns:a16="http://schemas.microsoft.com/office/drawing/2014/main" id="{5DDF20B4-5CA2-58C2-1034-05992A2C335E}"/>
              </a:ext>
            </a:extLst>
          </p:cNvPr>
          <p:cNvSpPr txBox="1"/>
          <p:nvPr/>
        </p:nvSpPr>
        <p:spPr>
          <a:xfrm>
            <a:off x="0" y="9670701"/>
            <a:ext cx="18288000" cy="4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3600" b="1" spc="79" dirty="0">
                <a:solidFill>
                  <a:srgbClr val="FEFEFD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Engaged Philanthropists | Stronger NGOs | Bigger Impact</a:t>
            </a:r>
          </a:p>
        </p:txBody>
      </p:sp>
      <p:sp>
        <p:nvSpPr>
          <p:cNvPr id="5" name="Google Shape;101;p3">
            <a:extLst>
              <a:ext uri="{FF2B5EF4-FFF2-40B4-BE49-F238E27FC236}">
                <a16:creationId xmlns:a16="http://schemas.microsoft.com/office/drawing/2014/main" id="{C04A8E44-4C29-3AF5-9810-B67AD5084660}"/>
              </a:ext>
            </a:extLst>
          </p:cNvPr>
          <p:cNvSpPr txBox="1"/>
          <p:nvPr/>
        </p:nvSpPr>
        <p:spPr>
          <a:xfrm>
            <a:off x="10958276" y="7569528"/>
            <a:ext cx="6781800" cy="1241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endParaRPr lang="en-US" sz="2400" b="1" i="1" dirty="0">
              <a:solidFill>
                <a:srgbClr val="FF0000"/>
              </a:solidFill>
              <a:latin typeface="Poppins" panose="00000500000000000000" pitchFamily="2" charset="0"/>
              <a:ea typeface="Roboto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155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AutoShape 3">
            <a:extLst>
              <a:ext uri="{FF2B5EF4-FFF2-40B4-BE49-F238E27FC236}">
                <a16:creationId xmlns:a16="http://schemas.microsoft.com/office/drawing/2014/main" id="{6957BC8D-3AAC-A429-9906-2C3632F9DB30}"/>
              </a:ext>
            </a:extLst>
          </p:cNvPr>
          <p:cNvSpPr/>
          <p:nvPr/>
        </p:nvSpPr>
        <p:spPr>
          <a:xfrm>
            <a:off x="0" y="0"/>
            <a:ext cx="18288000" cy="1913499"/>
          </a:xfrm>
          <a:prstGeom prst="rect">
            <a:avLst/>
          </a:prstGeom>
          <a:solidFill>
            <a:srgbClr val="ED8B00"/>
          </a:solid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15815938" y="266974"/>
            <a:ext cx="2262512" cy="1214031"/>
          </a:xfrm>
          <a:custGeom>
            <a:avLst/>
            <a:gdLst/>
            <a:ahLst/>
            <a:cxnLst/>
            <a:rect l="l" t="t" r="r" b="b"/>
            <a:pathLst>
              <a:path w="2262512" h="1214031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5" name="TextBox 55"/>
          <p:cNvSpPr txBox="1"/>
          <p:nvPr/>
        </p:nvSpPr>
        <p:spPr>
          <a:xfrm>
            <a:off x="759504" y="570414"/>
            <a:ext cx="13841438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399" dirty="0">
                <a:solidFill>
                  <a:srgbClr val="FEFEFD"/>
                </a:solidFill>
                <a:latin typeface="Poppins Bold"/>
                <a:ea typeface="Poppins Bold"/>
                <a:cs typeface="Poppins Bold"/>
                <a:sym typeface="Poppins Bold"/>
              </a:rPr>
              <a:t>Impact Areas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1283B9-1D88-1F49-761D-32D4D0EAF53C}"/>
              </a:ext>
            </a:extLst>
          </p:cNvPr>
          <p:cNvGrpSpPr/>
          <p:nvPr/>
        </p:nvGrpSpPr>
        <p:grpSpPr>
          <a:xfrm>
            <a:off x="3467217" y="1406602"/>
            <a:ext cx="10714742" cy="8720113"/>
            <a:chOff x="-281683" y="2167735"/>
            <a:chExt cx="8181847" cy="6836959"/>
          </a:xfrm>
        </p:grpSpPr>
        <p:pic>
          <p:nvPicPr>
            <p:cNvPr id="46" name="Picture 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81683" y="2167735"/>
              <a:ext cx="8181847" cy="6836959"/>
            </a:xfrm>
            <a:prstGeom prst="rect">
              <a:avLst/>
            </a:prstGeom>
          </p:spPr>
        </p:pic>
        <p:grpSp>
          <p:nvGrpSpPr>
            <p:cNvPr id="47" name="Group 47"/>
            <p:cNvGrpSpPr/>
            <p:nvPr/>
          </p:nvGrpSpPr>
          <p:grpSpPr>
            <a:xfrm>
              <a:off x="2915795" y="4347660"/>
              <a:ext cx="2436965" cy="2436965"/>
              <a:chOff x="0" y="0"/>
              <a:chExt cx="812800" cy="812800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EFEFD"/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0" name="Freeform 50"/>
            <p:cNvSpPr/>
            <p:nvPr/>
          </p:nvSpPr>
          <p:spPr>
            <a:xfrm>
              <a:off x="3406844" y="5481362"/>
              <a:ext cx="1454867" cy="780660"/>
            </a:xfrm>
            <a:custGeom>
              <a:avLst/>
              <a:gdLst/>
              <a:ahLst/>
              <a:cxnLst/>
              <a:rect l="l" t="t" r="r" b="b"/>
              <a:pathLst>
                <a:path w="1454867" h="780660">
                  <a:moveTo>
                    <a:pt x="0" y="0"/>
                  </a:moveTo>
                  <a:lnTo>
                    <a:pt x="1454867" y="0"/>
                  </a:lnTo>
                  <a:lnTo>
                    <a:pt x="1454867" y="780661"/>
                  </a:lnTo>
                  <a:lnTo>
                    <a:pt x="0" y="780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grpSp>
          <p:nvGrpSpPr>
            <p:cNvPr id="52" name="Group 52"/>
            <p:cNvGrpSpPr/>
            <p:nvPr/>
          </p:nvGrpSpPr>
          <p:grpSpPr>
            <a:xfrm>
              <a:off x="1060885" y="3835828"/>
              <a:ext cx="1377806" cy="600498"/>
              <a:chOff x="0" y="-38100"/>
              <a:chExt cx="362879" cy="158156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179973" cy="120056"/>
              </a:xfrm>
              <a:custGeom>
                <a:avLst/>
                <a:gdLst/>
                <a:ahLst/>
                <a:cxnLst/>
                <a:rect l="l" t="t" r="r" b="b"/>
                <a:pathLst>
                  <a:path w="179973" h="120056">
                    <a:moveTo>
                      <a:pt x="0" y="0"/>
                    </a:moveTo>
                    <a:lnTo>
                      <a:pt x="179973" y="0"/>
                    </a:lnTo>
                    <a:lnTo>
                      <a:pt x="179973" y="120056"/>
                    </a:lnTo>
                    <a:lnTo>
                      <a:pt x="0" y="12005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182906" y="-38100"/>
                <a:ext cx="179973" cy="158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r>
                  <a:rPr lang="en-US" sz="2000" b="1" dirty="0">
                    <a:solidFill>
                      <a:srgbClr val="000000"/>
                    </a:solidFill>
                    <a:latin typeface="Poppins" panose="00000500000000000000" pitchFamily="2" charset="0"/>
                    <a:ea typeface="Montserrat Classic Bold"/>
                    <a:cs typeface="Poppins" panose="00000500000000000000" pitchFamily="2" charset="0"/>
                    <a:sym typeface="Montserrat Classic Bold"/>
                  </a:rPr>
                  <a:t>33%</a:t>
                </a:r>
              </a:p>
            </p:txBody>
          </p:sp>
        </p:grpSp>
        <p:sp>
          <p:nvSpPr>
            <p:cNvPr id="64" name="TextBox 64"/>
            <p:cNvSpPr txBox="1"/>
            <p:nvPr/>
          </p:nvSpPr>
          <p:spPr>
            <a:xfrm>
              <a:off x="3251343" y="4938638"/>
              <a:ext cx="1765868" cy="4993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967"/>
                </a:lnSpc>
              </a:pPr>
              <a:r>
                <a:rPr lang="en-US" sz="1405" dirty="0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Sectors Supported by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5352759" y="2716702"/>
              <a:ext cx="1229201" cy="443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2000" b="1" dirty="0">
                  <a:solidFill>
                    <a:srgbClr val="000000"/>
                  </a:solidFill>
                  <a:latin typeface="Poppins" panose="00000500000000000000" pitchFamily="2" charset="0"/>
                  <a:ea typeface="Poppins 1 Bold"/>
                  <a:cs typeface="Poppins" panose="00000500000000000000" pitchFamily="2" charset="0"/>
                  <a:sym typeface="Poppins 1 Bold"/>
                </a:rPr>
                <a:t>Agriculture </a:t>
              </a:r>
            </a:p>
            <a:p>
              <a:pPr algn="ctr">
                <a:lnSpc>
                  <a:spcPts val="2240"/>
                </a:lnSpc>
              </a:pPr>
              <a:r>
                <a:rPr lang="en-US" sz="2000" b="1" dirty="0">
                  <a:solidFill>
                    <a:srgbClr val="000000"/>
                  </a:solidFill>
                  <a:latin typeface="Poppins" panose="00000500000000000000" pitchFamily="2" charset="0"/>
                  <a:ea typeface="Poppins 1 Bold"/>
                  <a:cs typeface="Poppins" panose="00000500000000000000" pitchFamily="2" charset="0"/>
                  <a:sym typeface="Poppins 1 Bold"/>
                </a:rPr>
                <a:t>2%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4134277" y="7803800"/>
              <a:ext cx="1433417" cy="6646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2000" b="1">
                  <a:solidFill>
                    <a:srgbClr val="000000"/>
                  </a:solidFill>
                  <a:latin typeface="Poppins" panose="00000500000000000000" pitchFamily="2" charset="0"/>
                  <a:ea typeface="Poppins 1 Bold"/>
                  <a:cs typeface="Poppins" panose="00000500000000000000" pitchFamily="2" charset="0"/>
                  <a:sym typeface="Poppins 1 Bold"/>
                </a:rPr>
                <a:t>Sustainable</a:t>
              </a:r>
            </a:p>
            <a:p>
              <a:pPr algn="ctr">
                <a:lnSpc>
                  <a:spcPts val="2240"/>
                </a:lnSpc>
              </a:pPr>
              <a:r>
                <a:rPr lang="en-US" sz="2000" b="1">
                  <a:solidFill>
                    <a:srgbClr val="000000"/>
                  </a:solidFill>
                  <a:latin typeface="Poppins" panose="00000500000000000000" pitchFamily="2" charset="0"/>
                  <a:ea typeface="Poppins 1 Bold"/>
                  <a:cs typeface="Poppins" panose="00000500000000000000" pitchFamily="2" charset="0"/>
                  <a:sym typeface="Poppins 1 Bold"/>
                </a:rPr>
                <a:t> Environment </a:t>
              </a:r>
            </a:p>
            <a:p>
              <a:pPr algn="ctr">
                <a:lnSpc>
                  <a:spcPts val="2240"/>
                </a:lnSpc>
              </a:pPr>
              <a:r>
                <a:rPr lang="en-US" sz="2000" b="1">
                  <a:solidFill>
                    <a:srgbClr val="000000"/>
                  </a:solidFill>
                  <a:latin typeface="Poppins" panose="00000500000000000000" pitchFamily="2" charset="0"/>
                  <a:ea typeface="Poppins 1 Bold"/>
                  <a:cs typeface="Poppins" panose="00000500000000000000" pitchFamily="2" charset="0"/>
                  <a:sym typeface="Poppins 1 Bold"/>
                </a:rPr>
                <a:t>7%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5076742" y="3338026"/>
              <a:ext cx="2141601" cy="4434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240"/>
                </a:lnSpc>
              </a:pPr>
              <a:r>
                <a:rPr lang="en-US" sz="2000" b="1" dirty="0">
                  <a:solidFill>
                    <a:srgbClr val="000000"/>
                  </a:solidFill>
                  <a:latin typeface="Poppins" panose="00000500000000000000" pitchFamily="2" charset="0"/>
                  <a:ea typeface="Poppins 1 Bold"/>
                  <a:cs typeface="Poppins" panose="00000500000000000000" pitchFamily="2" charset="0"/>
                  <a:sym typeface="Poppins 1 Bold"/>
                </a:rPr>
                <a:t>Urban Development </a:t>
              </a:r>
            </a:p>
            <a:p>
              <a:pPr algn="ctr">
                <a:lnSpc>
                  <a:spcPts val="2240"/>
                </a:lnSpc>
              </a:pPr>
              <a:r>
                <a:rPr lang="en-US" sz="2000" b="1" dirty="0">
                  <a:solidFill>
                    <a:srgbClr val="000000"/>
                  </a:solidFill>
                  <a:latin typeface="Poppins" panose="00000500000000000000" pitchFamily="2" charset="0"/>
                  <a:ea typeface="Poppins 1 Bold"/>
                  <a:cs typeface="Poppins" panose="00000500000000000000" pitchFamily="2" charset="0"/>
                  <a:sym typeface="Poppins 1 Bold"/>
                </a:rPr>
                <a:t>2%</a:t>
              </a:r>
            </a:p>
          </p:txBody>
        </p:sp>
        <p:grpSp>
          <p:nvGrpSpPr>
            <p:cNvPr id="68" name="Group 68"/>
            <p:cNvGrpSpPr/>
            <p:nvPr/>
          </p:nvGrpSpPr>
          <p:grpSpPr>
            <a:xfrm>
              <a:off x="6306968" y="4186417"/>
              <a:ext cx="683335" cy="455837"/>
              <a:chOff x="0" y="0"/>
              <a:chExt cx="179973" cy="120056"/>
            </a:xfrm>
          </p:grpSpPr>
          <p:sp>
            <p:nvSpPr>
              <p:cNvPr id="69" name="Freeform 69"/>
              <p:cNvSpPr/>
              <p:nvPr/>
            </p:nvSpPr>
            <p:spPr>
              <a:xfrm>
                <a:off x="0" y="0"/>
                <a:ext cx="179973" cy="120056"/>
              </a:xfrm>
              <a:custGeom>
                <a:avLst/>
                <a:gdLst/>
                <a:ahLst/>
                <a:cxnLst/>
                <a:rect l="l" t="t" r="r" b="b"/>
                <a:pathLst>
                  <a:path w="179973" h="120056">
                    <a:moveTo>
                      <a:pt x="0" y="0"/>
                    </a:moveTo>
                    <a:lnTo>
                      <a:pt x="179973" y="0"/>
                    </a:lnTo>
                    <a:lnTo>
                      <a:pt x="179973" y="120056"/>
                    </a:lnTo>
                    <a:lnTo>
                      <a:pt x="0" y="12005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70" name="TextBox 70"/>
              <p:cNvSpPr txBox="1"/>
              <p:nvPr/>
            </p:nvSpPr>
            <p:spPr>
              <a:xfrm>
                <a:off x="0" y="-38100"/>
                <a:ext cx="179973" cy="158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r>
                  <a:rPr lang="en-US" sz="2000" b="1" dirty="0">
                    <a:solidFill>
                      <a:srgbClr val="000000"/>
                    </a:solidFill>
                    <a:latin typeface="Poppins" panose="00000500000000000000" pitchFamily="2" charset="0"/>
                    <a:ea typeface="Montserrat Classic Bold"/>
                    <a:cs typeface="Poppins" panose="00000500000000000000" pitchFamily="2" charset="0"/>
                    <a:sym typeface="Montserrat Classic Bold"/>
                  </a:rPr>
                  <a:t>22%</a:t>
                </a:r>
              </a:p>
            </p:txBody>
          </p:sp>
        </p:grpSp>
        <p:grpSp>
          <p:nvGrpSpPr>
            <p:cNvPr id="71" name="Group 71"/>
            <p:cNvGrpSpPr/>
            <p:nvPr/>
          </p:nvGrpSpPr>
          <p:grpSpPr>
            <a:xfrm>
              <a:off x="2030894" y="8094956"/>
              <a:ext cx="683335" cy="455837"/>
              <a:chOff x="0" y="0"/>
              <a:chExt cx="179973" cy="120056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179973" cy="120056"/>
              </a:xfrm>
              <a:custGeom>
                <a:avLst/>
                <a:gdLst/>
                <a:ahLst/>
                <a:cxnLst/>
                <a:rect l="l" t="t" r="r" b="b"/>
                <a:pathLst>
                  <a:path w="179973" h="120056">
                    <a:moveTo>
                      <a:pt x="0" y="0"/>
                    </a:moveTo>
                    <a:lnTo>
                      <a:pt x="179973" y="0"/>
                    </a:lnTo>
                    <a:lnTo>
                      <a:pt x="179973" y="120056"/>
                    </a:lnTo>
                    <a:lnTo>
                      <a:pt x="0" y="12005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73" name="TextBox 73"/>
              <p:cNvSpPr txBox="1"/>
              <p:nvPr/>
            </p:nvSpPr>
            <p:spPr>
              <a:xfrm>
                <a:off x="0" y="-38100"/>
                <a:ext cx="179973" cy="158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r>
                  <a:rPr lang="en-US" sz="2000" b="1" dirty="0">
                    <a:solidFill>
                      <a:srgbClr val="000000"/>
                    </a:solidFill>
                    <a:latin typeface="Poppins" panose="00000500000000000000" pitchFamily="2" charset="0"/>
                    <a:ea typeface="Montserrat Classic Bold"/>
                    <a:cs typeface="Poppins" panose="00000500000000000000" pitchFamily="2" charset="0"/>
                    <a:sym typeface="Montserrat Classic Bold"/>
                  </a:rPr>
                  <a:t>14%</a:t>
                </a:r>
              </a:p>
            </p:txBody>
          </p:sp>
        </p:grpSp>
        <p:grpSp>
          <p:nvGrpSpPr>
            <p:cNvPr id="74" name="Group 74"/>
            <p:cNvGrpSpPr/>
            <p:nvPr/>
          </p:nvGrpSpPr>
          <p:grpSpPr>
            <a:xfrm>
              <a:off x="5957835" y="7510403"/>
              <a:ext cx="683335" cy="455837"/>
              <a:chOff x="0" y="0"/>
              <a:chExt cx="179973" cy="120056"/>
            </a:xfrm>
          </p:grpSpPr>
          <p:sp>
            <p:nvSpPr>
              <p:cNvPr id="75" name="Freeform 75"/>
              <p:cNvSpPr/>
              <p:nvPr/>
            </p:nvSpPr>
            <p:spPr>
              <a:xfrm>
                <a:off x="0" y="0"/>
                <a:ext cx="179973" cy="120056"/>
              </a:xfrm>
              <a:custGeom>
                <a:avLst/>
                <a:gdLst/>
                <a:ahLst/>
                <a:cxnLst/>
                <a:rect l="l" t="t" r="r" b="b"/>
                <a:pathLst>
                  <a:path w="179973" h="120056">
                    <a:moveTo>
                      <a:pt x="0" y="0"/>
                    </a:moveTo>
                    <a:lnTo>
                      <a:pt x="179973" y="0"/>
                    </a:lnTo>
                    <a:lnTo>
                      <a:pt x="179973" y="120056"/>
                    </a:lnTo>
                    <a:lnTo>
                      <a:pt x="0" y="120056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76" name="TextBox 76"/>
              <p:cNvSpPr txBox="1"/>
              <p:nvPr/>
            </p:nvSpPr>
            <p:spPr>
              <a:xfrm>
                <a:off x="0" y="-38100"/>
                <a:ext cx="179973" cy="15815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r>
                  <a:rPr lang="en-US" sz="2000" b="1" dirty="0">
                    <a:solidFill>
                      <a:srgbClr val="000000"/>
                    </a:solidFill>
                    <a:latin typeface="Poppins" panose="00000500000000000000" pitchFamily="2" charset="0"/>
                    <a:ea typeface="Montserrat Classic Bold"/>
                    <a:cs typeface="Poppins" panose="00000500000000000000" pitchFamily="2" charset="0"/>
                    <a:sym typeface="Montserrat Classic Bold"/>
                  </a:rPr>
                  <a:t>17%</a:t>
                </a:r>
              </a:p>
            </p:txBody>
          </p:sp>
        </p:grpSp>
      </p:grpSp>
      <p:sp>
        <p:nvSpPr>
          <p:cNvPr id="83" name="AutoShape 2">
            <a:extLst>
              <a:ext uri="{FF2B5EF4-FFF2-40B4-BE49-F238E27FC236}">
                <a16:creationId xmlns:a16="http://schemas.microsoft.com/office/drawing/2014/main" id="{08100116-0872-98EC-028A-B701FF12A172}"/>
              </a:ext>
            </a:extLst>
          </p:cNvPr>
          <p:cNvSpPr/>
          <p:nvPr/>
        </p:nvSpPr>
        <p:spPr>
          <a:xfrm>
            <a:off x="0" y="9511259"/>
            <a:ext cx="18288000" cy="793798"/>
          </a:xfrm>
          <a:prstGeom prst="rect">
            <a:avLst/>
          </a:prstGeom>
          <a:solidFill>
            <a:srgbClr val="005EB8"/>
          </a:solidFill>
        </p:spPr>
        <p:txBody>
          <a:bodyPr/>
          <a:lstStyle/>
          <a:p>
            <a:endParaRPr lang="en-IN"/>
          </a:p>
        </p:txBody>
      </p:sp>
      <p:sp>
        <p:nvSpPr>
          <p:cNvPr id="84" name="TextBox 53">
            <a:extLst>
              <a:ext uri="{FF2B5EF4-FFF2-40B4-BE49-F238E27FC236}">
                <a16:creationId xmlns:a16="http://schemas.microsoft.com/office/drawing/2014/main" id="{14B64BA6-3E27-07B2-6886-DD41DF35FD48}"/>
              </a:ext>
            </a:extLst>
          </p:cNvPr>
          <p:cNvSpPr txBox="1"/>
          <p:nvPr/>
        </p:nvSpPr>
        <p:spPr>
          <a:xfrm>
            <a:off x="0" y="9670701"/>
            <a:ext cx="18288000" cy="4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3600" b="1" spc="79" dirty="0">
                <a:solidFill>
                  <a:srgbClr val="FEFEFD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Engaged Philanthropists | Stronger NGOs | Bigger Impact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B33C35E-234D-FDE7-23F1-1BFD01DD4A9E}"/>
              </a:ext>
            </a:extLst>
          </p:cNvPr>
          <p:cNvGrpSpPr/>
          <p:nvPr/>
        </p:nvGrpSpPr>
        <p:grpSpPr>
          <a:xfrm>
            <a:off x="9829800" y="2528700"/>
            <a:ext cx="1524000" cy="557400"/>
            <a:chOff x="9829800" y="2528700"/>
            <a:chExt cx="1524000" cy="5574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99BDAD0-70EE-0E0A-A727-C148001D9821}"/>
                </a:ext>
              </a:extLst>
            </p:cNvPr>
            <p:cNvCxnSpPr/>
            <p:nvPr/>
          </p:nvCxnSpPr>
          <p:spPr>
            <a:xfrm flipV="1">
              <a:off x="9829800" y="2672314"/>
              <a:ext cx="228600" cy="41378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8A7F822-9653-B97C-6DF4-BF0CA8C97D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58400" y="2528700"/>
              <a:ext cx="1295400" cy="14361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21774C1-ED92-F2B5-1D34-8DADA1752C1F}"/>
              </a:ext>
            </a:extLst>
          </p:cNvPr>
          <p:cNvGrpSpPr/>
          <p:nvPr/>
        </p:nvGrpSpPr>
        <p:grpSpPr>
          <a:xfrm>
            <a:off x="10178071" y="3017713"/>
            <a:ext cx="326777" cy="195680"/>
            <a:chOff x="9929099" y="2672314"/>
            <a:chExt cx="326777" cy="19568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763C6A5-81F0-FD6F-FD51-4A3BDC3E5AF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29099" y="2672314"/>
              <a:ext cx="129301" cy="1956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5315898-7BD0-9D8C-CA75-EA7B433BFCCF}"/>
                </a:ext>
              </a:extLst>
            </p:cNvPr>
            <p:cNvCxnSpPr>
              <a:cxnSpLocks/>
            </p:cNvCxnSpPr>
            <p:nvPr/>
          </p:nvCxnSpPr>
          <p:spPr>
            <a:xfrm>
              <a:off x="10058400" y="2672314"/>
              <a:ext cx="197476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16AFFD-B115-B998-1D1F-F84174735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3">
            <a:extLst>
              <a:ext uri="{FF2B5EF4-FFF2-40B4-BE49-F238E27FC236}">
                <a16:creationId xmlns:a16="http://schemas.microsoft.com/office/drawing/2014/main" id="{69BA2431-787E-49B6-F5D8-64853858168B}"/>
              </a:ext>
            </a:extLst>
          </p:cNvPr>
          <p:cNvSpPr/>
          <p:nvPr/>
        </p:nvSpPr>
        <p:spPr>
          <a:xfrm>
            <a:off x="0" y="0"/>
            <a:ext cx="18288000" cy="1913499"/>
          </a:xfrm>
          <a:prstGeom prst="rect">
            <a:avLst/>
          </a:prstGeom>
          <a:solidFill>
            <a:srgbClr val="ED8B00"/>
          </a:solidFill>
        </p:spPr>
        <p:txBody>
          <a:bodyPr/>
          <a:lstStyle/>
          <a:p>
            <a:endParaRPr lang="en-IN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731D223-B033-641E-E6FA-47C694C1BA90}"/>
              </a:ext>
            </a:extLst>
          </p:cNvPr>
          <p:cNvSpPr/>
          <p:nvPr/>
        </p:nvSpPr>
        <p:spPr>
          <a:xfrm>
            <a:off x="15815938" y="266974"/>
            <a:ext cx="2262512" cy="1214031"/>
          </a:xfrm>
          <a:custGeom>
            <a:avLst/>
            <a:gdLst/>
            <a:ahLst/>
            <a:cxnLst/>
            <a:rect l="l" t="t" r="r" b="b"/>
            <a:pathLst>
              <a:path w="2262512" h="1214031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N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7DD4DC09-9B9B-E336-7FF0-C1C68E3541FD}"/>
              </a:ext>
            </a:extLst>
          </p:cNvPr>
          <p:cNvSpPr/>
          <p:nvPr/>
        </p:nvSpPr>
        <p:spPr>
          <a:xfrm>
            <a:off x="0" y="9511259"/>
            <a:ext cx="18288000" cy="793798"/>
          </a:xfrm>
          <a:prstGeom prst="rect">
            <a:avLst/>
          </a:prstGeom>
          <a:solidFill>
            <a:srgbClr val="005EB8"/>
          </a:solidFill>
        </p:spPr>
        <p:txBody>
          <a:bodyPr/>
          <a:lstStyle/>
          <a:p>
            <a:endParaRPr lang="en-IN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TextBox 53">
            <a:extLst>
              <a:ext uri="{FF2B5EF4-FFF2-40B4-BE49-F238E27FC236}">
                <a16:creationId xmlns:a16="http://schemas.microsoft.com/office/drawing/2014/main" id="{EEEB71B7-4579-DBE3-1C24-0DFA14AF4EF2}"/>
              </a:ext>
            </a:extLst>
          </p:cNvPr>
          <p:cNvSpPr txBox="1"/>
          <p:nvPr/>
        </p:nvSpPr>
        <p:spPr>
          <a:xfrm>
            <a:off x="0" y="9670701"/>
            <a:ext cx="18288000" cy="50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3600" b="1" spc="79" dirty="0">
                <a:solidFill>
                  <a:srgbClr val="FEFEFD"/>
                </a:solidFill>
                <a:latin typeface="Poppins" panose="00000500000000000000" pitchFamily="2" charset="0"/>
                <a:ea typeface="TT Commons Pro Bold"/>
                <a:cs typeface="Poppins" panose="00000500000000000000" pitchFamily="2" charset="0"/>
                <a:sym typeface="TT Commons Pro Bold"/>
              </a:rPr>
              <a:t>Engaged Philanthropists | Stronger NGOs | Bigger Impact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A1EDE79-0838-2F89-72F3-53C737D01EC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3787966"/>
              </p:ext>
            </p:extLst>
          </p:nvPr>
        </p:nvGraphicFramePr>
        <p:xfrm>
          <a:off x="0" y="1913499"/>
          <a:ext cx="18212859" cy="7597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4">
            <a:extLst>
              <a:ext uri="{FF2B5EF4-FFF2-40B4-BE49-F238E27FC236}">
                <a16:creationId xmlns:a16="http://schemas.microsoft.com/office/drawing/2014/main" id="{05828649-A45F-A36C-0B5F-FEE150A1BDE1}"/>
              </a:ext>
            </a:extLst>
          </p:cNvPr>
          <p:cNvSpPr txBox="1"/>
          <p:nvPr/>
        </p:nvSpPr>
        <p:spPr>
          <a:xfrm>
            <a:off x="240191" y="-35052"/>
            <a:ext cx="13841438" cy="1949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399" dirty="0">
                <a:solidFill>
                  <a:srgbClr val="FEFEFD"/>
                </a:solidFill>
                <a:latin typeface="Poppins Bold"/>
                <a:ea typeface="Poppins Bold"/>
                <a:cs typeface="Poppins Bold"/>
                <a:sym typeface="Poppins Bold"/>
              </a:rPr>
              <a:t>NFP Growth Over the Last 7 years (FY18-19 to FY24-25)</a:t>
            </a:r>
          </a:p>
        </p:txBody>
      </p:sp>
    </p:spTree>
    <p:extLst>
      <p:ext uri="{BB962C8B-B14F-4D97-AF65-F5344CB8AC3E}">
        <p14:creationId xmlns:p14="http://schemas.microsoft.com/office/powerpoint/2010/main" val="3755996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82D99-DE23-2021-496E-0DADAAD4D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3">
            <a:extLst>
              <a:ext uri="{FF2B5EF4-FFF2-40B4-BE49-F238E27FC236}">
                <a16:creationId xmlns:a16="http://schemas.microsoft.com/office/drawing/2014/main" id="{F1D843BA-45E2-8063-D24B-50EAE7963DA2}"/>
              </a:ext>
            </a:extLst>
          </p:cNvPr>
          <p:cNvSpPr/>
          <p:nvPr/>
        </p:nvSpPr>
        <p:spPr>
          <a:xfrm>
            <a:off x="0" y="0"/>
            <a:ext cx="18288000" cy="1913499"/>
          </a:xfrm>
          <a:prstGeom prst="rect">
            <a:avLst/>
          </a:prstGeom>
          <a:solidFill>
            <a:srgbClr val="ED8B00"/>
          </a:solidFill>
        </p:spPr>
        <p:txBody>
          <a:bodyPr/>
          <a:lstStyle/>
          <a:p>
            <a:endParaRPr lang="en-IN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CC5BF2E-38CD-9A71-A8E2-9DB239B6EF3E}"/>
              </a:ext>
            </a:extLst>
          </p:cNvPr>
          <p:cNvSpPr txBox="1"/>
          <p:nvPr/>
        </p:nvSpPr>
        <p:spPr>
          <a:xfrm>
            <a:off x="379752" y="143351"/>
            <a:ext cx="14326848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IN" sz="5600" dirty="0">
                <a:solidFill>
                  <a:srgbClr val="FEFEFD"/>
                </a:solidFill>
                <a:latin typeface="Poppins Bold"/>
                <a:cs typeface="Poppins Bold"/>
              </a:rPr>
              <a:t>Fast Pitch Program – an ecosystem enabler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FE32670-877C-F38D-E2DC-BD4B281511BF}"/>
              </a:ext>
            </a:extLst>
          </p:cNvPr>
          <p:cNvSpPr/>
          <p:nvPr/>
        </p:nvSpPr>
        <p:spPr>
          <a:xfrm>
            <a:off x="15815938" y="266974"/>
            <a:ext cx="2262512" cy="1214031"/>
          </a:xfrm>
          <a:custGeom>
            <a:avLst/>
            <a:gdLst/>
            <a:ahLst/>
            <a:cxnLst/>
            <a:rect l="l" t="t" r="r" b="b"/>
            <a:pathLst>
              <a:path w="2262512" h="1214031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" name="Google Shape;101;p3">
            <a:extLst>
              <a:ext uri="{FF2B5EF4-FFF2-40B4-BE49-F238E27FC236}">
                <a16:creationId xmlns:a16="http://schemas.microsoft.com/office/drawing/2014/main" id="{3A943D25-2713-3832-351C-D8DD587D096C}"/>
              </a:ext>
            </a:extLst>
          </p:cNvPr>
          <p:cNvSpPr txBox="1"/>
          <p:nvPr/>
        </p:nvSpPr>
        <p:spPr>
          <a:xfrm>
            <a:off x="3276600" y="2628900"/>
            <a:ext cx="140970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SVP India’s </a:t>
            </a:r>
            <a:r>
              <a:rPr lang="en-US" sz="2800" b="1" dirty="0">
                <a:latin typeface="Poppins" panose="00000500000000000000" pitchFamily="2" charset="0"/>
                <a:cs typeface="Poppins" panose="00000500000000000000" pitchFamily="2" charset="0"/>
              </a:rPr>
              <a:t>marquee fundraising initiative has had 4 editions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Largest ever virtual event with live Fund raising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Poppins" panose="00000500000000000000" pitchFamily="2" charset="0"/>
                <a:cs typeface="Poppins" panose="00000500000000000000" pitchFamily="2" charset="0"/>
              </a:rPr>
              <a:t>Wonderful opportunity for partner engagement </a:t>
            </a: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– actively involved 200 SVP partners over the last 4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latin typeface="Poppins" panose="00000500000000000000" pitchFamily="2" charset="0"/>
                <a:cs typeface="Poppins" panose="00000500000000000000" pitchFamily="2" charset="0"/>
              </a:rPr>
              <a:t>Raised USD 2.41 Mn </a:t>
            </a: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over the last 4 years (excl. prize money)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highlight>
                <a:srgbClr val="FFFF00"/>
              </a:highlight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Helped 46 Pan-India urban and rural NFP leaders in </a:t>
            </a:r>
            <a:r>
              <a:rPr lang="en-US" sz="2800" b="1" dirty="0">
                <a:latin typeface="Poppins" panose="00000500000000000000" pitchFamily="2" charset="0"/>
                <a:cs typeface="Poppins" panose="00000500000000000000" pitchFamily="2" charset="0"/>
              </a:rPr>
              <a:t>building lifelong communications pitching skills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Poppins" panose="00000500000000000000" pitchFamily="2" charset="0"/>
                <a:cs typeface="Poppins" panose="00000500000000000000" pitchFamily="2" charset="0"/>
              </a:rPr>
              <a:t>Led to significant increase in brand visibility in the sector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E0B5189A-E559-45CC-093D-94C4148E540E}"/>
              </a:ext>
            </a:extLst>
          </p:cNvPr>
          <p:cNvSpPr/>
          <p:nvPr/>
        </p:nvSpPr>
        <p:spPr>
          <a:xfrm>
            <a:off x="-178320" y="9524347"/>
            <a:ext cx="18288000" cy="793798"/>
          </a:xfrm>
          <a:prstGeom prst="rect">
            <a:avLst/>
          </a:prstGeom>
          <a:solidFill>
            <a:srgbClr val="005EB8"/>
          </a:solidFill>
        </p:spPr>
        <p:txBody>
          <a:bodyPr/>
          <a:lstStyle/>
          <a:p>
            <a:endParaRPr lang="en-IN"/>
          </a:p>
        </p:txBody>
      </p:sp>
      <p:sp>
        <p:nvSpPr>
          <p:cNvPr id="10" name="TextBox 53">
            <a:extLst>
              <a:ext uri="{FF2B5EF4-FFF2-40B4-BE49-F238E27FC236}">
                <a16:creationId xmlns:a16="http://schemas.microsoft.com/office/drawing/2014/main" id="{6A67FF84-E6B8-CF53-E7BA-BC22DE1F3853}"/>
              </a:ext>
            </a:extLst>
          </p:cNvPr>
          <p:cNvSpPr txBox="1"/>
          <p:nvPr/>
        </p:nvSpPr>
        <p:spPr>
          <a:xfrm>
            <a:off x="0" y="9670701"/>
            <a:ext cx="18288000" cy="4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3600" b="1" spc="79" dirty="0">
                <a:solidFill>
                  <a:srgbClr val="FEFEFD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Engaged Philanthropists | Stronger NGOs | Bigger Impact</a:t>
            </a:r>
          </a:p>
        </p:txBody>
      </p:sp>
    </p:spTree>
    <p:extLst>
      <p:ext uri="{BB962C8B-B14F-4D97-AF65-F5344CB8AC3E}">
        <p14:creationId xmlns:p14="http://schemas.microsoft.com/office/powerpoint/2010/main" val="110674402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B599A-6667-E9B2-1E78-801DAB4DD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3">
            <a:extLst>
              <a:ext uri="{FF2B5EF4-FFF2-40B4-BE49-F238E27FC236}">
                <a16:creationId xmlns:a16="http://schemas.microsoft.com/office/drawing/2014/main" id="{D0A91680-E1EE-02B8-EE19-5C7D98E1F575}"/>
              </a:ext>
            </a:extLst>
          </p:cNvPr>
          <p:cNvSpPr/>
          <p:nvPr/>
        </p:nvSpPr>
        <p:spPr>
          <a:xfrm>
            <a:off x="0" y="0"/>
            <a:ext cx="18288000" cy="1913499"/>
          </a:xfrm>
          <a:prstGeom prst="rect">
            <a:avLst/>
          </a:prstGeom>
          <a:solidFill>
            <a:srgbClr val="ED8B00"/>
          </a:solidFill>
        </p:spPr>
        <p:txBody>
          <a:bodyPr/>
          <a:lstStyle/>
          <a:p>
            <a:endParaRPr lang="en-IN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B7D176D-9029-17CA-8D7D-1DD66A455D9A}"/>
              </a:ext>
            </a:extLst>
          </p:cNvPr>
          <p:cNvSpPr/>
          <p:nvPr/>
        </p:nvSpPr>
        <p:spPr>
          <a:xfrm>
            <a:off x="15815938" y="276499"/>
            <a:ext cx="2262512" cy="1214031"/>
          </a:xfrm>
          <a:custGeom>
            <a:avLst/>
            <a:gdLst/>
            <a:ahLst/>
            <a:cxnLst/>
            <a:rect l="l" t="t" r="r" b="b"/>
            <a:pathLst>
              <a:path w="2262512" h="1214031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A4DA5F92-4ABC-2CA6-02C9-4D7E5FDEC9E6}"/>
              </a:ext>
            </a:extLst>
          </p:cNvPr>
          <p:cNvSpPr txBox="1"/>
          <p:nvPr/>
        </p:nvSpPr>
        <p:spPr>
          <a:xfrm>
            <a:off x="759504" y="570414"/>
            <a:ext cx="13841438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dirty="0">
                <a:solidFill>
                  <a:srgbClr val="FEFEFD"/>
                </a:solidFill>
                <a:latin typeface="Poppins Bold"/>
                <a:ea typeface="Poppins Bold"/>
                <a:cs typeface="Poppins Bold"/>
                <a:sym typeface="Poppins Bold"/>
              </a:rPr>
              <a:t>Communications &amp; Outreach</a:t>
            </a:r>
          </a:p>
        </p:txBody>
      </p:sp>
      <p:sp>
        <p:nvSpPr>
          <p:cNvPr id="3" name="Google Shape;101;p3">
            <a:extLst>
              <a:ext uri="{FF2B5EF4-FFF2-40B4-BE49-F238E27FC236}">
                <a16:creationId xmlns:a16="http://schemas.microsoft.com/office/drawing/2014/main" id="{1CFA2DF6-C82E-0B4D-7E79-A7D27DF2362D}"/>
              </a:ext>
            </a:extLst>
          </p:cNvPr>
          <p:cNvSpPr txBox="1"/>
          <p:nvPr/>
        </p:nvSpPr>
        <p:spPr>
          <a:xfrm>
            <a:off x="3503952" y="2555734"/>
            <a:ext cx="13260048" cy="5711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/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28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New SVP website</a:t>
            </a: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28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SVP India’s </a:t>
            </a:r>
            <a:r>
              <a:rPr lang="en-US" sz="2800" b="1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visibility and followership on LinkedIn</a:t>
            </a:r>
            <a:r>
              <a:rPr lang="en-US" sz="28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grew from approx. 3,500 to 15,000 (5x growth) with 1.5 Mn impressions</a:t>
            </a: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28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Reached </a:t>
            </a:r>
            <a:r>
              <a:rPr lang="en-US" sz="2800" b="1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1+ Bn readers/viewers through national and regional publications </a:t>
            </a:r>
            <a:r>
              <a:rPr lang="en-US" sz="28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like The Times of India, The Economic Times, The Better India, The CSR Universe, etc.</a:t>
            </a: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2800" b="1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Revamped style and storytelling format </a:t>
            </a:r>
            <a:r>
              <a:rPr lang="en-US" sz="28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towards amplifying visibility of our NGOs, partners and SVP India.</a:t>
            </a:r>
          </a:p>
          <a:p>
            <a:pPr marL="685800" indent="-685800">
              <a:spcAft>
                <a:spcPts val="180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en-US" sz="28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Regular social media amplification of SVP India updates by team as well as </a:t>
            </a:r>
            <a:r>
              <a:rPr lang="en-US" sz="2800" b="1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user-generated content </a:t>
            </a:r>
            <a:r>
              <a:rPr lang="en-US" sz="28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by enthusiastic SVP Partners and NGOs</a:t>
            </a:r>
          </a:p>
          <a:p>
            <a:pPr marL="685800" indent="-685800">
              <a:spcAft>
                <a:spcPts val="1800"/>
              </a:spcAft>
              <a:buFont typeface="+mj-lt"/>
              <a:buAutoNum type="arabicPeriod"/>
              <a:tabLst>
                <a:tab pos="685800" algn="l"/>
              </a:tabLst>
            </a:pPr>
            <a:endParaRPr lang="en-US" sz="2800" dirty="0"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 marL="685800" indent="-685800">
              <a:spcAft>
                <a:spcPts val="1800"/>
              </a:spcAft>
              <a:buFont typeface="+mj-lt"/>
              <a:buAutoNum type="arabicPeriod"/>
              <a:tabLst>
                <a:tab pos="685800" algn="l"/>
              </a:tabLst>
            </a:pPr>
            <a:endParaRPr lang="en-US" sz="2800" dirty="0"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</p:txBody>
      </p:sp>
      <p:sp>
        <p:nvSpPr>
          <p:cNvPr id="37" name="AutoShape 2">
            <a:extLst>
              <a:ext uri="{FF2B5EF4-FFF2-40B4-BE49-F238E27FC236}">
                <a16:creationId xmlns:a16="http://schemas.microsoft.com/office/drawing/2014/main" id="{7F81B0AF-88E9-E1DE-BCD9-4007491888BB}"/>
              </a:ext>
            </a:extLst>
          </p:cNvPr>
          <p:cNvSpPr/>
          <p:nvPr/>
        </p:nvSpPr>
        <p:spPr>
          <a:xfrm>
            <a:off x="0" y="9511259"/>
            <a:ext cx="18288000" cy="793798"/>
          </a:xfrm>
          <a:prstGeom prst="rect">
            <a:avLst/>
          </a:prstGeom>
          <a:solidFill>
            <a:srgbClr val="005EB8"/>
          </a:solidFill>
        </p:spPr>
        <p:txBody>
          <a:bodyPr/>
          <a:lstStyle/>
          <a:p>
            <a:endParaRPr lang="en-IN"/>
          </a:p>
        </p:txBody>
      </p:sp>
      <p:sp>
        <p:nvSpPr>
          <p:cNvPr id="38" name="TextBox 53">
            <a:extLst>
              <a:ext uri="{FF2B5EF4-FFF2-40B4-BE49-F238E27FC236}">
                <a16:creationId xmlns:a16="http://schemas.microsoft.com/office/drawing/2014/main" id="{8DD4F3F6-4716-AF20-D712-B75FAB8D04C0}"/>
              </a:ext>
            </a:extLst>
          </p:cNvPr>
          <p:cNvSpPr txBox="1"/>
          <p:nvPr/>
        </p:nvSpPr>
        <p:spPr>
          <a:xfrm>
            <a:off x="0" y="9670701"/>
            <a:ext cx="18288000" cy="4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3600" b="1" spc="79" dirty="0">
                <a:solidFill>
                  <a:srgbClr val="FEFEFD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Engaged Philanthropists | Stronger NGOs | Bigger Impact</a:t>
            </a:r>
          </a:p>
        </p:txBody>
      </p:sp>
    </p:spTree>
    <p:extLst>
      <p:ext uri="{BB962C8B-B14F-4D97-AF65-F5344CB8AC3E}">
        <p14:creationId xmlns:p14="http://schemas.microsoft.com/office/powerpoint/2010/main" val="3269806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8000" cy="3832610"/>
          </a:xfrm>
          <a:prstGeom prst="rect">
            <a:avLst/>
          </a:prstGeom>
          <a:solidFill>
            <a:srgbClr val="ED8B00"/>
          </a:solidFill>
        </p:spPr>
        <p:txBody>
          <a:bodyPr/>
          <a:lstStyle/>
          <a:p>
            <a:endParaRPr lang="en-IN"/>
          </a:p>
        </p:txBody>
      </p:sp>
      <p:sp>
        <p:nvSpPr>
          <p:cNvPr id="4" name="TextBox 4"/>
          <p:cNvSpPr txBox="1"/>
          <p:nvPr/>
        </p:nvSpPr>
        <p:spPr>
          <a:xfrm>
            <a:off x="685800" y="4447965"/>
            <a:ext cx="17030700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8800" dirty="0">
                <a:solidFill>
                  <a:srgbClr val="005EB8"/>
                </a:solidFill>
                <a:latin typeface="Poppins Bold"/>
                <a:ea typeface="Poppins Bold"/>
                <a:cs typeface="Poppins Bold"/>
                <a:sym typeface="Poppins Bold"/>
              </a:rPr>
              <a:t>SVP India:</a:t>
            </a:r>
          </a:p>
          <a:p>
            <a:r>
              <a:rPr lang="en-US" sz="8800" dirty="0">
                <a:solidFill>
                  <a:srgbClr val="005EB8"/>
                </a:solidFill>
                <a:latin typeface="Poppins Bold"/>
                <a:ea typeface="Poppins Bold"/>
                <a:cs typeface="Poppins Bold"/>
                <a:sym typeface="Poppins Bold"/>
              </a:rPr>
              <a:t>Scale &amp; Impact</a:t>
            </a:r>
          </a:p>
        </p:txBody>
      </p:sp>
      <p:sp>
        <p:nvSpPr>
          <p:cNvPr id="5" name="Freeform 5"/>
          <p:cNvSpPr/>
          <p:nvPr/>
        </p:nvSpPr>
        <p:spPr>
          <a:xfrm>
            <a:off x="11619965" y="204759"/>
            <a:ext cx="6379400" cy="3423092"/>
          </a:xfrm>
          <a:custGeom>
            <a:avLst/>
            <a:gdLst/>
            <a:ahLst/>
            <a:cxnLst/>
            <a:rect l="l" t="t" r="r" b="b"/>
            <a:pathLst>
              <a:path w="6379400" h="3423092">
                <a:moveTo>
                  <a:pt x="0" y="0"/>
                </a:moveTo>
                <a:lnTo>
                  <a:pt x="6379399" y="0"/>
                </a:lnTo>
                <a:lnTo>
                  <a:pt x="6379399" y="3423092"/>
                </a:lnTo>
                <a:lnTo>
                  <a:pt x="0" y="34230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0B03751D-D158-53A7-5057-8E2940760258}"/>
              </a:ext>
            </a:extLst>
          </p:cNvPr>
          <p:cNvSpPr txBox="1"/>
          <p:nvPr/>
        </p:nvSpPr>
        <p:spPr>
          <a:xfrm>
            <a:off x="1123649" y="7460131"/>
            <a:ext cx="16764602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SVP International Global Summit 2025</a:t>
            </a:r>
          </a:p>
          <a:p>
            <a:pPr algn="r"/>
            <a:r>
              <a:rPr lang="en-US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ea typeface="Poppins Bold"/>
                <a:cs typeface="Poppins" panose="00000500000000000000" pitchFamily="2" charset="0"/>
                <a:sym typeface="Poppins Bold"/>
              </a:rPr>
              <a:t>Austin, TX, USA | May 2025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9CF619F7-6B34-9FE4-6317-7263F796CD87}"/>
              </a:ext>
            </a:extLst>
          </p:cNvPr>
          <p:cNvSpPr/>
          <p:nvPr/>
        </p:nvSpPr>
        <p:spPr>
          <a:xfrm>
            <a:off x="0" y="8625637"/>
            <a:ext cx="18288000" cy="1679420"/>
          </a:xfrm>
          <a:prstGeom prst="rect">
            <a:avLst/>
          </a:prstGeom>
          <a:solidFill>
            <a:srgbClr val="005EB8"/>
          </a:solidFill>
        </p:spPr>
        <p:txBody>
          <a:bodyPr/>
          <a:lstStyle/>
          <a:p>
            <a:endParaRPr lang="en-IN"/>
          </a:p>
        </p:txBody>
      </p:sp>
      <p:sp>
        <p:nvSpPr>
          <p:cNvPr id="9" name="TextBox 53">
            <a:extLst>
              <a:ext uri="{FF2B5EF4-FFF2-40B4-BE49-F238E27FC236}">
                <a16:creationId xmlns:a16="http://schemas.microsoft.com/office/drawing/2014/main" id="{9AB9B6D0-5E92-25E1-8700-06BEA62AC982}"/>
              </a:ext>
            </a:extLst>
          </p:cNvPr>
          <p:cNvSpPr txBox="1"/>
          <p:nvPr/>
        </p:nvSpPr>
        <p:spPr>
          <a:xfrm>
            <a:off x="0" y="9293176"/>
            <a:ext cx="18288000" cy="4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3600" b="1" spc="79" dirty="0">
                <a:solidFill>
                  <a:srgbClr val="FEFEFD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Engaged Philanthropists | Stronger NGOs | Bigger Impact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3">
            <a:extLst>
              <a:ext uri="{FF2B5EF4-FFF2-40B4-BE49-F238E27FC236}">
                <a16:creationId xmlns:a16="http://schemas.microsoft.com/office/drawing/2014/main" id="{112F2C7A-E0B2-F312-02AC-D4C33993FA03}"/>
              </a:ext>
            </a:extLst>
          </p:cNvPr>
          <p:cNvSpPr/>
          <p:nvPr/>
        </p:nvSpPr>
        <p:spPr>
          <a:xfrm>
            <a:off x="0" y="0"/>
            <a:ext cx="18288000" cy="1913499"/>
          </a:xfrm>
          <a:prstGeom prst="rect">
            <a:avLst/>
          </a:prstGeom>
          <a:solidFill>
            <a:srgbClr val="ED8B00"/>
          </a:solidFill>
        </p:spPr>
        <p:txBody>
          <a:bodyPr/>
          <a:lstStyle/>
          <a:p>
            <a:endParaRPr lang="en-IN"/>
          </a:p>
        </p:txBody>
      </p:sp>
      <p:sp>
        <p:nvSpPr>
          <p:cNvPr id="4" name="TextBox 4"/>
          <p:cNvSpPr txBox="1"/>
          <p:nvPr/>
        </p:nvSpPr>
        <p:spPr>
          <a:xfrm>
            <a:off x="727741" y="534859"/>
            <a:ext cx="13841438" cy="974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399" dirty="0">
                <a:solidFill>
                  <a:srgbClr val="FEFEFD"/>
                </a:solidFill>
                <a:latin typeface="Poppins Bold"/>
                <a:ea typeface="Poppins Bold"/>
                <a:cs typeface="Poppins Bold"/>
                <a:sym typeface="Poppins Bold"/>
              </a:rPr>
              <a:t>The SVP Multiplier Effect &amp; Impact</a:t>
            </a:r>
          </a:p>
        </p:txBody>
      </p:sp>
      <p:sp>
        <p:nvSpPr>
          <p:cNvPr id="6" name="Freeform 6"/>
          <p:cNvSpPr/>
          <p:nvPr/>
        </p:nvSpPr>
        <p:spPr>
          <a:xfrm>
            <a:off x="15815938" y="266974"/>
            <a:ext cx="2262512" cy="1214031"/>
          </a:xfrm>
          <a:custGeom>
            <a:avLst/>
            <a:gdLst/>
            <a:ahLst/>
            <a:cxnLst/>
            <a:rect l="l" t="t" r="r" b="b"/>
            <a:pathLst>
              <a:path w="2262512" h="1214031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Freeform 7"/>
          <p:cNvSpPr/>
          <p:nvPr/>
        </p:nvSpPr>
        <p:spPr>
          <a:xfrm>
            <a:off x="7648460" y="3303499"/>
            <a:ext cx="2981516" cy="4114800"/>
          </a:xfrm>
          <a:custGeom>
            <a:avLst/>
            <a:gdLst/>
            <a:ahLst/>
            <a:cxnLst/>
            <a:rect l="l" t="t" r="r" b="b"/>
            <a:pathLst>
              <a:path w="2981516" h="4114800">
                <a:moveTo>
                  <a:pt x="0" y="0"/>
                </a:moveTo>
                <a:lnTo>
                  <a:pt x="2981515" y="0"/>
                </a:lnTo>
                <a:lnTo>
                  <a:pt x="29815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8" name="TextBox 8"/>
          <p:cNvSpPr txBox="1"/>
          <p:nvPr/>
        </p:nvSpPr>
        <p:spPr>
          <a:xfrm>
            <a:off x="7648460" y="4152547"/>
            <a:ext cx="2981516" cy="2262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299" dirty="0">
                <a:solidFill>
                  <a:srgbClr val="005EB8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SVP India</a:t>
            </a:r>
          </a:p>
          <a:p>
            <a:pPr algn="ctr">
              <a:lnSpc>
                <a:spcPts val="6019"/>
              </a:lnSpc>
            </a:pPr>
            <a:r>
              <a:rPr lang="en-US" sz="4299" dirty="0">
                <a:solidFill>
                  <a:srgbClr val="005EB8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has </a:t>
            </a:r>
          </a:p>
          <a:p>
            <a:pPr algn="ctr">
              <a:lnSpc>
                <a:spcPts val="6019"/>
              </a:lnSpc>
            </a:pPr>
            <a:r>
              <a:rPr lang="en-US" sz="4299" dirty="0">
                <a:solidFill>
                  <a:srgbClr val="005EB8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enabled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453150" y="2959821"/>
            <a:ext cx="3706504" cy="1199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 err="1">
                <a:solidFill>
                  <a:srgbClr val="ED8B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Upto</a:t>
            </a:r>
            <a:r>
              <a:rPr lang="en-US" sz="3399" dirty="0">
                <a:solidFill>
                  <a:srgbClr val="ED8B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6x</a:t>
            </a:r>
            <a:r>
              <a:rPr lang="en-US" sz="3399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growth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in impact at NFP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360892" y="6694082"/>
            <a:ext cx="2981516" cy="1199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Time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ED8B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90,000</a:t>
            </a:r>
            <a:r>
              <a:rPr lang="en-US" sz="3399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hours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83571" y="4742299"/>
            <a:ext cx="4897583" cy="1199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Enabled Funding</a:t>
            </a:r>
          </a:p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ED8B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USD 8.5 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82650" y="3040280"/>
            <a:ext cx="2981516" cy="1199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Partners</a:t>
            </a:r>
          </a:p>
          <a:p>
            <a:pPr algn="r">
              <a:lnSpc>
                <a:spcPts val="4759"/>
              </a:lnSpc>
            </a:pPr>
            <a:r>
              <a:rPr lang="en-US" sz="3399" dirty="0">
                <a:solidFill>
                  <a:srgbClr val="ED8B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736+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31637" y="6556459"/>
            <a:ext cx="2981516" cy="1199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Beneficiary</a:t>
            </a:r>
          </a:p>
          <a:p>
            <a:pPr algn="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outcomes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24000" y="4678827"/>
            <a:ext cx="4404430" cy="1199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Direct Grants</a:t>
            </a:r>
          </a:p>
          <a:p>
            <a:pPr algn="r">
              <a:lnSpc>
                <a:spcPts val="4759"/>
              </a:lnSpc>
            </a:pPr>
            <a:r>
              <a:rPr lang="en-US" sz="3399" dirty="0">
                <a:solidFill>
                  <a:srgbClr val="ED8B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USD 5 M</a:t>
            </a:r>
          </a:p>
        </p:txBody>
      </p:sp>
      <p:sp>
        <p:nvSpPr>
          <p:cNvPr id="15" name="AutoShape 15"/>
          <p:cNvSpPr/>
          <p:nvPr/>
        </p:nvSpPr>
        <p:spPr>
          <a:xfrm flipV="1">
            <a:off x="11017048" y="4084852"/>
            <a:ext cx="1050067" cy="287791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N"/>
          </a:p>
        </p:txBody>
      </p:sp>
      <p:sp>
        <p:nvSpPr>
          <p:cNvPr id="16" name="AutoShape 16"/>
          <p:cNvSpPr/>
          <p:nvPr/>
        </p:nvSpPr>
        <p:spPr>
          <a:xfrm flipH="1" flipV="1">
            <a:off x="6223978" y="4031654"/>
            <a:ext cx="1007323" cy="41323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N"/>
          </a:p>
        </p:txBody>
      </p:sp>
      <p:sp>
        <p:nvSpPr>
          <p:cNvPr id="17" name="AutoShape 17"/>
          <p:cNvSpPr/>
          <p:nvPr/>
        </p:nvSpPr>
        <p:spPr>
          <a:xfrm flipH="1" flipV="1">
            <a:off x="6137009" y="5322736"/>
            <a:ext cx="1088621" cy="1918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N"/>
          </a:p>
        </p:txBody>
      </p:sp>
      <p:sp>
        <p:nvSpPr>
          <p:cNvPr id="18" name="AutoShape 18"/>
          <p:cNvSpPr/>
          <p:nvPr/>
        </p:nvSpPr>
        <p:spPr>
          <a:xfrm>
            <a:off x="11021139" y="6143380"/>
            <a:ext cx="955695" cy="52164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N"/>
          </a:p>
        </p:txBody>
      </p:sp>
      <p:sp>
        <p:nvSpPr>
          <p:cNvPr id="19" name="AutoShape 19"/>
          <p:cNvSpPr/>
          <p:nvPr/>
        </p:nvSpPr>
        <p:spPr>
          <a:xfrm flipH="1">
            <a:off x="6228371" y="6177237"/>
            <a:ext cx="989653" cy="45392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N"/>
          </a:p>
        </p:txBody>
      </p:sp>
      <p:sp>
        <p:nvSpPr>
          <p:cNvPr id="20" name="AutoShape 20"/>
          <p:cNvSpPr/>
          <p:nvPr/>
        </p:nvSpPr>
        <p:spPr>
          <a:xfrm>
            <a:off x="11012346" y="5205383"/>
            <a:ext cx="1088624" cy="1905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N"/>
          </a:p>
        </p:txBody>
      </p:sp>
      <p:sp>
        <p:nvSpPr>
          <p:cNvPr id="2" name="AutoShape 2">
            <a:extLst>
              <a:ext uri="{FF2B5EF4-FFF2-40B4-BE49-F238E27FC236}">
                <a16:creationId xmlns:a16="http://schemas.microsoft.com/office/drawing/2014/main" id="{39491F94-9849-208D-A055-04F71B89FAD7}"/>
              </a:ext>
            </a:extLst>
          </p:cNvPr>
          <p:cNvSpPr/>
          <p:nvPr/>
        </p:nvSpPr>
        <p:spPr>
          <a:xfrm>
            <a:off x="0" y="9511259"/>
            <a:ext cx="18288000" cy="793798"/>
          </a:xfrm>
          <a:prstGeom prst="rect">
            <a:avLst/>
          </a:prstGeom>
          <a:solidFill>
            <a:srgbClr val="005EB8"/>
          </a:solidFill>
        </p:spPr>
        <p:txBody>
          <a:bodyPr/>
          <a:lstStyle/>
          <a:p>
            <a:endParaRPr lang="en-IN"/>
          </a:p>
        </p:txBody>
      </p:sp>
      <p:sp>
        <p:nvSpPr>
          <p:cNvPr id="3" name="TextBox 53">
            <a:extLst>
              <a:ext uri="{FF2B5EF4-FFF2-40B4-BE49-F238E27FC236}">
                <a16:creationId xmlns:a16="http://schemas.microsoft.com/office/drawing/2014/main" id="{E146112D-D0DF-8887-A72E-51F7347828C5}"/>
              </a:ext>
            </a:extLst>
          </p:cNvPr>
          <p:cNvSpPr txBox="1"/>
          <p:nvPr/>
        </p:nvSpPr>
        <p:spPr>
          <a:xfrm>
            <a:off x="0" y="9670701"/>
            <a:ext cx="18288000" cy="4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3600" b="1" spc="79" dirty="0">
                <a:solidFill>
                  <a:srgbClr val="FEFEFD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Engaged Philanthropists | Stronger NGOs | Bigger Impact</a:t>
            </a:r>
          </a:p>
        </p:txBody>
      </p:sp>
    </p:spTree>
    <p:extLst>
      <p:ext uri="{BB962C8B-B14F-4D97-AF65-F5344CB8AC3E}">
        <p14:creationId xmlns:p14="http://schemas.microsoft.com/office/powerpoint/2010/main" val="450031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B599A-6667-E9B2-1E78-801DAB4DD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3">
            <a:extLst>
              <a:ext uri="{FF2B5EF4-FFF2-40B4-BE49-F238E27FC236}">
                <a16:creationId xmlns:a16="http://schemas.microsoft.com/office/drawing/2014/main" id="{D0A91680-E1EE-02B8-EE19-5C7D98E1F575}"/>
              </a:ext>
            </a:extLst>
          </p:cNvPr>
          <p:cNvSpPr/>
          <p:nvPr/>
        </p:nvSpPr>
        <p:spPr>
          <a:xfrm>
            <a:off x="0" y="0"/>
            <a:ext cx="18288000" cy="1913499"/>
          </a:xfrm>
          <a:prstGeom prst="rect">
            <a:avLst/>
          </a:prstGeom>
          <a:solidFill>
            <a:srgbClr val="ED8B00"/>
          </a:solidFill>
        </p:spPr>
        <p:txBody>
          <a:bodyPr/>
          <a:lstStyle/>
          <a:p>
            <a:endParaRPr lang="en-IN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EB7D176D-9029-17CA-8D7D-1DD66A455D9A}"/>
              </a:ext>
            </a:extLst>
          </p:cNvPr>
          <p:cNvSpPr/>
          <p:nvPr/>
        </p:nvSpPr>
        <p:spPr>
          <a:xfrm>
            <a:off x="15815938" y="276499"/>
            <a:ext cx="2262512" cy="1214031"/>
          </a:xfrm>
          <a:custGeom>
            <a:avLst/>
            <a:gdLst/>
            <a:ahLst/>
            <a:cxnLst/>
            <a:rect l="l" t="t" r="r" b="b"/>
            <a:pathLst>
              <a:path w="2262512" h="1214031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4" name="TextBox 24">
            <a:extLst>
              <a:ext uri="{FF2B5EF4-FFF2-40B4-BE49-F238E27FC236}">
                <a16:creationId xmlns:a16="http://schemas.microsoft.com/office/drawing/2014/main" id="{A4DA5F92-4ABC-2CA6-02C9-4D7E5FDEC9E6}"/>
              </a:ext>
            </a:extLst>
          </p:cNvPr>
          <p:cNvSpPr txBox="1"/>
          <p:nvPr/>
        </p:nvSpPr>
        <p:spPr>
          <a:xfrm>
            <a:off x="759504" y="570414"/>
            <a:ext cx="13841438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dirty="0">
                <a:solidFill>
                  <a:srgbClr val="FEFEFD"/>
                </a:solidFill>
                <a:latin typeface="Poppins Bold"/>
                <a:ea typeface="Poppins Bold"/>
                <a:cs typeface="Poppins Bold"/>
                <a:sym typeface="Poppins Bold"/>
              </a:rPr>
              <a:t>Communications &amp; Outreach</a:t>
            </a:r>
          </a:p>
        </p:txBody>
      </p:sp>
      <p:pic>
        <p:nvPicPr>
          <p:cNvPr id="33" name="Online Media 1" title="Embracing Engaged Philanthropy with Karan Kishorepuria">
            <a:hlinkClick r:id="" action="ppaction://media"/>
            <a:extLst>
              <a:ext uri="{FF2B5EF4-FFF2-40B4-BE49-F238E27FC236}">
                <a16:creationId xmlns:a16="http://schemas.microsoft.com/office/drawing/2014/main" id="{1DF61677-3A83-82E3-5C0D-CF3E9166E0D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1793" y="1913499"/>
            <a:ext cx="13447363" cy="7597760"/>
          </a:xfrm>
          <a:prstGeom prst="rect">
            <a:avLst/>
          </a:prstGeom>
        </p:spPr>
      </p:pic>
      <p:sp>
        <p:nvSpPr>
          <p:cNvPr id="34" name="Google Shape;100;p3">
            <a:extLst>
              <a:ext uri="{FF2B5EF4-FFF2-40B4-BE49-F238E27FC236}">
                <a16:creationId xmlns:a16="http://schemas.microsoft.com/office/drawing/2014/main" id="{6F947A9D-4AFC-D668-98A8-DD22A1780B83}"/>
              </a:ext>
            </a:extLst>
          </p:cNvPr>
          <p:cNvSpPr txBox="1"/>
          <p:nvPr/>
        </p:nvSpPr>
        <p:spPr>
          <a:xfrm>
            <a:off x="14400125" y="4224781"/>
            <a:ext cx="3258228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buSzPts val="4500"/>
            </a:pPr>
            <a:r>
              <a:rPr lang="en-US" sz="3200" b="1" dirty="0">
                <a:solidFill>
                  <a:schemeClr val="tx1"/>
                </a:solidFill>
                <a:latin typeface="Poppins" panose="00000500000000000000" pitchFamily="2" charset="0"/>
                <a:ea typeface="Roboto"/>
                <a:cs typeface="Poppins" panose="00000500000000000000" pitchFamily="2" charset="0"/>
                <a:sym typeface="Roboto"/>
              </a:rPr>
              <a:t>Young Partners of SVP India</a:t>
            </a:r>
          </a:p>
          <a:p>
            <a:pPr lvl="0" algn="ctr">
              <a:buSzPts val="4500"/>
            </a:pPr>
            <a:endParaRPr lang="en-US" sz="3200" b="1" dirty="0">
              <a:solidFill>
                <a:schemeClr val="tx1"/>
              </a:solidFill>
              <a:latin typeface="Poppins" panose="00000500000000000000" pitchFamily="2" charset="0"/>
              <a:ea typeface="Roboto"/>
              <a:cs typeface="Poppins" panose="00000500000000000000" pitchFamily="2" charset="0"/>
              <a:sym typeface="Roboto"/>
            </a:endParaRPr>
          </a:p>
          <a:p>
            <a:pPr lvl="0" algn="ctr">
              <a:buSzPts val="4500"/>
            </a:pP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  <a:hlinkClick r:id="rId5"/>
              </a:rPr>
              <a:t>((2194) Embracing Engaged Philanthropy with Karan </a:t>
            </a:r>
            <a:r>
              <a:rPr lang="en-US" sz="2400" dirty="0" err="1">
                <a:latin typeface="Poppins" panose="00000500000000000000" pitchFamily="2" charset="0"/>
                <a:cs typeface="Poppins" panose="00000500000000000000" pitchFamily="2" charset="0"/>
                <a:hlinkClick r:id="rId5"/>
              </a:rPr>
              <a:t>Kishorepuria</a:t>
            </a: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  <a:hlinkClick r:id="rId5"/>
              </a:rPr>
              <a:t> – YouTube</a:t>
            </a:r>
            <a:r>
              <a:rPr lang="en-US" sz="2400" dirty="0"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  <a:endParaRPr sz="2400" b="1" dirty="0">
              <a:solidFill>
                <a:schemeClr val="tx1"/>
              </a:solidFill>
              <a:latin typeface="Poppins" panose="00000500000000000000" pitchFamily="2" charset="0"/>
              <a:ea typeface="Lexend Deca"/>
              <a:cs typeface="Poppins" panose="00000500000000000000" pitchFamily="2" charset="0"/>
              <a:sym typeface="Lexend Deca"/>
            </a:endParaRPr>
          </a:p>
        </p:txBody>
      </p:sp>
      <p:sp>
        <p:nvSpPr>
          <p:cNvPr id="37" name="AutoShape 2">
            <a:extLst>
              <a:ext uri="{FF2B5EF4-FFF2-40B4-BE49-F238E27FC236}">
                <a16:creationId xmlns:a16="http://schemas.microsoft.com/office/drawing/2014/main" id="{7F81B0AF-88E9-E1DE-BCD9-4007491888BB}"/>
              </a:ext>
            </a:extLst>
          </p:cNvPr>
          <p:cNvSpPr/>
          <p:nvPr/>
        </p:nvSpPr>
        <p:spPr>
          <a:xfrm>
            <a:off x="0" y="9511259"/>
            <a:ext cx="18288000" cy="793798"/>
          </a:xfrm>
          <a:prstGeom prst="rect">
            <a:avLst/>
          </a:prstGeom>
          <a:solidFill>
            <a:srgbClr val="005EB8"/>
          </a:solidFill>
        </p:spPr>
        <p:txBody>
          <a:bodyPr/>
          <a:lstStyle/>
          <a:p>
            <a:endParaRPr lang="en-IN"/>
          </a:p>
        </p:txBody>
      </p:sp>
      <p:sp>
        <p:nvSpPr>
          <p:cNvPr id="38" name="TextBox 53">
            <a:extLst>
              <a:ext uri="{FF2B5EF4-FFF2-40B4-BE49-F238E27FC236}">
                <a16:creationId xmlns:a16="http://schemas.microsoft.com/office/drawing/2014/main" id="{8DD4F3F6-4716-AF20-D712-B75FAB8D04C0}"/>
              </a:ext>
            </a:extLst>
          </p:cNvPr>
          <p:cNvSpPr txBox="1"/>
          <p:nvPr/>
        </p:nvSpPr>
        <p:spPr>
          <a:xfrm>
            <a:off x="0" y="9670701"/>
            <a:ext cx="18288000" cy="4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3600" b="1" spc="79" dirty="0">
                <a:solidFill>
                  <a:srgbClr val="FEFEFD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Engaged Philanthropists | Stronger NGOs | Bigger Impact</a:t>
            </a:r>
          </a:p>
        </p:txBody>
      </p:sp>
      <p:sp>
        <p:nvSpPr>
          <p:cNvPr id="40" name="Google Shape;101;p3">
            <a:extLst>
              <a:ext uri="{FF2B5EF4-FFF2-40B4-BE49-F238E27FC236}">
                <a16:creationId xmlns:a16="http://schemas.microsoft.com/office/drawing/2014/main" id="{CADBD7F3-DEB0-21AD-C023-7882C0B40839}"/>
              </a:ext>
            </a:extLst>
          </p:cNvPr>
          <p:cNvSpPr txBox="1"/>
          <p:nvPr/>
        </p:nvSpPr>
        <p:spPr>
          <a:xfrm>
            <a:off x="10332153" y="7938718"/>
            <a:ext cx="6752879" cy="1436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sz="1600" dirty="0">
              <a:solidFill>
                <a:srgbClr val="1F1F1F"/>
              </a:solidFill>
              <a:latin typeface="Poppins" panose="00000500000000000000" pitchFamily="2" charset="0"/>
              <a:ea typeface="Roboto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74478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>
          <a:extLst>
            <a:ext uri="{FF2B5EF4-FFF2-40B4-BE49-F238E27FC236}">
              <a16:creationId xmlns:a16="http://schemas.microsoft.com/office/drawing/2014/main" id="{9D84B176-95C6-C44D-81BE-4F8FB977D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>
            <a:extLst>
              <a:ext uri="{FF2B5EF4-FFF2-40B4-BE49-F238E27FC236}">
                <a16:creationId xmlns:a16="http://schemas.microsoft.com/office/drawing/2014/main" id="{A2452EB1-1EA7-5A89-CBEA-8D87C10AA866}"/>
              </a:ext>
            </a:extLst>
          </p:cNvPr>
          <p:cNvSpPr/>
          <p:nvPr/>
        </p:nvSpPr>
        <p:spPr>
          <a:xfrm>
            <a:off x="0" y="0"/>
            <a:ext cx="18288000" cy="1913499"/>
          </a:xfrm>
          <a:prstGeom prst="rect">
            <a:avLst/>
          </a:prstGeom>
          <a:solidFill>
            <a:srgbClr val="ED8B00"/>
          </a:solidFill>
        </p:spPr>
        <p:txBody>
          <a:bodyPr/>
          <a:lstStyle/>
          <a:p>
            <a:endParaRPr lang="en-IN"/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id="{D8C2AE10-6F4A-F540-D3B0-A035C05419ED}"/>
              </a:ext>
            </a:extLst>
          </p:cNvPr>
          <p:cNvSpPr txBox="1"/>
          <p:nvPr/>
        </p:nvSpPr>
        <p:spPr>
          <a:xfrm>
            <a:off x="400128" y="118332"/>
            <a:ext cx="13841438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6000" b="1" dirty="0">
                <a:solidFill>
                  <a:schemeClr val="lt1"/>
                </a:solidFill>
                <a:latin typeface="Poppins"/>
                <a:ea typeface="Arial"/>
                <a:cs typeface="Poppins"/>
                <a:sym typeface="Poppins"/>
              </a:rPr>
              <a:t>Enabled Fund Raising over past 2.5 years</a:t>
            </a:r>
            <a:endParaRPr lang="en-US" sz="2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F3A5F6-611A-7FD9-2BE0-4CA11AE573C8}"/>
              </a:ext>
            </a:extLst>
          </p:cNvPr>
          <p:cNvSpPr txBox="1"/>
          <p:nvPr/>
        </p:nvSpPr>
        <p:spPr>
          <a:xfrm>
            <a:off x="4572000" y="2857500"/>
            <a:ext cx="91440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1" u="none" strike="noStrike" cap="none" dirty="0">
                <a:latin typeface="Poppins"/>
                <a:ea typeface="Poppins"/>
                <a:cs typeface="Poppins"/>
                <a:sym typeface="Poppins"/>
              </a:rPr>
              <a:t>No</a:t>
            </a:r>
            <a:r>
              <a:rPr lang="en-US" sz="3200" b="1" dirty="0">
                <a:latin typeface="Poppins"/>
                <a:ea typeface="Poppins"/>
                <a:cs typeface="Poppins"/>
                <a:sym typeface="Poppins"/>
              </a:rPr>
              <a:t>.</a:t>
            </a:r>
            <a:r>
              <a:rPr lang="en-US" sz="3200" b="1" u="none" strike="noStrike" cap="none" dirty="0">
                <a:latin typeface="Poppins"/>
                <a:ea typeface="Poppins"/>
                <a:cs typeface="Poppins"/>
                <a:sym typeface="Poppins"/>
              </a:rPr>
              <a:t> of Events</a:t>
            </a:r>
            <a:r>
              <a:rPr lang="en-US" sz="3200" b="1" dirty="0">
                <a:latin typeface="Poppins"/>
                <a:ea typeface="Poppins"/>
                <a:cs typeface="Poppins"/>
                <a:sym typeface="Poppins"/>
              </a:rPr>
              <a:t> hosted:</a:t>
            </a:r>
            <a:r>
              <a:rPr lang="en-US" sz="3200" b="1" u="none" strike="noStrike" cap="none" dirty="0"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3200" b="1" u="none" strike="noStrike" cap="none" dirty="0"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1" u="none" strike="noStrike" cap="none" dirty="0">
                <a:latin typeface="Poppins"/>
                <a:ea typeface="Poppins"/>
                <a:cs typeface="Poppins"/>
                <a:sym typeface="Poppins"/>
              </a:rPr>
              <a:t>No. of Invitees: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3200" b="1" u="none" strike="noStrike" cap="none" dirty="0"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1" u="none" strike="noStrike" cap="none" dirty="0">
                <a:latin typeface="Poppins"/>
                <a:ea typeface="Poppins"/>
                <a:cs typeface="Poppins"/>
                <a:sym typeface="Poppins"/>
              </a:rPr>
              <a:t>Funds Raised for NFPs</a:t>
            </a:r>
            <a:r>
              <a:rPr lang="en-US" sz="3200" b="1" dirty="0">
                <a:latin typeface="Poppins"/>
                <a:ea typeface="Poppins"/>
                <a:cs typeface="Poppins"/>
                <a:sym typeface="Poppins"/>
              </a:rPr>
              <a:t>: </a:t>
            </a:r>
            <a:r>
              <a:rPr lang="en-US" sz="3200" b="1" u="none" strike="noStrike" cap="none" dirty="0">
                <a:latin typeface="Poppins"/>
                <a:ea typeface="Poppins"/>
                <a:cs typeface="Poppins"/>
                <a:sym typeface="Poppins"/>
              </a:rPr>
              <a:t>USD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3200" b="1" u="none" strike="noStrike" cap="none" dirty="0"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1" u="none" strike="noStrike" cap="none" dirty="0">
                <a:latin typeface="Poppins"/>
                <a:ea typeface="Poppins"/>
                <a:cs typeface="Poppins"/>
                <a:sym typeface="Poppins"/>
              </a:rPr>
              <a:t>Expenses: USD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3200" b="1" u="none" strike="noStrike" cap="none" dirty="0"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1" u="none" strike="noStrike" cap="none" dirty="0">
                <a:latin typeface="Poppins"/>
                <a:ea typeface="Poppins"/>
                <a:cs typeface="Poppins"/>
                <a:sym typeface="Poppins"/>
              </a:rPr>
              <a:t>Return on Investment: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endParaRPr lang="en-US" sz="3200" b="1" u="none" strike="noStrike" cap="none" dirty="0">
              <a:latin typeface="Poppins"/>
              <a:ea typeface="Poppins"/>
              <a:cs typeface="Poppins"/>
              <a:sym typeface="Poppins"/>
            </a:endParaRP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200" b="1" u="none" strike="noStrike" cap="none" dirty="0">
                <a:latin typeface="Poppins"/>
                <a:ea typeface="Poppins"/>
                <a:cs typeface="Poppins"/>
                <a:sym typeface="Poppins"/>
              </a:rPr>
              <a:t>No. of Partners who joined SVP: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1809302-116C-531D-5661-1F18B845823E}"/>
              </a:ext>
            </a:extLst>
          </p:cNvPr>
          <p:cNvSpPr/>
          <p:nvPr/>
        </p:nvSpPr>
        <p:spPr>
          <a:xfrm>
            <a:off x="15815938" y="276499"/>
            <a:ext cx="2262512" cy="1214031"/>
          </a:xfrm>
          <a:custGeom>
            <a:avLst/>
            <a:gdLst/>
            <a:ahLst/>
            <a:cxnLst/>
            <a:rect l="l" t="t" r="r" b="b"/>
            <a:pathLst>
              <a:path w="2262512" h="1214031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E002CF88-EB2E-1585-82D6-BDD985B430AE}"/>
              </a:ext>
            </a:extLst>
          </p:cNvPr>
          <p:cNvSpPr/>
          <p:nvPr/>
        </p:nvSpPr>
        <p:spPr>
          <a:xfrm>
            <a:off x="0" y="9511259"/>
            <a:ext cx="18288000" cy="793798"/>
          </a:xfrm>
          <a:prstGeom prst="rect">
            <a:avLst/>
          </a:prstGeom>
          <a:solidFill>
            <a:srgbClr val="005EB8"/>
          </a:solidFill>
        </p:spPr>
        <p:txBody>
          <a:bodyPr/>
          <a:lstStyle/>
          <a:p>
            <a:endParaRPr lang="en-IN"/>
          </a:p>
        </p:txBody>
      </p:sp>
      <p:sp>
        <p:nvSpPr>
          <p:cNvPr id="8" name="TextBox 53">
            <a:extLst>
              <a:ext uri="{FF2B5EF4-FFF2-40B4-BE49-F238E27FC236}">
                <a16:creationId xmlns:a16="http://schemas.microsoft.com/office/drawing/2014/main" id="{29FCCA11-8F5F-63DA-C8D2-44D6E24E6FEA}"/>
              </a:ext>
            </a:extLst>
          </p:cNvPr>
          <p:cNvSpPr txBox="1"/>
          <p:nvPr/>
        </p:nvSpPr>
        <p:spPr>
          <a:xfrm>
            <a:off x="0" y="9670701"/>
            <a:ext cx="18288000" cy="4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3600" b="1" spc="79" dirty="0">
                <a:solidFill>
                  <a:srgbClr val="FEFEFD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Engaged Philanthropists | Stronger NGOs | Bigger Impact</a:t>
            </a:r>
          </a:p>
        </p:txBody>
      </p:sp>
    </p:spTree>
    <p:extLst>
      <p:ext uri="{BB962C8B-B14F-4D97-AF65-F5344CB8AC3E}">
        <p14:creationId xmlns:p14="http://schemas.microsoft.com/office/powerpoint/2010/main" val="2462466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E70FBE-AE16-56FD-ECF7-032A0AAEBA64}"/>
              </a:ext>
            </a:extLst>
          </p:cNvPr>
          <p:cNvSpPr txBox="1"/>
          <p:nvPr/>
        </p:nvSpPr>
        <p:spPr>
          <a:xfrm>
            <a:off x="2057400" y="2933700"/>
            <a:ext cx="14020800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8800" b="1" u="none" strike="noStrike" cap="none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EXTRA SLIDES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en-US" sz="8800" b="1" u="none" strike="noStrike" cap="none" dirty="0">
                <a:solidFill>
                  <a:srgbClr val="FF0000"/>
                </a:solidFill>
                <a:latin typeface="Poppins"/>
                <a:ea typeface="Poppins"/>
                <a:cs typeface="Poppins"/>
                <a:sym typeface="Poppins"/>
              </a:rPr>
              <a:t>(FOR FUNDRAISING ROI)</a:t>
            </a:r>
          </a:p>
        </p:txBody>
      </p:sp>
    </p:spTree>
    <p:extLst>
      <p:ext uri="{BB962C8B-B14F-4D97-AF65-F5344CB8AC3E}">
        <p14:creationId xmlns:p14="http://schemas.microsoft.com/office/powerpoint/2010/main" val="3439245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4EC121FE-519F-0D12-1A2E-C3B0CF8C5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>
            <a:extLst>
              <a:ext uri="{FF2B5EF4-FFF2-40B4-BE49-F238E27FC236}">
                <a16:creationId xmlns:a16="http://schemas.microsoft.com/office/drawing/2014/main" id="{AD84E9FF-D0BB-9368-64EA-F08B0849BE0C}"/>
              </a:ext>
            </a:extLst>
          </p:cNvPr>
          <p:cNvSpPr/>
          <p:nvPr/>
        </p:nvSpPr>
        <p:spPr>
          <a:xfrm>
            <a:off x="914400" y="13316"/>
            <a:ext cx="16459200" cy="76626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txBody>
          <a:bodyPr spcFirstLastPara="1" wrap="square" lIns="82305" tIns="82305" rIns="82305" bIns="82305" anchor="ctr" anchorCtr="0">
            <a:noAutofit/>
          </a:bodyPr>
          <a:lstStyle/>
          <a:p>
            <a:pPr>
              <a:buSzPts val="700"/>
            </a:pPr>
            <a:endParaRPr sz="1260"/>
          </a:p>
        </p:txBody>
      </p:sp>
      <p:sp>
        <p:nvSpPr>
          <p:cNvPr id="55" name="Google Shape;55;p1">
            <a:extLst>
              <a:ext uri="{FF2B5EF4-FFF2-40B4-BE49-F238E27FC236}">
                <a16:creationId xmlns:a16="http://schemas.microsoft.com/office/drawing/2014/main" id="{84CE9EC0-2C4A-0831-B273-25F05345DDD1}"/>
              </a:ext>
            </a:extLst>
          </p:cNvPr>
          <p:cNvSpPr/>
          <p:nvPr/>
        </p:nvSpPr>
        <p:spPr>
          <a:xfrm>
            <a:off x="16017529" y="90519"/>
            <a:ext cx="1130125" cy="611872"/>
          </a:xfrm>
          <a:custGeom>
            <a:avLst/>
            <a:gdLst/>
            <a:ahLst/>
            <a:cxnLst/>
            <a:rect l="l" t="t" r="r" b="b"/>
            <a:pathLst>
              <a:path w="2262512" h="1214031" extrusionOk="0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305" tIns="41130" rIns="82305" bIns="41130" anchor="t" anchorCtr="0">
            <a:noAutofit/>
          </a:bodyPr>
          <a:lstStyle/>
          <a:p>
            <a:pPr>
              <a:buSzPts val="700"/>
            </a:pPr>
            <a:endParaRPr sz="1260"/>
          </a:p>
        </p:txBody>
      </p:sp>
      <p:sp>
        <p:nvSpPr>
          <p:cNvPr id="56" name="Google Shape;56;p1">
            <a:extLst>
              <a:ext uri="{FF2B5EF4-FFF2-40B4-BE49-F238E27FC236}">
                <a16:creationId xmlns:a16="http://schemas.microsoft.com/office/drawing/2014/main" id="{23E7A99C-91C9-BCE5-395C-594A9474A4F9}"/>
              </a:ext>
            </a:extLst>
          </p:cNvPr>
          <p:cNvSpPr txBox="1"/>
          <p:nvPr/>
        </p:nvSpPr>
        <p:spPr>
          <a:xfrm>
            <a:off x="1314527" y="169715"/>
            <a:ext cx="13390380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2200"/>
            </a:pPr>
            <a:r>
              <a:rPr lang="en-US" sz="396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SETU  - Pune - 14 July 2023</a:t>
            </a:r>
            <a:endParaRPr sz="1620" dirty="0">
              <a:solidFill>
                <a:schemeClr val="lt1"/>
              </a:solidFill>
            </a:endParaRPr>
          </a:p>
        </p:txBody>
      </p:sp>
      <p:graphicFrame>
        <p:nvGraphicFramePr>
          <p:cNvPr id="57" name="Google Shape;57;p1">
            <a:extLst>
              <a:ext uri="{FF2B5EF4-FFF2-40B4-BE49-F238E27FC236}">
                <a16:creationId xmlns:a16="http://schemas.microsoft.com/office/drawing/2014/main" id="{DB4043FD-095B-D477-7891-907DCF1192EE}"/>
              </a:ext>
            </a:extLst>
          </p:cNvPr>
          <p:cNvGraphicFramePr/>
          <p:nvPr/>
        </p:nvGraphicFramePr>
        <p:xfrm>
          <a:off x="1480770" y="923278"/>
          <a:ext cx="15326460" cy="466411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4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9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4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7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724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99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9718">
                <a:tc gridSpan="7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SNAPSHOT</a:t>
                      </a:r>
                      <a:endParaRPr sz="25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58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29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Partners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Enablers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Guests</a:t>
                      </a:r>
                      <a:endParaRPr sz="2200" b="1" u="none" strike="noStrike" cap="non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CSR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Total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7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Invites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73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0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/>
                        <a:t>20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2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77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172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7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Attendance </a:t>
                      </a:r>
                      <a:r>
                        <a:rPr lang="en-US" sz="22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67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0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/>
                        <a:t>16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1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48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13</a:t>
                      </a:r>
                      <a:r>
                        <a:rPr lang="en-US" sz="2500"/>
                        <a:t>2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97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from </a:t>
                      </a:r>
                      <a:r>
                        <a:rPr lang="en-US" sz="20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20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1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0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1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0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0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2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76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Amt </a:t>
                      </a:r>
                      <a:r>
                        <a:rPr lang="en-US" sz="22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(Rs)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3,62,000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0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1,25,000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0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0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4,87,000/-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8" name="Google Shape;58;p1">
            <a:extLst>
              <a:ext uri="{FF2B5EF4-FFF2-40B4-BE49-F238E27FC236}">
                <a16:creationId xmlns:a16="http://schemas.microsoft.com/office/drawing/2014/main" id="{6556E512-1875-79F1-62CE-90D29BB6BFE7}"/>
              </a:ext>
            </a:extLst>
          </p:cNvPr>
          <p:cNvGraphicFramePr/>
          <p:nvPr/>
        </p:nvGraphicFramePr>
        <p:xfrm>
          <a:off x="1480770" y="6103339"/>
          <a:ext cx="5115960" cy="339975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03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409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PROSPECTS</a:t>
                      </a:r>
                      <a:endParaRPr sz="25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7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Unique Individuals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 dirty="0"/>
                        <a:t>77</a:t>
                      </a:r>
                      <a:endParaRPr sz="2500" u="none" strike="noStrike" cap="none" dirty="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7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 Units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dirty="0"/>
                        <a:t>48</a:t>
                      </a:r>
                      <a:endParaRPr sz="2500" u="none" strike="noStrike" cap="none" dirty="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0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Converted till March 31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 dirty="0"/>
                        <a:t>4(10%)</a:t>
                      </a:r>
                      <a:endParaRPr sz="2500" u="none" strike="noStrike" cap="none" dirty="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9" name="Google Shape;59;p1">
            <a:extLst>
              <a:ext uri="{FF2B5EF4-FFF2-40B4-BE49-F238E27FC236}">
                <a16:creationId xmlns:a16="http://schemas.microsoft.com/office/drawing/2014/main" id="{832FB030-BDA2-A903-0099-961D95CDB54B}"/>
              </a:ext>
            </a:extLst>
          </p:cNvPr>
          <p:cNvGraphicFramePr/>
          <p:nvPr/>
        </p:nvGraphicFramePr>
        <p:xfrm>
          <a:off x="8044876" y="5841958"/>
          <a:ext cx="8999055" cy="45409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799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485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SVP Partner onboarding donations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0" i="0" u="none" strike="noStrike" cap="non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12,00,000/-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+ conversions</a:t>
                      </a:r>
                      <a:endParaRPr sz="2200" b="1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0" i="0" u="none" strike="noStrike" cap="non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16,87,000/-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Event Expenses 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4,74,000/-</a:t>
                      </a:r>
                      <a:endParaRPr sz="22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Net Expenses </a:t>
                      </a:r>
                      <a:r>
                        <a:rPr lang="en-US" sz="22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(net of event specific donations)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4,74,000/-</a:t>
                      </a:r>
                      <a:endParaRPr sz="250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Return On Event (RoE) 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u="none" strike="noStrike" cap="none" dirty="0"/>
                        <a:t>3.5x </a:t>
                      </a:r>
                      <a:endParaRPr sz="2200" b="1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 ongoing conversion conversation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0" u="none" strike="noStrike" cap="none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</a:t>
                      </a:r>
                      <a:endParaRPr sz="2200" b="0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67C059F7-E15D-80F4-885C-15AC0B1BBEEF}"/>
              </a:ext>
            </a:extLst>
          </p:cNvPr>
          <p:cNvGrpSpPr/>
          <p:nvPr/>
        </p:nvGrpSpPr>
        <p:grpSpPr>
          <a:xfrm>
            <a:off x="1356871" y="1466850"/>
            <a:ext cx="15087600" cy="7207942"/>
            <a:chOff x="3200400" y="0"/>
            <a:chExt cx="15087600" cy="720794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59B3009-B272-B4E7-A3ED-AB893D3B18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5329" y="0"/>
              <a:ext cx="13472671" cy="7029450"/>
            </a:xfrm>
            <a:prstGeom prst="line">
              <a:avLst/>
            </a:prstGeom>
            <a:ln w="571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B8949E0-7191-B29C-6DDE-3395E5A3522D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00" y="3543300"/>
              <a:ext cx="1905000" cy="3664642"/>
            </a:xfrm>
            <a:prstGeom prst="line">
              <a:avLst/>
            </a:prstGeom>
            <a:ln w="571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9183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6E48E5E9-6AE6-A3D4-936C-887B54EF9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4942d47f96_0_0">
            <a:extLst>
              <a:ext uri="{FF2B5EF4-FFF2-40B4-BE49-F238E27FC236}">
                <a16:creationId xmlns:a16="http://schemas.microsoft.com/office/drawing/2014/main" id="{60716246-DBB4-DF1C-705D-BB57312F2363}"/>
              </a:ext>
            </a:extLst>
          </p:cNvPr>
          <p:cNvSpPr/>
          <p:nvPr/>
        </p:nvSpPr>
        <p:spPr>
          <a:xfrm>
            <a:off x="914400" y="13316"/>
            <a:ext cx="16459200" cy="76626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txBody>
          <a:bodyPr spcFirstLastPara="1" wrap="square" lIns="82305" tIns="82305" rIns="82305" bIns="82305" anchor="ctr" anchorCtr="0">
            <a:noAutofit/>
          </a:bodyPr>
          <a:lstStyle/>
          <a:p>
            <a:pPr>
              <a:buSzPts val="700"/>
            </a:pPr>
            <a:endParaRPr sz="1260"/>
          </a:p>
        </p:txBody>
      </p:sp>
      <p:sp>
        <p:nvSpPr>
          <p:cNvPr id="55" name="Google Shape;55;g34942d47f96_0_0">
            <a:extLst>
              <a:ext uri="{FF2B5EF4-FFF2-40B4-BE49-F238E27FC236}">
                <a16:creationId xmlns:a16="http://schemas.microsoft.com/office/drawing/2014/main" id="{107D491A-0F19-0980-2C07-A39B04793181}"/>
              </a:ext>
            </a:extLst>
          </p:cNvPr>
          <p:cNvSpPr/>
          <p:nvPr/>
        </p:nvSpPr>
        <p:spPr>
          <a:xfrm>
            <a:off x="16017529" y="90519"/>
            <a:ext cx="1130125" cy="611872"/>
          </a:xfrm>
          <a:custGeom>
            <a:avLst/>
            <a:gdLst/>
            <a:ahLst/>
            <a:cxnLst/>
            <a:rect l="l" t="t" r="r" b="b"/>
            <a:pathLst>
              <a:path w="2262512" h="1214031" extrusionOk="0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305" tIns="41130" rIns="82305" bIns="41130" anchor="t" anchorCtr="0">
            <a:noAutofit/>
          </a:bodyPr>
          <a:lstStyle/>
          <a:p>
            <a:pPr>
              <a:buSzPts val="700"/>
            </a:pPr>
            <a:endParaRPr sz="1260"/>
          </a:p>
        </p:txBody>
      </p:sp>
      <p:sp>
        <p:nvSpPr>
          <p:cNvPr id="56" name="Google Shape;56;g34942d47f96_0_0">
            <a:extLst>
              <a:ext uri="{FF2B5EF4-FFF2-40B4-BE49-F238E27FC236}">
                <a16:creationId xmlns:a16="http://schemas.microsoft.com/office/drawing/2014/main" id="{E4D9C101-25F6-626A-9961-42670FF77BDC}"/>
              </a:ext>
            </a:extLst>
          </p:cNvPr>
          <p:cNvSpPr txBox="1"/>
          <p:nvPr/>
        </p:nvSpPr>
        <p:spPr>
          <a:xfrm>
            <a:off x="1314527" y="169715"/>
            <a:ext cx="13390380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2200"/>
            </a:pPr>
            <a:r>
              <a:rPr lang="en" sz="396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SETU - Kolkata - Oct 6, 2023</a:t>
            </a:r>
            <a:endParaRPr sz="1620" dirty="0">
              <a:solidFill>
                <a:schemeClr val="lt1"/>
              </a:solidFill>
            </a:endParaRPr>
          </a:p>
        </p:txBody>
      </p:sp>
      <p:graphicFrame>
        <p:nvGraphicFramePr>
          <p:cNvPr id="57" name="Google Shape;57;g34942d47f96_0_0">
            <a:extLst>
              <a:ext uri="{FF2B5EF4-FFF2-40B4-BE49-F238E27FC236}">
                <a16:creationId xmlns:a16="http://schemas.microsoft.com/office/drawing/2014/main" id="{E1ACBBA8-AB7E-3E97-1049-59BD6BAD8ADE}"/>
              </a:ext>
            </a:extLst>
          </p:cNvPr>
          <p:cNvGraphicFramePr/>
          <p:nvPr/>
        </p:nvGraphicFramePr>
        <p:xfrm>
          <a:off x="1577610" y="935225"/>
          <a:ext cx="15326460" cy="4914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03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9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9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4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7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724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99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9718">
                <a:tc gridSpan="7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500" b="1" u="none" strike="noStrike" cap="none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SNAPSHOT</a:t>
                      </a:r>
                      <a:endParaRPr sz="25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890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29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23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Partners</a:t>
                      </a:r>
                      <a:endParaRPr sz="23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300" b="1" u="none" strike="noStrike" cap="non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Enablers &amp; </a:t>
                      </a:r>
                      <a:r>
                        <a:rPr lang="en" sz="2300" b="1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Others</a:t>
                      </a:r>
                      <a:endParaRPr sz="23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300" b="1" u="none" strike="noStrike" cap="non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Other HNI</a:t>
                      </a:r>
                      <a:endParaRPr sz="2300" b="1" u="none" strike="noStrike" cap="non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23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CSR</a:t>
                      </a:r>
                      <a:endParaRPr sz="23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23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</a:t>
                      </a:r>
                      <a:endParaRPr sz="23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23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Total</a:t>
                      </a:r>
                      <a:endParaRPr sz="23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794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Attendance </a:t>
                      </a:r>
                      <a:r>
                        <a:rPr lang="en" sz="22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49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20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45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6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6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130 (200+)</a:t>
                      </a:r>
                      <a:endParaRPr sz="250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171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from </a:t>
                      </a:r>
                      <a:r>
                        <a:rPr lang="en" sz="22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18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3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7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4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5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37</a:t>
                      </a:r>
                      <a:endParaRPr sz="250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946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u="none" strike="noStrike" cap="none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Amt </a:t>
                      </a:r>
                      <a:r>
                        <a:rPr lang="en" sz="2200" i="1" u="none" strike="noStrike" cap="none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(Rs)</a:t>
                      </a:r>
                      <a:endParaRPr sz="2200" i="1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310L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72L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122L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66L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57L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dirty="0"/>
                        <a:t>627L</a:t>
                      </a:r>
                      <a:endParaRPr sz="2500" dirty="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8" name="Google Shape;58;g34942d47f96_0_0">
            <a:extLst>
              <a:ext uri="{FF2B5EF4-FFF2-40B4-BE49-F238E27FC236}">
                <a16:creationId xmlns:a16="http://schemas.microsoft.com/office/drawing/2014/main" id="{E4D2F75B-F1E8-DCF1-C15E-5B5FA0061358}"/>
              </a:ext>
            </a:extLst>
          </p:cNvPr>
          <p:cNvGraphicFramePr/>
          <p:nvPr/>
        </p:nvGraphicFramePr>
        <p:xfrm>
          <a:off x="1577611" y="5777315"/>
          <a:ext cx="5948955" cy="39554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03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5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9535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500" b="1" u="none" strike="noStrike" cap="none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PROSPECTS</a:t>
                      </a:r>
                      <a:endParaRPr sz="25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94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Unique Individuals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6</a:t>
                      </a:r>
                      <a:endParaRPr sz="250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171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 Units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2</a:t>
                      </a:r>
                      <a:endParaRPr sz="250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0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Converted till March 31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dirty="0"/>
                        <a:t>2(100%)</a:t>
                      </a:r>
                      <a:endParaRPr sz="2500" dirty="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9" name="Google Shape;59;g34942d47f96_0_0">
            <a:extLst>
              <a:ext uri="{FF2B5EF4-FFF2-40B4-BE49-F238E27FC236}">
                <a16:creationId xmlns:a16="http://schemas.microsoft.com/office/drawing/2014/main" id="{D6E87C86-4F91-9F45-5AD3-9DF56FB47C96}"/>
              </a:ext>
            </a:extLst>
          </p:cNvPr>
          <p:cNvGraphicFramePr/>
          <p:nvPr/>
        </p:nvGraphicFramePr>
        <p:xfrm>
          <a:off x="7905016" y="5768720"/>
          <a:ext cx="8999055" cy="425998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799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47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SVP Partner onboarding donations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6L</a:t>
                      </a:r>
                      <a:endParaRPr sz="25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78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+ conversions</a:t>
                      </a:r>
                      <a:endParaRPr sz="2200" b="1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633L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78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Event Expenses 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8.09L</a:t>
                      </a:r>
                      <a:endParaRPr sz="22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Net Expenses </a:t>
                      </a:r>
                      <a:r>
                        <a:rPr lang="en" sz="22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(net of event specific donations)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</a:t>
                      </a:r>
                      <a:endParaRPr sz="2200" b="1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946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Return On Event (RoE) 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78.2X</a:t>
                      </a:r>
                      <a:endParaRPr sz="2200" b="1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4A253AFD-7D07-7852-1D42-94069B05EE3F}"/>
              </a:ext>
            </a:extLst>
          </p:cNvPr>
          <p:cNvGrpSpPr/>
          <p:nvPr/>
        </p:nvGrpSpPr>
        <p:grpSpPr>
          <a:xfrm>
            <a:off x="1356871" y="1466850"/>
            <a:ext cx="15087600" cy="7207942"/>
            <a:chOff x="3200400" y="0"/>
            <a:chExt cx="15087600" cy="720794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7ED3EC0-E031-711C-1AF4-F640A1F817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5329" y="0"/>
              <a:ext cx="13472671" cy="7029450"/>
            </a:xfrm>
            <a:prstGeom prst="line">
              <a:avLst/>
            </a:prstGeom>
            <a:ln w="571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3A10B63-9DCD-7C43-23E1-C7E31B983470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00" y="3543300"/>
              <a:ext cx="1905000" cy="3664642"/>
            </a:xfrm>
            <a:prstGeom prst="line">
              <a:avLst/>
            </a:prstGeom>
            <a:ln w="571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73438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370066C6-48E0-CCA5-078E-E7238D3DA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">
            <a:extLst>
              <a:ext uri="{FF2B5EF4-FFF2-40B4-BE49-F238E27FC236}">
                <a16:creationId xmlns:a16="http://schemas.microsoft.com/office/drawing/2014/main" id="{3FFBE1DD-6BC9-211A-2E04-548F95BB90F1}"/>
              </a:ext>
            </a:extLst>
          </p:cNvPr>
          <p:cNvSpPr/>
          <p:nvPr/>
        </p:nvSpPr>
        <p:spPr>
          <a:xfrm>
            <a:off x="914400" y="13316"/>
            <a:ext cx="16459200" cy="76626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txBody>
          <a:bodyPr spcFirstLastPara="1" wrap="square" lIns="82305" tIns="82305" rIns="82305" bIns="82305" anchor="ctr" anchorCtr="0">
            <a:noAutofit/>
          </a:bodyPr>
          <a:lstStyle/>
          <a:p>
            <a:pPr>
              <a:buSzPts val="700"/>
            </a:pPr>
            <a:endParaRPr sz="1260"/>
          </a:p>
        </p:txBody>
      </p:sp>
      <p:sp>
        <p:nvSpPr>
          <p:cNvPr id="65" name="Google Shape;65;p2">
            <a:extLst>
              <a:ext uri="{FF2B5EF4-FFF2-40B4-BE49-F238E27FC236}">
                <a16:creationId xmlns:a16="http://schemas.microsoft.com/office/drawing/2014/main" id="{E1A5A184-1580-653E-E4BF-2CA63935A6EA}"/>
              </a:ext>
            </a:extLst>
          </p:cNvPr>
          <p:cNvSpPr/>
          <p:nvPr/>
        </p:nvSpPr>
        <p:spPr>
          <a:xfrm>
            <a:off x="16017529" y="90519"/>
            <a:ext cx="1130125" cy="611872"/>
          </a:xfrm>
          <a:custGeom>
            <a:avLst/>
            <a:gdLst/>
            <a:ahLst/>
            <a:cxnLst/>
            <a:rect l="l" t="t" r="r" b="b"/>
            <a:pathLst>
              <a:path w="2262512" h="1214031" extrusionOk="0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305" tIns="41130" rIns="82305" bIns="41130" anchor="t" anchorCtr="0">
            <a:noAutofit/>
          </a:bodyPr>
          <a:lstStyle/>
          <a:p>
            <a:pPr>
              <a:buSzPts val="700"/>
            </a:pPr>
            <a:endParaRPr sz="1260"/>
          </a:p>
        </p:txBody>
      </p:sp>
      <p:sp>
        <p:nvSpPr>
          <p:cNvPr id="66" name="Google Shape;66;p2">
            <a:extLst>
              <a:ext uri="{FF2B5EF4-FFF2-40B4-BE49-F238E27FC236}">
                <a16:creationId xmlns:a16="http://schemas.microsoft.com/office/drawing/2014/main" id="{51FB7660-336E-A4DB-F47A-A14C51D26128}"/>
              </a:ext>
            </a:extLst>
          </p:cNvPr>
          <p:cNvSpPr txBox="1"/>
          <p:nvPr/>
        </p:nvSpPr>
        <p:spPr>
          <a:xfrm>
            <a:off x="1314528" y="169716"/>
            <a:ext cx="14703001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2200"/>
            </a:pPr>
            <a:r>
              <a:rPr lang="en-US" sz="396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PITCH PERFECT – Pune  – 2 Feb 2024</a:t>
            </a:r>
            <a:endParaRPr sz="1620" dirty="0">
              <a:solidFill>
                <a:schemeClr val="lt1"/>
              </a:solidFill>
            </a:endParaRPr>
          </a:p>
        </p:txBody>
      </p:sp>
      <p:graphicFrame>
        <p:nvGraphicFramePr>
          <p:cNvPr id="67" name="Google Shape;67;p2">
            <a:extLst>
              <a:ext uri="{FF2B5EF4-FFF2-40B4-BE49-F238E27FC236}">
                <a16:creationId xmlns:a16="http://schemas.microsoft.com/office/drawing/2014/main" id="{24669CE8-7BD5-58D2-7097-B1A8333BBD1D}"/>
              </a:ext>
            </a:extLst>
          </p:cNvPr>
          <p:cNvGraphicFramePr/>
          <p:nvPr/>
        </p:nvGraphicFramePr>
        <p:xfrm>
          <a:off x="1480770" y="923278"/>
          <a:ext cx="15326460" cy="466411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4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29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9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5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7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724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99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9718">
                <a:tc gridSpan="7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SNAPSHOT</a:t>
                      </a:r>
                      <a:endParaRPr sz="25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58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29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Partners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Enablers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Guests</a:t>
                      </a:r>
                      <a:endParaRPr sz="2200" b="1" u="none" strike="noStrike" cap="non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CSR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Total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7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Invites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69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1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/>
                        <a:t>41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89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/>
                        <a:t>70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187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7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Attendance </a:t>
                      </a:r>
                      <a:r>
                        <a:rPr lang="en-US" sz="22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46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1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/>
                        <a:t>34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6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/>
                        <a:t>45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13</a:t>
                      </a:r>
                      <a:r>
                        <a:rPr lang="en-US" sz="2500"/>
                        <a:t>2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97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from </a:t>
                      </a:r>
                      <a:r>
                        <a:rPr lang="en-US" sz="20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20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51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0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12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3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0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66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576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Amt </a:t>
                      </a:r>
                      <a:r>
                        <a:rPr lang="en-US" sz="22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(Rs)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b="0" u="none" strike="noStrike" cap="none"/>
                        <a:t>1.53,54,700</a:t>
                      </a:r>
                      <a:endParaRPr sz="2500" b="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0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33,10,000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53,02,374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/>
                        <a:t>0</a:t>
                      </a:r>
                      <a:endParaRPr sz="2500" u="none" strike="noStrike" cap="none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b="0" i="0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2,39,67,074</a:t>
                      </a:r>
                      <a:endParaRPr sz="2500" b="0" u="none" strike="noStrike" cap="none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8" name="Google Shape;68;p2">
            <a:extLst>
              <a:ext uri="{FF2B5EF4-FFF2-40B4-BE49-F238E27FC236}">
                <a16:creationId xmlns:a16="http://schemas.microsoft.com/office/drawing/2014/main" id="{2B1D5919-9A62-A199-F465-654EC129261D}"/>
              </a:ext>
            </a:extLst>
          </p:cNvPr>
          <p:cNvGraphicFramePr/>
          <p:nvPr/>
        </p:nvGraphicFramePr>
        <p:xfrm>
          <a:off x="1480771" y="6103339"/>
          <a:ext cx="5948955" cy="339975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03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5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409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b="1" u="none" strike="noStrike" cap="none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PROSPECTS</a:t>
                      </a:r>
                      <a:endParaRPr sz="25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7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Unique Individuals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 dirty="0"/>
                        <a:t>70</a:t>
                      </a:r>
                      <a:endParaRPr sz="2500" u="none" strike="noStrike" cap="none" dirty="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7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 Units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 dirty="0"/>
                        <a:t>45</a:t>
                      </a:r>
                      <a:endParaRPr sz="2500" u="none" strike="noStrike" cap="none" dirty="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0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Converted till March 31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2500" u="none" strike="noStrike" cap="none" dirty="0"/>
                        <a:t>2 (5%)</a:t>
                      </a:r>
                      <a:endParaRPr sz="2500" u="none" strike="noStrike" cap="none" dirty="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9" name="Google Shape;69;p2">
            <a:extLst>
              <a:ext uri="{FF2B5EF4-FFF2-40B4-BE49-F238E27FC236}">
                <a16:creationId xmlns:a16="http://schemas.microsoft.com/office/drawing/2014/main" id="{732E11AC-CF98-E552-3AD2-28B9C00FDA6B}"/>
              </a:ext>
            </a:extLst>
          </p:cNvPr>
          <p:cNvGraphicFramePr/>
          <p:nvPr/>
        </p:nvGraphicFramePr>
        <p:xfrm>
          <a:off x="8044876" y="5841958"/>
          <a:ext cx="8999055" cy="45409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799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485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SVP Partner onboarding donations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6,00,000/.-</a:t>
                      </a:r>
                      <a:endParaRPr sz="2200" b="0" i="0" u="none" strike="noStrike" cap="none" dirty="0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+ conversions</a:t>
                      </a:r>
                      <a:endParaRPr sz="2200" b="1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0" i="0" u="none" strike="noStrike" cap="none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2,45,67,074</a:t>
                      </a:r>
                      <a:endParaRPr sz="2200" b="0" i="0" u="none" strike="noStrike" cap="none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Event Expenses 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4,88,372/- </a:t>
                      </a:r>
                      <a:endParaRPr sz="2500"/>
                    </a:p>
                  </a:txBody>
                  <a:tcPr marL="164565" marR="164565" marT="182835" marB="18283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Net Expenses </a:t>
                      </a:r>
                      <a:r>
                        <a:rPr lang="en-US" sz="22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(net of event specific donations)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4,88,372/- </a:t>
                      </a:r>
                      <a:endParaRPr sz="250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Return On Event (RoE) 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 dirty="0"/>
                        <a:t>50X</a:t>
                      </a:r>
                      <a:endParaRPr sz="2200" b="1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 ongoing conversion conversation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2200" b="0" u="none" strike="noStrike" cap="none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</a:t>
                      </a:r>
                      <a:endParaRPr sz="2200" b="0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48243988-BA5F-5DC1-CDA5-9643C18C24BA}"/>
              </a:ext>
            </a:extLst>
          </p:cNvPr>
          <p:cNvGrpSpPr/>
          <p:nvPr/>
        </p:nvGrpSpPr>
        <p:grpSpPr>
          <a:xfrm>
            <a:off x="2060054" y="2110703"/>
            <a:ext cx="15087600" cy="7207942"/>
            <a:chOff x="3200400" y="0"/>
            <a:chExt cx="15087600" cy="720794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94D89DB-6912-AEA9-A383-7CD05D88A0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5329" y="0"/>
              <a:ext cx="13472671" cy="7029450"/>
            </a:xfrm>
            <a:prstGeom prst="line">
              <a:avLst/>
            </a:prstGeom>
            <a:ln w="571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3508FB8-083A-01CC-0DD5-FA17E88F6FB2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00" y="3543300"/>
              <a:ext cx="1905000" cy="3664642"/>
            </a:xfrm>
            <a:prstGeom prst="line">
              <a:avLst/>
            </a:prstGeom>
            <a:ln w="571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7749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>
          <a:extLst>
            <a:ext uri="{FF2B5EF4-FFF2-40B4-BE49-F238E27FC236}">
              <a16:creationId xmlns:a16="http://schemas.microsoft.com/office/drawing/2014/main" id="{2B5D5F18-9B38-F812-A374-1037252BA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">
            <a:extLst>
              <a:ext uri="{FF2B5EF4-FFF2-40B4-BE49-F238E27FC236}">
                <a16:creationId xmlns:a16="http://schemas.microsoft.com/office/drawing/2014/main" id="{3317A59C-AE1E-75DC-3D19-E3B7FF1C89F0}"/>
              </a:ext>
            </a:extLst>
          </p:cNvPr>
          <p:cNvSpPr/>
          <p:nvPr/>
        </p:nvSpPr>
        <p:spPr>
          <a:xfrm>
            <a:off x="914400" y="13316"/>
            <a:ext cx="16459200" cy="76626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txBody>
          <a:bodyPr spcFirstLastPara="1" wrap="square" lIns="82305" tIns="82305" rIns="82305" bIns="82305" anchor="ctr" anchorCtr="0">
            <a:noAutofit/>
          </a:bodyPr>
          <a:lstStyle/>
          <a:p>
            <a:pPr>
              <a:buSzPts val="700"/>
            </a:pPr>
            <a:endParaRPr sz="1260"/>
          </a:p>
        </p:txBody>
      </p:sp>
      <p:sp>
        <p:nvSpPr>
          <p:cNvPr id="65" name="Google Shape;65;p1">
            <a:extLst>
              <a:ext uri="{FF2B5EF4-FFF2-40B4-BE49-F238E27FC236}">
                <a16:creationId xmlns:a16="http://schemas.microsoft.com/office/drawing/2014/main" id="{1C455BD4-563E-6183-F70F-1AE40DC094AA}"/>
              </a:ext>
            </a:extLst>
          </p:cNvPr>
          <p:cNvSpPr/>
          <p:nvPr/>
        </p:nvSpPr>
        <p:spPr>
          <a:xfrm>
            <a:off x="16017529" y="90519"/>
            <a:ext cx="1130125" cy="611872"/>
          </a:xfrm>
          <a:custGeom>
            <a:avLst/>
            <a:gdLst/>
            <a:ahLst/>
            <a:cxnLst/>
            <a:rect l="l" t="t" r="r" b="b"/>
            <a:pathLst>
              <a:path w="2262512" h="1214031" extrusionOk="0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305" tIns="41130" rIns="82305" bIns="41130" anchor="t" anchorCtr="0">
            <a:noAutofit/>
          </a:bodyPr>
          <a:lstStyle/>
          <a:p>
            <a:pPr>
              <a:buSzPts val="700"/>
            </a:pPr>
            <a:endParaRPr sz="1260"/>
          </a:p>
        </p:txBody>
      </p:sp>
      <p:sp>
        <p:nvSpPr>
          <p:cNvPr id="66" name="Google Shape;66;p1">
            <a:extLst>
              <a:ext uri="{FF2B5EF4-FFF2-40B4-BE49-F238E27FC236}">
                <a16:creationId xmlns:a16="http://schemas.microsoft.com/office/drawing/2014/main" id="{BA2D2BDE-D80A-8A8C-CFCC-740DF6507201}"/>
              </a:ext>
            </a:extLst>
          </p:cNvPr>
          <p:cNvSpPr txBox="1"/>
          <p:nvPr/>
        </p:nvSpPr>
        <p:spPr>
          <a:xfrm>
            <a:off x="1314527" y="169716"/>
            <a:ext cx="13390380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SzPts val="2200"/>
            </a:pPr>
            <a:r>
              <a:rPr lang="en" sz="396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SETU - Kolkata - Sept 26 - 2024</a:t>
            </a:r>
            <a:endParaRPr sz="1620" dirty="0">
              <a:solidFill>
                <a:schemeClr val="lt1"/>
              </a:solidFill>
            </a:endParaRPr>
          </a:p>
        </p:txBody>
      </p:sp>
      <p:graphicFrame>
        <p:nvGraphicFramePr>
          <p:cNvPr id="67" name="Google Shape;67;p1">
            <a:extLst>
              <a:ext uri="{FF2B5EF4-FFF2-40B4-BE49-F238E27FC236}">
                <a16:creationId xmlns:a16="http://schemas.microsoft.com/office/drawing/2014/main" id="{1B7E876C-3961-DC07-56CC-05021E62E5B8}"/>
              </a:ext>
            </a:extLst>
          </p:cNvPr>
          <p:cNvGraphicFramePr/>
          <p:nvPr/>
        </p:nvGraphicFramePr>
        <p:xfrm>
          <a:off x="1577610" y="935225"/>
          <a:ext cx="15326460" cy="4914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03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9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9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4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7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724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99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9718">
                <a:tc gridSpan="7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500" b="1" u="none" strike="noStrike" cap="none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SNAPSHOT</a:t>
                      </a:r>
                      <a:endParaRPr sz="25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890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endParaRPr sz="29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23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Partners</a:t>
                      </a:r>
                      <a:endParaRPr sz="23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300" b="1" u="none" strike="noStrike" cap="non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Enablers, </a:t>
                      </a:r>
                      <a:r>
                        <a:rPr lang="en" sz="2300" b="1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Others</a:t>
                      </a:r>
                      <a:endParaRPr sz="23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300" b="1" u="none" strike="noStrike" cap="non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Other HNI</a:t>
                      </a:r>
                      <a:endParaRPr sz="2300" b="1" u="none" strike="noStrike" cap="non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23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CSR</a:t>
                      </a:r>
                      <a:endParaRPr sz="23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23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</a:t>
                      </a:r>
                      <a:endParaRPr sz="23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23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Total</a:t>
                      </a:r>
                      <a:endParaRPr sz="23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794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Attendance </a:t>
                      </a:r>
                      <a:r>
                        <a:rPr lang="en" sz="22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59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45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99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10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17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230 (350+)</a:t>
                      </a:r>
                      <a:endParaRPr sz="250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2171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from </a:t>
                      </a:r>
                      <a:r>
                        <a:rPr lang="en" sz="22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19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1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13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6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6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45</a:t>
                      </a:r>
                      <a:endParaRPr sz="250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946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Amt </a:t>
                      </a:r>
                      <a:r>
                        <a:rPr lang="en" sz="22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(Rs)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349L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37L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142L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50L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52L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630L</a:t>
                      </a:r>
                      <a:endParaRPr sz="250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68" name="Google Shape;68;p1">
            <a:extLst>
              <a:ext uri="{FF2B5EF4-FFF2-40B4-BE49-F238E27FC236}">
                <a16:creationId xmlns:a16="http://schemas.microsoft.com/office/drawing/2014/main" id="{B885147F-E441-6256-4256-6369041B7D8C}"/>
              </a:ext>
            </a:extLst>
          </p:cNvPr>
          <p:cNvGraphicFramePr/>
          <p:nvPr/>
        </p:nvGraphicFramePr>
        <p:xfrm>
          <a:off x="1577611" y="5777315"/>
          <a:ext cx="5948955" cy="395542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03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5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9535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2500" b="1" u="none" strike="noStrike" cap="none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PROSPECTS</a:t>
                      </a:r>
                      <a:endParaRPr sz="25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794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Unique Individuals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12</a:t>
                      </a:r>
                      <a:endParaRPr sz="250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171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 Units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dirty="0"/>
                        <a:t>5</a:t>
                      </a:r>
                      <a:endParaRPr sz="2500" dirty="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03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Converted till March 31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dirty="0">
                          <a:highlight>
                            <a:srgbClr val="FFFF00"/>
                          </a:highlight>
                        </a:rPr>
                        <a:t>6(??)</a:t>
                      </a:r>
                      <a:endParaRPr sz="2500" dirty="0">
                        <a:highlight>
                          <a:srgbClr val="FFFF00"/>
                        </a:highlight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69" name="Google Shape;69;p1">
            <a:extLst>
              <a:ext uri="{FF2B5EF4-FFF2-40B4-BE49-F238E27FC236}">
                <a16:creationId xmlns:a16="http://schemas.microsoft.com/office/drawing/2014/main" id="{AA50F13F-CC7D-9E5C-65D3-63AEF25A6DD8}"/>
              </a:ext>
            </a:extLst>
          </p:cNvPr>
          <p:cNvGraphicFramePr/>
          <p:nvPr/>
        </p:nvGraphicFramePr>
        <p:xfrm>
          <a:off x="7905016" y="5768720"/>
          <a:ext cx="8999055" cy="425998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799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747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SVP Partner onboarding donations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18L</a:t>
                      </a:r>
                      <a:endParaRPr sz="25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478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+ conversions</a:t>
                      </a:r>
                      <a:endParaRPr sz="2200" b="1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648 L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478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Event Expenses 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15.65L</a:t>
                      </a:r>
                      <a:endParaRPr sz="220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Net Expenses </a:t>
                      </a:r>
                      <a:r>
                        <a:rPr lang="en" sz="22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(net of event specific donations)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946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Return On Event (RoE) 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41X</a:t>
                      </a:r>
                      <a:endParaRPr sz="22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0AB27534-6190-7F7F-7622-73F7552D85B7}"/>
              </a:ext>
            </a:extLst>
          </p:cNvPr>
          <p:cNvGrpSpPr/>
          <p:nvPr/>
        </p:nvGrpSpPr>
        <p:grpSpPr>
          <a:xfrm>
            <a:off x="1356871" y="1466850"/>
            <a:ext cx="15087600" cy="7207942"/>
            <a:chOff x="3200400" y="0"/>
            <a:chExt cx="15087600" cy="720794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CEC9DAED-D683-94D4-1BE8-41F420B464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5329" y="0"/>
              <a:ext cx="13472671" cy="7029450"/>
            </a:xfrm>
            <a:prstGeom prst="line">
              <a:avLst/>
            </a:prstGeom>
            <a:ln w="571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4E95649-E629-AF2E-1B4A-1B971BB6BEFC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00" y="3543300"/>
              <a:ext cx="1905000" cy="3664642"/>
            </a:xfrm>
            <a:prstGeom prst="line">
              <a:avLst/>
            </a:prstGeom>
            <a:ln w="571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353018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84F1D288-C779-49D7-A252-4F8132AAD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CFFBDA66-3A26-616F-7EB4-626C9289B806}"/>
              </a:ext>
            </a:extLst>
          </p:cNvPr>
          <p:cNvSpPr/>
          <p:nvPr/>
        </p:nvSpPr>
        <p:spPr>
          <a:xfrm>
            <a:off x="914400" y="13316"/>
            <a:ext cx="16459200" cy="76626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txBody>
          <a:bodyPr spcFirstLastPara="1" wrap="square" lIns="82305" tIns="82305" rIns="82305" bIns="82305" anchor="ctr" anchorCtr="0">
            <a:noAutofit/>
          </a:bodyPr>
          <a:lstStyle/>
          <a:p>
            <a:pPr>
              <a:buSzPts val="700"/>
            </a:pPr>
            <a:endParaRPr sz="1260"/>
          </a:p>
        </p:txBody>
      </p:sp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1CC0A99D-B69E-EDB2-B04D-6CD69B36664A}"/>
              </a:ext>
            </a:extLst>
          </p:cNvPr>
          <p:cNvSpPr/>
          <p:nvPr/>
        </p:nvSpPr>
        <p:spPr>
          <a:xfrm>
            <a:off x="16017529" y="90519"/>
            <a:ext cx="1130125" cy="611872"/>
          </a:xfrm>
          <a:custGeom>
            <a:avLst/>
            <a:gdLst/>
            <a:ahLst/>
            <a:cxnLst/>
            <a:rect l="l" t="t" r="r" b="b"/>
            <a:pathLst>
              <a:path w="2262512" h="1214031" extrusionOk="0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305" tIns="41130" rIns="82305" bIns="41130" anchor="t" anchorCtr="0">
            <a:noAutofit/>
          </a:bodyPr>
          <a:lstStyle/>
          <a:p>
            <a:endParaRPr sz="1260"/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11E06A7B-2CC6-AA18-2A23-E85D7E9EBCFC}"/>
              </a:ext>
            </a:extLst>
          </p:cNvPr>
          <p:cNvSpPr txBox="1"/>
          <p:nvPr/>
        </p:nvSpPr>
        <p:spPr>
          <a:xfrm>
            <a:off x="1314527" y="169716"/>
            <a:ext cx="13390380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" sz="396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SETU - Mumbai – Oct 18, 2024</a:t>
            </a:r>
            <a:endParaRPr sz="1620" dirty="0">
              <a:solidFill>
                <a:schemeClr val="lt1"/>
              </a:solidFill>
            </a:endParaRPr>
          </a:p>
        </p:txBody>
      </p:sp>
      <p:graphicFrame>
        <p:nvGraphicFramePr>
          <p:cNvPr id="57" name="Google Shape;57;p13">
            <a:extLst>
              <a:ext uri="{FF2B5EF4-FFF2-40B4-BE49-F238E27FC236}">
                <a16:creationId xmlns:a16="http://schemas.microsoft.com/office/drawing/2014/main" id="{A159043B-B332-96E5-AD69-674775D27135}"/>
              </a:ext>
            </a:extLst>
          </p:cNvPr>
          <p:cNvGraphicFramePr/>
          <p:nvPr/>
        </p:nvGraphicFramePr>
        <p:xfrm>
          <a:off x="1138185" y="901904"/>
          <a:ext cx="15326460" cy="4554663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4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9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4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7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724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99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9718">
                <a:tc gridSpan="7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SNAPSHOT</a:t>
                      </a:r>
                      <a:endParaRPr sz="2500" b="1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58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900" b="1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Partners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Enablers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Other HNI</a:t>
                      </a:r>
                      <a:endParaRPr sz="2200" b="1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CSR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Total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Invites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184</a:t>
                      </a:r>
                      <a:endParaRPr sz="22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25</a:t>
                      </a:r>
                      <a:endParaRPr sz="22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56</a:t>
                      </a:r>
                      <a:endParaRPr sz="22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40</a:t>
                      </a:r>
                      <a:endParaRPr sz="22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16</a:t>
                      </a:r>
                      <a:endParaRPr sz="22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208</a:t>
                      </a:r>
                      <a:endParaRPr sz="2200" b="1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Attendance </a:t>
                      </a:r>
                      <a:r>
                        <a:rPr lang="en" sz="2200" i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22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81</a:t>
                      </a:r>
                      <a:endParaRPr sz="22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14</a:t>
                      </a:r>
                      <a:endParaRPr sz="22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23</a:t>
                      </a:r>
                      <a:endParaRPr sz="22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18</a:t>
                      </a:r>
                      <a:endParaRPr sz="22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16</a:t>
                      </a:r>
                      <a:endParaRPr sz="22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152</a:t>
                      </a:r>
                      <a:endParaRPr sz="2200" b="1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from </a:t>
                      </a:r>
                      <a:r>
                        <a:rPr lang="en" sz="2000" i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20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18</a:t>
                      </a:r>
                      <a:endParaRPr sz="22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</a:t>
                      </a:r>
                      <a:endParaRPr sz="22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</a:t>
                      </a:r>
                      <a:endParaRPr sz="22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</a:t>
                      </a:r>
                      <a:endParaRPr sz="22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22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26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446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Amt </a:t>
                      </a:r>
                      <a:r>
                        <a:rPr lang="en" sz="2200" i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(Rs)</a:t>
                      </a:r>
                      <a:endParaRPr sz="22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5,660,000</a:t>
                      </a:r>
                      <a:endParaRPr sz="22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20,000</a:t>
                      </a:r>
                      <a:endParaRPr sz="22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775,000</a:t>
                      </a:r>
                      <a:endParaRPr sz="22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1,100,000</a:t>
                      </a:r>
                      <a:endParaRPr sz="22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22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7,555,000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8" name="Google Shape;58;p13">
            <a:extLst>
              <a:ext uri="{FF2B5EF4-FFF2-40B4-BE49-F238E27FC236}">
                <a16:creationId xmlns:a16="http://schemas.microsoft.com/office/drawing/2014/main" id="{19D63748-2BEA-54AA-A66E-9E356E809BC3}"/>
              </a:ext>
            </a:extLst>
          </p:cNvPr>
          <p:cNvGraphicFramePr/>
          <p:nvPr/>
        </p:nvGraphicFramePr>
        <p:xfrm>
          <a:off x="1138186" y="5979094"/>
          <a:ext cx="5948955" cy="339975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03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5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4090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PROSPECTS</a:t>
                      </a:r>
                      <a:endParaRPr sz="2500" b="1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71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Unique Individuals</a:t>
                      </a:r>
                      <a:endParaRPr sz="22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16</a:t>
                      </a:r>
                      <a:endParaRPr sz="250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71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 Units</a:t>
                      </a:r>
                      <a:endParaRPr sz="22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12</a:t>
                      </a:r>
                      <a:endParaRPr sz="25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03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Converted till March 31</a:t>
                      </a:r>
                      <a:endParaRPr sz="22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</a:t>
                      </a:r>
                      <a:endParaRPr sz="25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9" name="Google Shape;59;p13">
            <a:extLst>
              <a:ext uri="{FF2B5EF4-FFF2-40B4-BE49-F238E27FC236}">
                <a16:creationId xmlns:a16="http://schemas.microsoft.com/office/drawing/2014/main" id="{1313968F-C170-EF8A-5889-7ED59D0F58DE}"/>
              </a:ext>
            </a:extLst>
          </p:cNvPr>
          <p:cNvGraphicFramePr/>
          <p:nvPr/>
        </p:nvGraphicFramePr>
        <p:xfrm>
          <a:off x="7465591" y="5841958"/>
          <a:ext cx="8999055" cy="45409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799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48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SVP Partner onboarding donations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900,000</a:t>
                      </a:r>
                      <a:endParaRPr sz="25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+ conversions</a:t>
                      </a:r>
                      <a:endParaRPr sz="2200" b="1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8,455,000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Event Expenses </a:t>
                      </a:r>
                      <a:endParaRPr sz="22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1,759,074</a:t>
                      </a:r>
                      <a:endParaRPr sz="22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Net Expenses </a:t>
                      </a:r>
                      <a:r>
                        <a:rPr lang="en" sz="2200" i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(net of event specific donations)</a:t>
                      </a:r>
                      <a:endParaRPr sz="22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659,074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Return On Event (RoE) 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5X</a:t>
                      </a:r>
                      <a:endParaRPr sz="2200" b="1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 ongoing conversion conversation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</a:t>
                      </a:r>
                      <a:endParaRPr sz="2200" b="1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048B58F4-10D8-5CB6-A6FB-0741524FD4EA}"/>
              </a:ext>
            </a:extLst>
          </p:cNvPr>
          <p:cNvGrpSpPr/>
          <p:nvPr/>
        </p:nvGrpSpPr>
        <p:grpSpPr>
          <a:xfrm>
            <a:off x="1356871" y="1466850"/>
            <a:ext cx="15087600" cy="7207942"/>
            <a:chOff x="3200400" y="0"/>
            <a:chExt cx="15087600" cy="720794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469E0407-C171-753D-E278-530CC7805F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5329" y="0"/>
              <a:ext cx="13472671" cy="7029450"/>
            </a:xfrm>
            <a:prstGeom prst="line">
              <a:avLst/>
            </a:prstGeom>
            <a:ln w="571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0F1C832-F9E8-30F1-C432-4B88CDA7C441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00" y="3543300"/>
              <a:ext cx="1905000" cy="3664642"/>
            </a:xfrm>
            <a:prstGeom prst="line">
              <a:avLst/>
            </a:prstGeom>
            <a:ln w="571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72674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889760C8-2BF8-0345-FFC4-FAD2F6F11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>
            <a:extLst>
              <a:ext uri="{FF2B5EF4-FFF2-40B4-BE49-F238E27FC236}">
                <a16:creationId xmlns:a16="http://schemas.microsoft.com/office/drawing/2014/main" id="{4B58232D-2406-7AEE-AF15-D46373D4EE3B}"/>
              </a:ext>
            </a:extLst>
          </p:cNvPr>
          <p:cNvSpPr/>
          <p:nvPr/>
        </p:nvSpPr>
        <p:spPr>
          <a:xfrm>
            <a:off x="914400" y="13316"/>
            <a:ext cx="16459200" cy="76626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txBody>
          <a:bodyPr spcFirstLastPara="1" wrap="square" lIns="82305" tIns="82305" rIns="82305" bIns="82305" anchor="ctr" anchorCtr="0">
            <a:noAutofit/>
          </a:bodyPr>
          <a:lstStyle/>
          <a:p>
            <a:pPr>
              <a:buSzPts val="700"/>
            </a:pPr>
            <a:endParaRPr sz="1260"/>
          </a:p>
        </p:txBody>
      </p:sp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73FCCDAC-576C-7388-A14F-586501580AB4}"/>
              </a:ext>
            </a:extLst>
          </p:cNvPr>
          <p:cNvSpPr/>
          <p:nvPr/>
        </p:nvSpPr>
        <p:spPr>
          <a:xfrm>
            <a:off x="16017529" y="90519"/>
            <a:ext cx="1130125" cy="611872"/>
          </a:xfrm>
          <a:custGeom>
            <a:avLst/>
            <a:gdLst/>
            <a:ahLst/>
            <a:cxnLst/>
            <a:rect l="l" t="t" r="r" b="b"/>
            <a:pathLst>
              <a:path w="2262512" h="1214031" extrusionOk="0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305" tIns="41130" rIns="82305" bIns="41130" anchor="t" anchorCtr="0">
            <a:noAutofit/>
          </a:bodyPr>
          <a:lstStyle/>
          <a:p>
            <a:endParaRPr sz="1260"/>
          </a:p>
        </p:txBody>
      </p:sp>
      <p:sp>
        <p:nvSpPr>
          <p:cNvPr id="56" name="Google Shape;56;p13">
            <a:extLst>
              <a:ext uri="{FF2B5EF4-FFF2-40B4-BE49-F238E27FC236}">
                <a16:creationId xmlns:a16="http://schemas.microsoft.com/office/drawing/2014/main" id="{CB8F9998-778A-DDE5-FB84-5B5E304BFA8F}"/>
              </a:ext>
            </a:extLst>
          </p:cNvPr>
          <p:cNvSpPr txBox="1"/>
          <p:nvPr/>
        </p:nvSpPr>
        <p:spPr>
          <a:xfrm>
            <a:off x="1314527" y="169716"/>
            <a:ext cx="13390380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" sz="396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Daan Utsav – Hyd - O</a:t>
            </a:r>
            <a:r>
              <a:rPr lang="en-IN" sz="396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</a:t>
            </a:r>
            <a:r>
              <a:rPr lang="en" sz="396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t 2025 </a:t>
            </a:r>
            <a:endParaRPr sz="1620" dirty="0">
              <a:solidFill>
                <a:schemeClr val="lt1"/>
              </a:solidFill>
            </a:endParaRPr>
          </a:p>
        </p:txBody>
      </p:sp>
      <p:graphicFrame>
        <p:nvGraphicFramePr>
          <p:cNvPr id="57" name="Google Shape;57;p13">
            <a:extLst>
              <a:ext uri="{FF2B5EF4-FFF2-40B4-BE49-F238E27FC236}">
                <a16:creationId xmlns:a16="http://schemas.microsoft.com/office/drawing/2014/main" id="{E5FBDFEE-7654-0E8E-A966-B07C72562CB8}"/>
              </a:ext>
            </a:extLst>
          </p:cNvPr>
          <p:cNvGraphicFramePr/>
          <p:nvPr/>
        </p:nvGraphicFramePr>
        <p:xfrm>
          <a:off x="1244070" y="923278"/>
          <a:ext cx="15903584" cy="473980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3655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19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7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166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1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8193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8196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53706">
                <a:tc gridSpan="7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900" b="1" dirty="0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SNAPSHOT</a:t>
                      </a:r>
                      <a:endParaRPr sz="1900" b="1" dirty="0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651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b="1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Partners</a:t>
                      </a:r>
                      <a:endParaRPr sz="18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800" b="1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Enablers</a:t>
                      </a:r>
                      <a:endParaRPr sz="18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800" b="1" dirty="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Other HNI</a:t>
                      </a:r>
                      <a:endParaRPr sz="1800" b="1" dirty="0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CSR</a:t>
                      </a:r>
                      <a:endParaRPr sz="18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</a:t>
                      </a:r>
                      <a:endParaRPr sz="18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Total</a:t>
                      </a:r>
                      <a:endParaRPr sz="18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174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Invites</a:t>
                      </a:r>
                      <a:endParaRPr sz="18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106</a:t>
                      </a:r>
                      <a:endParaRPr sz="1900" dirty="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dirty="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dirty="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23</a:t>
                      </a:r>
                      <a:endParaRPr sz="1900" dirty="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900" dirty="0"/>
                        <a:t>30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dirty="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159</a:t>
                      </a:r>
                      <a:endParaRPr sz="1900" dirty="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24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Attendance </a:t>
                      </a:r>
                      <a:r>
                        <a:rPr lang="en" sz="1800" i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18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62</a:t>
                      </a:r>
                      <a:endParaRPr sz="1900" dirty="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dirty="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dirty="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16</a:t>
                      </a:r>
                      <a:endParaRPr sz="1900" dirty="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23</a:t>
                      </a:r>
                      <a:endParaRPr sz="1900" dirty="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101</a:t>
                      </a:r>
                      <a:endParaRPr sz="1900" dirty="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424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from </a:t>
                      </a:r>
                      <a:r>
                        <a:rPr lang="en" sz="1600" i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16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32</a:t>
                      </a:r>
                      <a:endParaRPr sz="1900" dirty="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dirty="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dirty="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4</a:t>
                      </a:r>
                      <a:endParaRPr sz="1900" dirty="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11</a:t>
                      </a:r>
                      <a:endParaRPr sz="1900" dirty="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47</a:t>
                      </a:r>
                      <a:endParaRPr sz="1900" dirty="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174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Amt </a:t>
                      </a:r>
                      <a:r>
                        <a:rPr lang="en" sz="1800" i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(Rs)</a:t>
                      </a:r>
                      <a:endParaRPr sz="18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31,85,645</a:t>
                      </a:r>
                      <a:endParaRPr sz="1900" dirty="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dirty="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 dirty="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2,10,100</a:t>
                      </a:r>
                      <a:endParaRPr sz="1900" dirty="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9,85,500 &amp; Anonymous 67,000/-</a:t>
                      </a:r>
                      <a:endParaRPr sz="1900" dirty="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900" dirty="0"/>
                        <a:t>44,48,245</a:t>
                      </a:r>
                      <a:endParaRPr sz="1900" dirty="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8" name="Google Shape;58;p13">
            <a:extLst>
              <a:ext uri="{FF2B5EF4-FFF2-40B4-BE49-F238E27FC236}">
                <a16:creationId xmlns:a16="http://schemas.microsoft.com/office/drawing/2014/main" id="{016400F6-6D23-6A48-97DF-A035BBC4D5D4}"/>
              </a:ext>
            </a:extLst>
          </p:cNvPr>
          <p:cNvGraphicFramePr/>
          <p:nvPr/>
        </p:nvGraphicFramePr>
        <p:xfrm>
          <a:off x="1480771" y="6103339"/>
          <a:ext cx="5948955" cy="339975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03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5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4090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PROSPECTS</a:t>
                      </a:r>
                      <a:endParaRPr sz="2500" b="1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71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Unique Individuals</a:t>
                      </a:r>
                      <a:endParaRPr sz="22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dirty="0"/>
                        <a:t>14</a:t>
                      </a:r>
                      <a:endParaRPr sz="2500" dirty="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71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 Units</a:t>
                      </a:r>
                      <a:endParaRPr sz="22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dirty="0"/>
                        <a:t>11</a:t>
                      </a:r>
                      <a:endParaRPr sz="2500" dirty="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03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Converted till March 31</a:t>
                      </a:r>
                      <a:endParaRPr sz="22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500" dirty="0"/>
                        <a:t>6 (55%)</a:t>
                      </a:r>
                      <a:endParaRPr sz="2500" dirty="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9" name="Google Shape;59;p13">
            <a:extLst>
              <a:ext uri="{FF2B5EF4-FFF2-40B4-BE49-F238E27FC236}">
                <a16:creationId xmlns:a16="http://schemas.microsoft.com/office/drawing/2014/main" id="{ED9C3793-7720-A4B8-D5E6-07B5FFE142C2}"/>
              </a:ext>
            </a:extLst>
          </p:cNvPr>
          <p:cNvGraphicFramePr/>
          <p:nvPr/>
        </p:nvGraphicFramePr>
        <p:xfrm>
          <a:off x="8044876" y="5841956"/>
          <a:ext cx="8999055" cy="45409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799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48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SVP Partner onboarding donations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 i="0" u="none" strike="noStrike" cap="none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18,00,000</a:t>
                      </a:r>
                      <a:endParaRPr sz="2200" b="0" i="0" u="none" strike="noStrike" cap="none" dirty="0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+ conversions</a:t>
                      </a:r>
                      <a:endParaRPr sz="2200" b="1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62,48,245</a:t>
                      </a:r>
                      <a:endParaRPr sz="2200" b="0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Event Expenses </a:t>
                      </a:r>
                      <a:endParaRPr sz="2200" i="1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4,60,000</a:t>
                      </a:r>
                      <a:endParaRPr sz="2200" b="1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Net Expenses </a:t>
                      </a:r>
                      <a:r>
                        <a:rPr lang="en" sz="2200" i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(net of event specific donations)</a:t>
                      </a:r>
                      <a:endParaRPr sz="22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0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4,60,000</a:t>
                      </a:r>
                      <a:endParaRPr sz="2200" b="0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Return On Event (RoE) </a:t>
                      </a:r>
                      <a:endParaRPr sz="2200" b="1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13.5x</a:t>
                      </a:r>
                      <a:endParaRPr sz="2200" b="1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 ongoing conversion conversation</a:t>
                      </a:r>
                      <a:endParaRPr sz="2200" b="1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b="1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</a:t>
                      </a:r>
                      <a:endParaRPr sz="2200" b="1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CB0FA899-90B4-D35B-D153-F5A0AAA2030A}"/>
              </a:ext>
            </a:extLst>
          </p:cNvPr>
          <p:cNvGrpSpPr/>
          <p:nvPr/>
        </p:nvGrpSpPr>
        <p:grpSpPr>
          <a:xfrm>
            <a:off x="1356871" y="1466850"/>
            <a:ext cx="15087600" cy="7207942"/>
            <a:chOff x="3200400" y="0"/>
            <a:chExt cx="15087600" cy="720794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50BAFB6-14CE-B47A-4AEC-2500DBCE73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5329" y="0"/>
              <a:ext cx="13472671" cy="7029450"/>
            </a:xfrm>
            <a:prstGeom prst="line">
              <a:avLst/>
            </a:prstGeom>
            <a:ln w="571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C3FEAC8A-00B9-36B9-4011-B27E73F9731F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00" y="3543300"/>
              <a:ext cx="1905000" cy="3664642"/>
            </a:xfrm>
            <a:prstGeom prst="line">
              <a:avLst/>
            </a:prstGeom>
            <a:ln w="571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3342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82000">
              <a:schemeClr val="bg1">
                <a:lumMod val="8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Shape 95">
          <a:extLst>
            <a:ext uri="{FF2B5EF4-FFF2-40B4-BE49-F238E27FC236}">
              <a16:creationId xmlns:a16="http://schemas.microsoft.com/office/drawing/2014/main" id="{9DFF7EA0-84DE-AF10-0323-B881114A2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>
            <a:extLst>
              <a:ext uri="{FF2B5EF4-FFF2-40B4-BE49-F238E27FC236}">
                <a16:creationId xmlns:a16="http://schemas.microsoft.com/office/drawing/2014/main" id="{56D728BD-3C73-4FA1-0EEF-09F5EB5CE613}"/>
              </a:ext>
            </a:extLst>
          </p:cNvPr>
          <p:cNvSpPr/>
          <p:nvPr/>
        </p:nvSpPr>
        <p:spPr>
          <a:xfrm>
            <a:off x="0" y="0"/>
            <a:ext cx="18288000" cy="1913499"/>
          </a:xfrm>
          <a:prstGeom prst="rect">
            <a:avLst/>
          </a:prstGeom>
          <a:solidFill>
            <a:srgbClr val="ED8B00"/>
          </a:solidFill>
        </p:spPr>
        <p:txBody>
          <a:bodyPr/>
          <a:lstStyle/>
          <a:p>
            <a:endParaRPr lang="en-IN"/>
          </a:p>
        </p:txBody>
      </p:sp>
      <p:sp>
        <p:nvSpPr>
          <p:cNvPr id="101" name="Google Shape;101;p3">
            <a:extLst>
              <a:ext uri="{FF2B5EF4-FFF2-40B4-BE49-F238E27FC236}">
                <a16:creationId xmlns:a16="http://schemas.microsoft.com/office/drawing/2014/main" id="{F6918031-54D9-BEF7-9584-665771321F2C}"/>
              </a:ext>
            </a:extLst>
          </p:cNvPr>
          <p:cNvSpPr txBox="1"/>
          <p:nvPr/>
        </p:nvSpPr>
        <p:spPr>
          <a:xfrm>
            <a:off x="10001250" y="2709835"/>
            <a:ext cx="8077200" cy="6347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indent="-514350">
              <a:buFont typeface="+mj-lt"/>
              <a:buAutoNum type="arabicPeriod"/>
              <a:tabLst>
                <a:tab pos="457200" algn="l"/>
              </a:tabLst>
            </a:pPr>
            <a:r>
              <a:rPr lang="en-US" sz="2800"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The SVP India Story: Inception to Impact</a:t>
            </a:r>
          </a:p>
          <a:p>
            <a:pPr marL="514350" indent="-514350">
              <a:buFont typeface="+mj-lt"/>
              <a:buAutoNum type="arabicPeriod"/>
              <a:tabLst>
                <a:tab pos="457200" algn="l"/>
              </a:tabLst>
            </a:pPr>
            <a:endParaRPr lang="en-US" sz="2800" b="1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514350" indent="-514350">
              <a:buFont typeface="+mj-lt"/>
              <a:buAutoNum type="arabicPeriod"/>
              <a:tabLst>
                <a:tab pos="457200" algn="l"/>
              </a:tabLst>
            </a:pPr>
            <a:r>
              <a:rPr lang="en-US" sz="2800"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One SVP / SVP As One (SAO)</a:t>
            </a:r>
          </a:p>
          <a:p>
            <a:pPr marL="971550" lvl="1" indent="-5143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Board </a:t>
            </a:r>
          </a:p>
          <a:p>
            <a:pPr marL="971550" lvl="1" indent="-5143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Management Council (MC)</a:t>
            </a:r>
          </a:p>
          <a:p>
            <a:pPr marL="971550" lvl="1" indent="-5143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Leadership Team (LT)</a:t>
            </a:r>
          </a:p>
          <a:p>
            <a:pPr marL="971550" lvl="1" indent="-51435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80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tabLst>
                <a:tab pos="457200" algn="l"/>
              </a:tabLst>
            </a:pPr>
            <a:r>
              <a:rPr lang="en-US" sz="2800" b="1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3. The SVP India Multiplier Effect &amp; Impact</a:t>
            </a:r>
          </a:p>
          <a:p>
            <a:pPr marL="971550" lvl="1" indent="-5143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Partner Drive</a:t>
            </a:r>
          </a:p>
          <a:p>
            <a:pPr marL="971550" lvl="1" indent="-5143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Partner Diversity &amp; Engagement</a:t>
            </a:r>
          </a:p>
          <a:p>
            <a:pPr marL="971550" lvl="1" indent="-5143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NGO Engagement</a:t>
            </a:r>
          </a:p>
          <a:p>
            <a:pPr marL="971550" lvl="1" indent="-5143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Retail Fundraising</a:t>
            </a:r>
          </a:p>
          <a:p>
            <a:pPr marL="971550" lvl="1" indent="-5143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Fast Pitch: An Ecosystem Enabler</a:t>
            </a:r>
          </a:p>
          <a:p>
            <a:pPr marL="971550" lvl="1" indent="-5143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800" dirty="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Communications &amp; Outreach</a:t>
            </a:r>
          </a:p>
          <a:p>
            <a:pPr marL="971550" lvl="1" indent="-51435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800" dirty="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E248482B-21FD-72FF-CC8C-2D6DADDDEFBC}"/>
              </a:ext>
            </a:extLst>
          </p:cNvPr>
          <p:cNvSpPr/>
          <p:nvPr/>
        </p:nvSpPr>
        <p:spPr>
          <a:xfrm>
            <a:off x="0" y="9511259"/>
            <a:ext cx="18288000" cy="775741"/>
          </a:xfrm>
          <a:prstGeom prst="rect">
            <a:avLst/>
          </a:prstGeom>
          <a:solidFill>
            <a:srgbClr val="005EB8"/>
          </a:solidFill>
        </p:spPr>
        <p:txBody>
          <a:bodyPr/>
          <a:lstStyle/>
          <a:p>
            <a:endParaRPr lang="en-IN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CA06ABF-6252-5B5E-D277-6E592DDDB522}"/>
              </a:ext>
            </a:extLst>
          </p:cNvPr>
          <p:cNvSpPr txBox="1"/>
          <p:nvPr/>
        </p:nvSpPr>
        <p:spPr>
          <a:xfrm>
            <a:off x="759504" y="570414"/>
            <a:ext cx="13841438" cy="92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399" dirty="0">
                <a:solidFill>
                  <a:srgbClr val="FEFEFD"/>
                </a:solidFill>
                <a:latin typeface="Poppins Bold"/>
                <a:ea typeface="Poppins Bold"/>
                <a:cs typeface="Poppins Bold"/>
                <a:sym typeface="Poppins Bold"/>
              </a:rPr>
              <a:t>Content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F7137F5-8149-99EC-32FF-4734DF05C5C3}"/>
              </a:ext>
            </a:extLst>
          </p:cNvPr>
          <p:cNvSpPr txBox="1"/>
          <p:nvPr/>
        </p:nvSpPr>
        <p:spPr>
          <a:xfrm>
            <a:off x="0" y="9670701"/>
            <a:ext cx="18288000" cy="4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3600" b="1" spc="79">
                <a:solidFill>
                  <a:srgbClr val="FEFEFD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Engaged Philanthropists   Stronger NGOs   Bigger Impact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6DE2E80-B286-7544-48CA-190248720370}"/>
              </a:ext>
            </a:extLst>
          </p:cNvPr>
          <p:cNvSpPr/>
          <p:nvPr/>
        </p:nvSpPr>
        <p:spPr>
          <a:xfrm>
            <a:off x="15815938" y="266974"/>
            <a:ext cx="2262512" cy="1214031"/>
          </a:xfrm>
          <a:custGeom>
            <a:avLst/>
            <a:gdLst/>
            <a:ahLst/>
            <a:cxnLst/>
            <a:rect l="l" t="t" r="r" b="b"/>
            <a:pathLst>
              <a:path w="2262512" h="1214031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F41DF14-0679-A02E-01E3-F867693B3679}"/>
              </a:ext>
            </a:extLst>
          </p:cNvPr>
          <p:cNvGrpSpPr/>
          <p:nvPr/>
        </p:nvGrpSpPr>
        <p:grpSpPr>
          <a:xfrm>
            <a:off x="-21771" y="1908054"/>
            <a:ext cx="9470571" cy="7603204"/>
            <a:chOff x="-21771" y="1908054"/>
            <a:chExt cx="9155171" cy="7603204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grpSpPr>
        <p:pic>
          <p:nvPicPr>
            <p:cNvPr id="10" name="Picture 9" descr="A collage of a group of people&#10;&#10;AI-generated content may be incorrect.">
              <a:extLst>
                <a:ext uri="{FF2B5EF4-FFF2-40B4-BE49-F238E27FC236}">
                  <a16:creationId xmlns:a16="http://schemas.microsoft.com/office/drawing/2014/main" id="{1376BD9F-1C8F-D531-8C66-06BDA19C5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771" y="1908055"/>
              <a:ext cx="6147272" cy="7603203"/>
            </a:xfrm>
            <a:prstGeom prst="rect">
              <a:avLst/>
            </a:prstGeom>
            <a:grpFill/>
          </p:spPr>
        </p:pic>
        <p:pic>
          <p:nvPicPr>
            <p:cNvPr id="11" name="Picture 10" descr="A collage of a group of people&#10;&#10;AI-generated content may be incorrect.">
              <a:extLst>
                <a:ext uri="{FF2B5EF4-FFF2-40B4-BE49-F238E27FC236}">
                  <a16:creationId xmlns:a16="http://schemas.microsoft.com/office/drawing/2014/main" id="{778E5956-4842-B440-178D-70AE86B18A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89"/>
            <a:stretch>
              <a:fillRect/>
            </a:stretch>
          </p:blipFill>
          <p:spPr>
            <a:xfrm>
              <a:off x="6096000" y="1908054"/>
              <a:ext cx="3037400" cy="7603203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619866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914400" y="13316"/>
            <a:ext cx="16459200" cy="76626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txBody>
          <a:bodyPr spcFirstLastPara="1" wrap="square" lIns="82305" tIns="82305" rIns="82305" bIns="82305" anchor="ctr" anchorCtr="0">
            <a:noAutofit/>
          </a:bodyPr>
          <a:lstStyle/>
          <a:p>
            <a:pPr>
              <a:buSzPts val="700"/>
            </a:pPr>
            <a:endParaRPr sz="1260"/>
          </a:p>
        </p:txBody>
      </p:sp>
      <p:sp>
        <p:nvSpPr>
          <p:cNvPr id="55" name="Google Shape;55;p13"/>
          <p:cNvSpPr/>
          <p:nvPr/>
        </p:nvSpPr>
        <p:spPr>
          <a:xfrm>
            <a:off x="16017529" y="90519"/>
            <a:ext cx="1130125" cy="611872"/>
          </a:xfrm>
          <a:custGeom>
            <a:avLst/>
            <a:gdLst/>
            <a:ahLst/>
            <a:cxnLst/>
            <a:rect l="l" t="t" r="r" b="b"/>
            <a:pathLst>
              <a:path w="2262512" h="1214031" extrusionOk="0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305" tIns="41130" rIns="82305" bIns="41130" anchor="t" anchorCtr="0">
            <a:noAutofit/>
          </a:bodyPr>
          <a:lstStyle/>
          <a:p>
            <a:endParaRPr sz="1260"/>
          </a:p>
        </p:txBody>
      </p:sp>
      <p:sp>
        <p:nvSpPr>
          <p:cNvPr id="56" name="Google Shape;56;p13"/>
          <p:cNvSpPr txBox="1"/>
          <p:nvPr/>
        </p:nvSpPr>
        <p:spPr>
          <a:xfrm>
            <a:off x="1314527" y="169716"/>
            <a:ext cx="13390380" cy="6093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" sz="3960" b="1" dirty="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Setu – Bengaluru - Dec 7</a:t>
            </a:r>
            <a:r>
              <a:rPr lang="en" sz="3960" b="1" dirty="0">
                <a:solidFill>
                  <a:schemeClr val="lt1"/>
                </a:solidFill>
                <a:latin typeface="Poppins"/>
                <a:cs typeface="Poppins"/>
                <a:sym typeface="Poppins"/>
              </a:rPr>
              <a:t>, 2024</a:t>
            </a:r>
            <a:endParaRPr sz="3960" b="1" dirty="0">
              <a:solidFill>
                <a:schemeClr val="lt1"/>
              </a:solidFill>
              <a:latin typeface="Poppins"/>
              <a:cs typeface="Poppins"/>
            </a:endParaRPr>
          </a:p>
        </p:txBody>
      </p:sp>
      <p:graphicFrame>
        <p:nvGraphicFramePr>
          <p:cNvPr id="57" name="Google Shape;57;p13"/>
          <p:cNvGraphicFramePr/>
          <p:nvPr/>
        </p:nvGraphicFramePr>
        <p:xfrm>
          <a:off x="1480770" y="923278"/>
          <a:ext cx="15326460" cy="494026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43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49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9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4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07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724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1991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749718">
                <a:tc gridSpan="7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SNAPSHOT</a:t>
                      </a:r>
                      <a:endParaRPr sz="2500" b="1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582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900" b="1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Partners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Enablers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2200" b="1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Other HNI</a:t>
                      </a:r>
                      <a:endParaRPr sz="2200" b="1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CSR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Total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71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Invites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140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25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85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40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62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362</a:t>
                      </a:r>
                      <a:endParaRPr sz="250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71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Attendance </a:t>
                      </a:r>
                      <a:r>
                        <a:rPr lang="en" sz="2200" i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22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68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15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56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27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44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210</a:t>
                      </a:r>
                      <a:endParaRPr sz="250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4971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from </a:t>
                      </a:r>
                      <a:r>
                        <a:rPr lang="en" sz="2000" i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20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34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5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28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5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12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84</a:t>
                      </a:r>
                      <a:endParaRPr sz="250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3376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Amt </a:t>
                      </a:r>
                      <a:r>
                        <a:rPr lang="en" sz="2200" i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(Rs)</a:t>
                      </a:r>
                      <a:endParaRPr sz="22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269.82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12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77.65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40.5+67</a:t>
                      </a:r>
                      <a:endParaRPr sz="25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(pre-commit)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57.35</a:t>
                      </a:r>
                      <a:endParaRPr sz="2500"/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524.32</a:t>
                      </a:r>
                      <a:endParaRPr sz="250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8" name="Google Shape;58;p13"/>
          <p:cNvGraphicFramePr/>
          <p:nvPr/>
        </p:nvGraphicFramePr>
        <p:xfrm>
          <a:off x="1480771" y="6103339"/>
          <a:ext cx="5948955" cy="3399756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035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5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4090"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PROSPECTS</a:t>
                      </a:r>
                      <a:endParaRPr sz="2500" b="1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71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Unique Individuals</a:t>
                      </a:r>
                      <a:endParaRPr sz="22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30</a:t>
                      </a:r>
                      <a:endParaRPr sz="250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971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 Units</a:t>
                      </a:r>
                      <a:endParaRPr sz="22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12</a:t>
                      </a:r>
                      <a:endParaRPr sz="250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03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Converted till March 31</a:t>
                      </a:r>
                      <a:endParaRPr sz="22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/>
                        <a:t>2</a:t>
                      </a:r>
                      <a:endParaRPr sz="2500"/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59" name="Google Shape;59;p13"/>
          <p:cNvGraphicFramePr/>
          <p:nvPr/>
        </p:nvGraphicFramePr>
        <p:xfrm>
          <a:off x="8044876" y="5841958"/>
          <a:ext cx="8999055" cy="4589748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799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49718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SVP Partner onboarding donations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249</a:t>
                      </a:r>
                      <a:endParaRPr sz="25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+ conversions</a:t>
                      </a:r>
                      <a:endParaRPr sz="2200" b="1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530</a:t>
                      </a:r>
                      <a:endParaRPr sz="2200" b="1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Event Expenses </a:t>
                      </a:r>
                      <a:endParaRPr sz="22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12 lacs</a:t>
                      </a:r>
                      <a:endParaRPr sz="220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Net Expenses </a:t>
                      </a:r>
                      <a:r>
                        <a:rPr lang="en" sz="2200" i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(net of event specific donations)</a:t>
                      </a:r>
                      <a:endParaRPr sz="2200" i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b="1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Return On Event (RoE) 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44X</a:t>
                      </a:r>
                      <a:endParaRPr sz="2200" b="1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4854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 ongoing conversion conversation</a:t>
                      </a:r>
                      <a:endParaRPr sz="2200" b="1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200" b="1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5</a:t>
                      </a:r>
                      <a:endParaRPr sz="2200" b="1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565" marR="164565" marT="182835" marB="18283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FA4F8BC8-DBF1-D5CC-68E3-E7644CA2FACB}"/>
              </a:ext>
            </a:extLst>
          </p:cNvPr>
          <p:cNvGrpSpPr/>
          <p:nvPr/>
        </p:nvGrpSpPr>
        <p:grpSpPr>
          <a:xfrm>
            <a:off x="1356871" y="1466850"/>
            <a:ext cx="15087600" cy="7207942"/>
            <a:chOff x="3200400" y="0"/>
            <a:chExt cx="15087600" cy="720794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0DA556F3-3540-DABB-CEEA-9AF3CD6CFE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5329" y="0"/>
              <a:ext cx="13472671" cy="7029450"/>
            </a:xfrm>
            <a:prstGeom prst="line">
              <a:avLst/>
            </a:prstGeom>
            <a:ln w="571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F7F181E-9CC2-B54D-0AF6-8DD59B05DAA1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00" y="3543300"/>
              <a:ext cx="1905000" cy="3664642"/>
            </a:xfrm>
            <a:prstGeom prst="line">
              <a:avLst/>
            </a:prstGeom>
            <a:ln w="571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4"/>
          <p:cNvSpPr/>
          <p:nvPr/>
        </p:nvSpPr>
        <p:spPr>
          <a:xfrm>
            <a:off x="914400" y="13316"/>
            <a:ext cx="16459200" cy="7662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txBody>
          <a:bodyPr spcFirstLastPara="1" wrap="square" lIns="82300" tIns="82300" rIns="82300" bIns="82300" anchor="ctr" anchorCtr="0">
            <a:noAutofit/>
          </a:bodyPr>
          <a:lstStyle/>
          <a:p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34"/>
          <p:cNvSpPr/>
          <p:nvPr/>
        </p:nvSpPr>
        <p:spPr>
          <a:xfrm>
            <a:off x="16017530" y="90521"/>
            <a:ext cx="1131256" cy="613086"/>
          </a:xfrm>
          <a:custGeom>
            <a:avLst/>
            <a:gdLst/>
            <a:ahLst/>
            <a:cxnLst/>
            <a:rect l="l" t="t" r="r" b="b"/>
            <a:pathLst>
              <a:path w="2262512" h="1214031" extrusionOk="0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300" tIns="41150" rIns="82300" bIns="41150" anchor="t" anchorCtr="0">
            <a:noAutofit/>
          </a:bodyPr>
          <a:lstStyle/>
          <a:p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34"/>
          <p:cNvSpPr txBox="1"/>
          <p:nvPr/>
        </p:nvSpPr>
        <p:spPr>
          <a:xfrm>
            <a:off x="1314528" y="169716"/>
            <a:ext cx="133902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" sz="4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Prerna – Delhi NCR- April 2023 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24" name="Google Shape;224;p34"/>
          <p:cNvGraphicFramePr/>
          <p:nvPr/>
        </p:nvGraphicFramePr>
        <p:xfrm>
          <a:off x="914421" y="923278"/>
          <a:ext cx="16363550" cy="5571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0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5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207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59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48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0500">
                <a:tc gridSpan="7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SNAPSHOT</a:t>
                      </a:r>
                      <a:endParaRPr sz="20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6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Partners 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Arial"/>
                        <a:buNone/>
                      </a:pPr>
                      <a:r>
                        <a:rPr lang="en" sz="1800" b="1" u="none" strike="noStrike" cap="non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Enablers/SVP All India &amp; NCR NGOs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Arial"/>
                        <a:buNone/>
                      </a:pPr>
                      <a:r>
                        <a:rPr lang="en" sz="1800" b="1" u="none" strike="noStrike" cap="non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Other HNI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CSR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Total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1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Invites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IN" sz="2000" u="none" strike="noStrike" cap="none" dirty="0"/>
                        <a:t>*</a:t>
                      </a:r>
                      <a:endParaRPr sz="2000" u="none" strike="noStrike" cap="none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3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Attendance </a:t>
                      </a:r>
                      <a:r>
                        <a:rPr lang="en" sz="18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18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3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from </a:t>
                      </a:r>
                      <a:r>
                        <a:rPr lang="en" sz="16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16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1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Amt </a:t>
                      </a:r>
                      <a:r>
                        <a:rPr lang="en" sz="18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(Rs)</a:t>
                      </a:r>
                      <a:endParaRPr sz="18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25" name="Google Shape;225;p34"/>
          <p:cNvGraphicFramePr/>
          <p:nvPr/>
        </p:nvGraphicFramePr>
        <p:xfrm>
          <a:off x="914420" y="6786626"/>
          <a:ext cx="6278600" cy="34242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75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410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2600" b="1" u="none" strike="noStrike" cap="none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PROSPECTS</a:t>
                      </a:r>
                      <a:endParaRPr sz="26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9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Unique Individuals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endParaRPr sz="26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9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 Units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endParaRPr sz="2600" u="none" strike="noStrike" cap="none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62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Converted till March 31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endParaRPr sz="2600" u="none" strike="noStrike" cap="none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26" name="Google Shape;226;p34"/>
          <p:cNvGraphicFramePr/>
          <p:nvPr/>
        </p:nvGraphicFramePr>
        <p:xfrm>
          <a:off x="8148450" y="6470454"/>
          <a:ext cx="9129500" cy="4023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89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1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SVP Partner onboarding donations</a:t>
                      </a:r>
                      <a:endParaRPr sz="20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b="0" i="0" u="none" strike="noStrike" cap="none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+ conversions</a:t>
                      </a:r>
                      <a:endParaRPr sz="2000" b="1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b="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Event Expenses </a:t>
                      </a:r>
                      <a:endParaRPr sz="20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b="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Net Expenses </a:t>
                      </a:r>
                      <a:r>
                        <a:rPr lang="en" sz="20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(net of event specific donations)</a:t>
                      </a:r>
                      <a:endParaRPr sz="20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b="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Return On Event (RoE) </a:t>
                      </a:r>
                      <a:endParaRPr sz="20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 ongoing conversion conversation</a:t>
                      </a:r>
                      <a:endParaRPr sz="20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/>
          <p:nvPr/>
        </p:nvSpPr>
        <p:spPr>
          <a:xfrm>
            <a:off x="914400" y="13316"/>
            <a:ext cx="16459200" cy="7662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txBody>
          <a:bodyPr spcFirstLastPara="1" wrap="square" lIns="82300" tIns="82300" rIns="82300" bIns="82300" anchor="ctr" anchorCtr="0">
            <a:noAutofit/>
          </a:bodyPr>
          <a:lstStyle/>
          <a:p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35"/>
          <p:cNvSpPr/>
          <p:nvPr/>
        </p:nvSpPr>
        <p:spPr>
          <a:xfrm>
            <a:off x="16017530" y="90521"/>
            <a:ext cx="1131256" cy="613086"/>
          </a:xfrm>
          <a:custGeom>
            <a:avLst/>
            <a:gdLst/>
            <a:ahLst/>
            <a:cxnLst/>
            <a:rect l="l" t="t" r="r" b="b"/>
            <a:pathLst>
              <a:path w="2262512" h="1214031" extrusionOk="0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300" tIns="41150" rIns="82300" bIns="41150" anchor="t" anchorCtr="0">
            <a:noAutofit/>
          </a:bodyPr>
          <a:lstStyle/>
          <a:p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35"/>
          <p:cNvSpPr txBox="1"/>
          <p:nvPr/>
        </p:nvSpPr>
        <p:spPr>
          <a:xfrm>
            <a:off x="1314528" y="169716"/>
            <a:ext cx="133902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" sz="4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Prerna – Delhi NCR- March 2024 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34" name="Google Shape;234;p35"/>
          <p:cNvGraphicFramePr/>
          <p:nvPr/>
        </p:nvGraphicFramePr>
        <p:xfrm>
          <a:off x="914420" y="923278"/>
          <a:ext cx="16341900" cy="55713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01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8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17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755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44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0500">
                <a:tc gridSpan="7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SNAPSHOT</a:t>
                      </a:r>
                      <a:endParaRPr sz="20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6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Partners 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Arial"/>
                        <a:buNone/>
                      </a:pPr>
                      <a:r>
                        <a:rPr lang="en" sz="1800" b="1" u="none" strike="noStrike" cap="non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Enablers/SVP All India &amp; NCR NGOs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Arial"/>
                        <a:buNone/>
                      </a:pPr>
                      <a:r>
                        <a:rPr lang="en" sz="1800" b="1" u="none" strike="noStrike" cap="non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Other HNI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CSR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Total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1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Invites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3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Attendance </a:t>
                      </a:r>
                      <a:r>
                        <a:rPr lang="en" sz="18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18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endParaRPr sz="3600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43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from </a:t>
                      </a:r>
                      <a:r>
                        <a:rPr lang="en" sz="16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16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1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Amt </a:t>
                      </a:r>
                      <a:r>
                        <a:rPr lang="en" sz="18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(Rs)</a:t>
                      </a:r>
                      <a:endParaRPr sz="18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3600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35" name="Google Shape;235;p35"/>
          <p:cNvGraphicFramePr/>
          <p:nvPr/>
        </p:nvGraphicFramePr>
        <p:xfrm>
          <a:off x="914420" y="6786626"/>
          <a:ext cx="6278600" cy="34242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75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3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410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2600" b="1" u="none" strike="noStrike" cap="none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PROSPECTS</a:t>
                      </a:r>
                      <a:endParaRPr sz="26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9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Unique Individuals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2600"/>
                        <a:t>5</a:t>
                      </a:r>
                      <a:endParaRPr sz="26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9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 Units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2600"/>
                        <a:t>3</a:t>
                      </a:r>
                      <a:endParaRPr sz="26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62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Converted till March 31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2600"/>
                        <a:t>3 PU</a:t>
                      </a:r>
                      <a:endParaRPr sz="26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36" name="Google Shape;236;p35"/>
          <p:cNvGraphicFramePr/>
          <p:nvPr/>
        </p:nvGraphicFramePr>
        <p:xfrm>
          <a:off x="8522700" y="6495254"/>
          <a:ext cx="8733600" cy="4023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599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4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SVP Partner onboarding donations</a:t>
                      </a:r>
                      <a:endParaRPr sz="20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b="0" i="0" u="none" strike="noStrike" cap="none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+ conversions</a:t>
                      </a:r>
                      <a:endParaRPr sz="2000" b="1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endParaRPr sz="2000" b="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Event Expenses </a:t>
                      </a:r>
                      <a:endParaRPr sz="20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2000" b="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Net Expenses </a:t>
                      </a:r>
                      <a:r>
                        <a:rPr lang="en" sz="20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(net of event specific donations)</a:t>
                      </a:r>
                      <a:endParaRPr sz="20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b="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Return On Event (RoE) </a:t>
                      </a:r>
                      <a:endParaRPr sz="20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 ongoing conversion conversation</a:t>
                      </a:r>
                      <a:endParaRPr sz="20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/>
          <p:cNvSpPr/>
          <p:nvPr/>
        </p:nvSpPr>
        <p:spPr>
          <a:xfrm>
            <a:off x="914400" y="13316"/>
            <a:ext cx="16459200" cy="76620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txBody>
          <a:bodyPr spcFirstLastPara="1" wrap="square" lIns="82300" tIns="82300" rIns="82300" bIns="82300" anchor="ctr" anchorCtr="0">
            <a:noAutofit/>
          </a:bodyPr>
          <a:lstStyle/>
          <a:p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36"/>
          <p:cNvSpPr/>
          <p:nvPr/>
        </p:nvSpPr>
        <p:spPr>
          <a:xfrm>
            <a:off x="16017530" y="90521"/>
            <a:ext cx="1131256" cy="613086"/>
          </a:xfrm>
          <a:custGeom>
            <a:avLst/>
            <a:gdLst/>
            <a:ahLst/>
            <a:cxnLst/>
            <a:rect l="l" t="t" r="r" b="b"/>
            <a:pathLst>
              <a:path w="2262512" h="1214031" extrusionOk="0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300" tIns="41150" rIns="82300" bIns="41150" anchor="t" anchorCtr="0">
            <a:noAutofit/>
          </a:bodyPr>
          <a:lstStyle/>
          <a:p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36"/>
          <p:cNvSpPr txBox="1"/>
          <p:nvPr/>
        </p:nvSpPr>
        <p:spPr>
          <a:xfrm>
            <a:off x="1314528" y="169716"/>
            <a:ext cx="133902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" sz="4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Prerna – Delhi NCR- August 2024 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4" name="Google Shape;244;p36"/>
          <p:cNvGraphicFramePr/>
          <p:nvPr/>
        </p:nvGraphicFramePr>
        <p:xfrm>
          <a:off x="1244071" y="923279"/>
          <a:ext cx="15903450" cy="579251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7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398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856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81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0500">
                <a:tc gridSpan="7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SNAPSHOT</a:t>
                      </a:r>
                      <a:endParaRPr sz="20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6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Partners 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Arial"/>
                        <a:buNone/>
                      </a:pPr>
                      <a:r>
                        <a:rPr lang="en" sz="1800" b="1" u="none" strike="noStrike" cap="none" dirty="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Enablers</a:t>
                      </a:r>
                      <a:endParaRPr sz="1800" b="1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Arial"/>
                        <a:buNone/>
                      </a:pPr>
                      <a:r>
                        <a:rPr lang="en" sz="1800" b="1" u="none" strike="noStrike" cap="non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Other HNI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CSR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Total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1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Invites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N" sz="3600">
                          <a:effectLst/>
                        </a:rPr>
                        <a:t> </a:t>
                      </a:r>
                    </a:p>
                  </a:txBody>
                  <a:tcPr marL="137160" marR="137160" marT="152400" marB="1524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IN" sz="3600">
                        <a:effectLst/>
                      </a:endParaRPr>
                    </a:p>
                  </a:txBody>
                  <a:tcPr marL="137160" marR="137160" marT="152400" marB="1524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N" sz="3600">
                          <a:effectLst/>
                        </a:rPr>
                        <a:t> </a:t>
                      </a:r>
                    </a:p>
                  </a:txBody>
                  <a:tcPr marL="137160" marR="137160" marT="152400" marB="1524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IN" sz="3600">
                        <a:effectLst/>
                      </a:endParaRPr>
                    </a:p>
                  </a:txBody>
                  <a:tcPr marL="137160" marR="137160" marT="152400" marB="1524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N" sz="3600">
                          <a:effectLst/>
                        </a:rPr>
                        <a:t> </a:t>
                      </a:r>
                    </a:p>
                  </a:txBody>
                  <a:tcPr marL="137160" marR="137160" marT="152400" marB="1524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N" sz="3600">
                          <a:effectLst/>
                        </a:rPr>
                        <a:t> </a:t>
                      </a:r>
                    </a:p>
                  </a:txBody>
                  <a:tcPr marL="137160" marR="137160" marT="152400" marB="1524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Attendance </a:t>
                      </a:r>
                      <a:r>
                        <a:rPr lang="en" sz="18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18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N" sz="3600">
                          <a:effectLst/>
                        </a:rPr>
                        <a:t> </a:t>
                      </a:r>
                    </a:p>
                  </a:txBody>
                  <a:tcPr marL="137160" marR="137160" marT="152400" marB="1524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IN" sz="3600">
                        <a:effectLst/>
                      </a:endParaRPr>
                    </a:p>
                  </a:txBody>
                  <a:tcPr marL="137160" marR="137160" marT="152400" marB="1524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N" sz="3600">
                          <a:effectLst/>
                        </a:rPr>
                        <a:t> </a:t>
                      </a:r>
                    </a:p>
                  </a:txBody>
                  <a:tcPr marL="137160" marR="137160" marT="152400" marB="1524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IN" sz="3600">
                        <a:effectLst/>
                      </a:endParaRPr>
                    </a:p>
                  </a:txBody>
                  <a:tcPr marL="137160" marR="137160" marT="152400" marB="1524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N" sz="3600">
                          <a:effectLst/>
                        </a:rPr>
                        <a:t> </a:t>
                      </a:r>
                    </a:p>
                  </a:txBody>
                  <a:tcPr marL="137160" marR="137160" marT="152400" marB="1524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N" sz="3600">
                          <a:effectLst/>
                        </a:rPr>
                        <a:t> </a:t>
                      </a:r>
                    </a:p>
                  </a:txBody>
                  <a:tcPr marL="137160" marR="137160" marT="152400" marB="1524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34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from </a:t>
                      </a:r>
                      <a:r>
                        <a:rPr lang="en" sz="16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16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 (PU) 18 Partners</a:t>
                      </a:r>
                      <a:endParaRPr lang="en-IN" sz="3600">
                        <a:effectLst/>
                      </a:endParaRPr>
                    </a:p>
                  </a:txBody>
                  <a:tcPr marL="137160" marR="137160" marT="152400" marB="1524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N" sz="3600">
                          <a:effectLst/>
                        </a:rPr>
                        <a:t> </a:t>
                      </a:r>
                    </a:p>
                  </a:txBody>
                  <a:tcPr marL="137160" marR="137160" marT="152400" marB="1524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</a:t>
                      </a:r>
                      <a:endParaRPr lang="en-IN" sz="3600" dirty="0">
                        <a:effectLst/>
                      </a:endParaRPr>
                    </a:p>
                  </a:txBody>
                  <a:tcPr marL="137160" marR="137160" marT="152400" marB="1524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  <a:endParaRPr lang="en-IN" sz="3600">
                        <a:effectLst/>
                      </a:endParaRPr>
                    </a:p>
                  </a:txBody>
                  <a:tcPr marL="137160" marR="137160" marT="152400" marB="152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endParaRPr lang="en-IN" sz="3600">
                        <a:effectLst/>
                      </a:endParaRPr>
                    </a:p>
                  </a:txBody>
                  <a:tcPr marL="137160" marR="137160" marT="152400" marB="1524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</a:t>
                      </a:r>
                      <a:endParaRPr lang="en-IN" sz="3600">
                        <a:effectLst/>
                      </a:endParaRPr>
                    </a:p>
                  </a:txBody>
                  <a:tcPr marL="137160" marR="137160" marT="152400" marB="1524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0688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Amt </a:t>
                      </a:r>
                      <a:r>
                        <a:rPr lang="en" sz="18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(Rs)</a:t>
                      </a:r>
                      <a:endParaRPr sz="18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2387500</a:t>
                      </a:r>
                      <a:endParaRPr lang="en-IN" sz="3600">
                        <a:effectLst/>
                      </a:endParaRPr>
                    </a:p>
                  </a:txBody>
                  <a:tcPr marL="137160" marR="137160" marT="152400" marB="1524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en-IN" sz="3600">
                          <a:effectLst/>
                        </a:rPr>
                        <a:t> </a:t>
                      </a:r>
                    </a:p>
                  </a:txBody>
                  <a:tcPr marL="137160" marR="137160" marT="152400" marB="1524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1573000</a:t>
                      </a:r>
                      <a:endParaRPr lang="en-IN" sz="3600" dirty="0">
                        <a:effectLst/>
                      </a:endParaRPr>
                    </a:p>
                  </a:txBody>
                  <a:tcPr marL="137160" marR="137160" marT="152400" marB="1524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IN" sz="2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2,00,000</a:t>
                      </a:r>
                      <a:endParaRPr lang="en-IN" sz="3600">
                        <a:effectLst/>
                      </a:endParaRPr>
                    </a:p>
                  </a:txBody>
                  <a:tcPr marL="137160" marR="137160" marT="152400" marB="1524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endParaRPr lang="en-IN" sz="3600" dirty="0">
                        <a:effectLst/>
                      </a:endParaRPr>
                    </a:p>
                  </a:txBody>
                  <a:tcPr marL="137160" marR="137160" marT="152400" marB="1524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rtl="0" fontAlgn="t">
                        <a:buNone/>
                      </a:pPr>
                      <a:r>
                        <a:rPr lang="en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40,47,500</a:t>
                      </a:r>
                      <a:endParaRPr lang="en-IN" sz="3600" dirty="0">
                        <a:effectLst/>
                      </a:endParaRPr>
                    </a:p>
                    <a:p>
                      <a:pPr fontAlgn="t"/>
                      <a:br>
                        <a:rPr lang="en-IN" sz="3600" dirty="0">
                          <a:effectLst/>
                        </a:rPr>
                      </a:br>
                      <a:endParaRPr lang="en-IN" sz="3600" dirty="0">
                        <a:effectLst/>
                      </a:endParaRPr>
                    </a:p>
                  </a:txBody>
                  <a:tcPr marL="137160" marR="137160" marT="152400" marB="15240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45" name="Google Shape;245;p36"/>
          <p:cNvGraphicFramePr/>
          <p:nvPr/>
        </p:nvGraphicFramePr>
        <p:xfrm>
          <a:off x="1244071" y="6786626"/>
          <a:ext cx="5948950" cy="34242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0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410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2600" b="1" u="none" strike="noStrike" cap="none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PROSPECTS</a:t>
                      </a:r>
                      <a:endParaRPr sz="26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9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Unique Individuals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IN" sz="2600" u="none" strike="noStrike" cap="none" dirty="0"/>
                        <a:t>NA</a:t>
                      </a:r>
                      <a:endParaRPr sz="2600" u="none" strike="noStrike" cap="none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9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 Units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endParaRPr sz="2600" u="none" strike="noStrike" cap="none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62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Converted till March 31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endParaRPr sz="2600" u="none" strike="noStrike" cap="none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46" name="Google Shape;246;p36"/>
          <p:cNvGraphicFramePr/>
          <p:nvPr/>
        </p:nvGraphicFramePr>
        <p:xfrm>
          <a:off x="8149751" y="6487230"/>
          <a:ext cx="8999050" cy="4023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79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SVP Partner onboarding donations</a:t>
                      </a:r>
                      <a:endParaRPr sz="20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IN" sz="2000" b="0" i="0" u="none" strike="noStrike" cap="none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NA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+ conversions</a:t>
                      </a:r>
                      <a:endParaRPr sz="2000" b="1" i="1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000"/>
                        <a:buFont typeface="Arial"/>
                        <a:buNone/>
                      </a:pPr>
                      <a:r>
                        <a:rPr lang="en-IN" sz="2000" b="0" i="0" u="none" strike="noStrike" cap="none" dirty="0">
                          <a:solidFill>
                            <a:schemeClr val="tx1"/>
                          </a:solidFill>
                          <a:effectLst/>
                          <a:latin typeface="Poppins" panose="00000500000000000000" pitchFamily="2" charset="0"/>
                          <a:ea typeface="Arial"/>
                          <a:cs typeface="Poppins" panose="00000500000000000000" pitchFamily="2" charset="0"/>
                          <a:sym typeface="Arial"/>
                        </a:rPr>
                        <a:t>40,47,500</a:t>
                      </a:r>
                      <a:endParaRPr sz="2000" b="0" u="none" strike="noStrike" cap="none" dirty="0">
                        <a:solidFill>
                          <a:schemeClr val="tx1"/>
                        </a:solidFill>
                        <a:latin typeface="Poppins" panose="00000500000000000000" pitchFamily="2" charset="0"/>
                        <a:ea typeface="Poppins"/>
                        <a:cs typeface="Poppins" panose="00000500000000000000" pitchFamily="2" charset="0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Event Expenses </a:t>
                      </a:r>
                      <a:endParaRPr sz="20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0" u="none" strike="noStrike" cap="none" dirty="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4,16,000</a:t>
                      </a:r>
                      <a:endParaRPr sz="2000" b="0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Net Expenses </a:t>
                      </a:r>
                      <a:r>
                        <a:rPr lang="en" sz="20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(net of event specific donations)</a:t>
                      </a:r>
                      <a:endParaRPr sz="20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IN" sz="2000" dirty="0"/>
                        <a:t>36,31,500</a:t>
                      </a:r>
                      <a:endParaRPr sz="2000" b="0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Return On Event (RoE) </a:t>
                      </a:r>
                      <a:endParaRPr sz="20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IN" sz="2000" dirty="0"/>
                        <a:t>872.0%</a:t>
                      </a:r>
                      <a:endParaRPr sz="2000" b="1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 ongoing conversion conversation</a:t>
                      </a:r>
                      <a:endParaRPr sz="20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IN" sz="2000" b="1" u="none" strike="noStrike" cap="none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NA</a:t>
                      </a:r>
                      <a:endParaRPr sz="2000" b="1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1E7E5D89-AFD3-568D-9A87-F41C21F0A71A}"/>
              </a:ext>
            </a:extLst>
          </p:cNvPr>
          <p:cNvGrpSpPr/>
          <p:nvPr/>
        </p:nvGrpSpPr>
        <p:grpSpPr>
          <a:xfrm>
            <a:off x="1356871" y="1466850"/>
            <a:ext cx="15087600" cy="7207942"/>
            <a:chOff x="3200400" y="0"/>
            <a:chExt cx="15087600" cy="720794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9A03E4B-447C-D898-1199-989944E713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5329" y="0"/>
              <a:ext cx="13472671" cy="7029450"/>
            </a:xfrm>
            <a:prstGeom prst="line">
              <a:avLst/>
            </a:prstGeom>
            <a:ln w="571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B3A9C3FC-FA72-6529-5960-2B29A542DD06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00" y="3543300"/>
              <a:ext cx="1905000" cy="3664642"/>
            </a:xfrm>
            <a:prstGeom prst="line">
              <a:avLst/>
            </a:prstGeom>
            <a:ln w="571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8"/>
          <p:cNvSpPr/>
          <p:nvPr/>
        </p:nvSpPr>
        <p:spPr>
          <a:xfrm>
            <a:off x="914400" y="13316"/>
            <a:ext cx="16459200" cy="766260"/>
          </a:xfrm>
          <a:prstGeom prst="rect">
            <a:avLst/>
          </a:prstGeom>
          <a:solidFill>
            <a:srgbClr val="ED8B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300" tIns="82300" rIns="82300" bIns="82300" anchor="ctr" anchorCtr="0">
            <a:noAutofit/>
          </a:bodyPr>
          <a:lstStyle/>
          <a:p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38"/>
          <p:cNvSpPr/>
          <p:nvPr/>
        </p:nvSpPr>
        <p:spPr>
          <a:xfrm>
            <a:off x="16017531" y="90520"/>
            <a:ext cx="1130126" cy="611872"/>
          </a:xfrm>
          <a:custGeom>
            <a:avLst/>
            <a:gdLst/>
            <a:ahLst/>
            <a:cxnLst/>
            <a:rect l="l" t="t" r="r" b="b"/>
            <a:pathLst>
              <a:path w="2262512" h="1214031" extrusionOk="0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82300" tIns="41150" rIns="82300" bIns="41150" anchor="t" anchorCtr="0">
            <a:noAutofit/>
          </a:bodyPr>
          <a:lstStyle/>
          <a:p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38"/>
          <p:cNvSpPr txBox="1"/>
          <p:nvPr/>
        </p:nvSpPr>
        <p:spPr>
          <a:xfrm>
            <a:off x="1314528" y="169716"/>
            <a:ext cx="13390200" cy="615553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" sz="4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Magnolias– Delhi NCR- March 2024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64" name="Google Shape;264;p38"/>
          <p:cNvGraphicFramePr/>
          <p:nvPr/>
        </p:nvGraphicFramePr>
        <p:xfrm>
          <a:off x="1244071" y="923279"/>
          <a:ext cx="15903450" cy="517423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9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1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81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81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0500">
                <a:tc gridSpan="7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SNAPSHOT</a:t>
                      </a:r>
                      <a:endParaRPr sz="20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6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Partners 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Arial"/>
                        <a:buNone/>
                      </a:pPr>
                      <a:r>
                        <a:rPr lang="en" sz="1800" b="1" u="none" strike="noStrike" cap="non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Enablers/SVP All India &amp; NCR NGOs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Arial"/>
                        <a:buNone/>
                      </a:pPr>
                      <a:r>
                        <a:rPr lang="en" sz="1800" b="1" u="none" strike="noStrike" cap="non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Other HNI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CSR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Total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1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Invites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u="none" strike="noStrike" cap="none"/>
                        <a:t>10</a:t>
                      </a: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u="none" strike="noStrike" cap="none"/>
                        <a:t>82</a:t>
                      </a: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u="none" strike="noStrike" cap="none"/>
                        <a:t>92</a:t>
                      </a: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Attendance </a:t>
                      </a:r>
                      <a:r>
                        <a:rPr lang="en" sz="18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18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u="none" strike="noStrike" cap="none"/>
                        <a:t>10 </a:t>
                      </a: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u="none" strike="noStrike" cap="none"/>
                        <a:t>41</a:t>
                      </a: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u="none" strike="noStrike" cap="none"/>
                        <a:t>51</a:t>
                      </a: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4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from </a:t>
                      </a:r>
                      <a:r>
                        <a:rPr lang="en" sz="16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16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u="none" strike="noStrike" cap="none"/>
                        <a:t>1</a:t>
                      </a: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u="none" strike="noStrike" cap="none"/>
                        <a:t>1</a:t>
                      </a: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4482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Amt </a:t>
                      </a:r>
                      <a:r>
                        <a:rPr lang="en" sz="18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(Rs)</a:t>
                      </a:r>
                      <a:endParaRPr sz="18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u="none" strike="noStrike" cap="none" dirty="0"/>
                        <a:t>44250</a:t>
                      </a:r>
                      <a:endParaRPr sz="14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u="none" strike="noStrike" cap="none" dirty="0"/>
                        <a:t>44,250</a:t>
                      </a:r>
                      <a:endParaRPr sz="14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65" name="Google Shape;265;p38"/>
          <p:cNvGraphicFramePr/>
          <p:nvPr/>
        </p:nvGraphicFramePr>
        <p:xfrm>
          <a:off x="1244071" y="6786626"/>
          <a:ext cx="5948950" cy="34242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0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410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2600" b="1" u="none" strike="noStrike" cap="none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PROSPECTS</a:t>
                      </a:r>
                      <a:endParaRPr sz="26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9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Unique Individuals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IN" sz="2600" u="none" strike="noStrike" cap="none" dirty="0"/>
                        <a:t>7</a:t>
                      </a:r>
                      <a:endParaRPr sz="2600" u="none" strike="noStrike" cap="none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9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 Units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IN" sz="2600" u="none" strike="noStrike" cap="none" dirty="0"/>
                        <a:t>2</a:t>
                      </a:r>
                      <a:endParaRPr sz="2600" u="none" strike="noStrike" cap="none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62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 u="none" strike="noStrike" cap="none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Converted till March 31</a:t>
                      </a:r>
                      <a:endParaRPr sz="2200" i="1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2600" u="none" strike="noStrike" cap="none" dirty="0"/>
                        <a:t>0 </a:t>
                      </a:r>
                      <a:endParaRPr sz="2600" u="none" strike="noStrike" cap="none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66" name="Google Shape;266;p38"/>
          <p:cNvGraphicFramePr/>
          <p:nvPr/>
        </p:nvGraphicFramePr>
        <p:xfrm>
          <a:off x="7627436" y="6082154"/>
          <a:ext cx="9894316" cy="41691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79247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95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4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SVP Partner onboarding donations </a:t>
                      </a:r>
                      <a:r>
                        <a:rPr lang="en" sz="2000" b="0" u="none" strike="noStrike" cap="none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(joined in April 2025)</a:t>
                      </a:r>
                      <a:endParaRPr sz="2000" b="0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0" i="0" u="none" strike="noStrike" cap="none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6,00,000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+ conversions</a:t>
                      </a:r>
                      <a:endParaRPr sz="2000" b="1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0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6,</a:t>
                      </a:r>
                      <a:r>
                        <a:rPr lang="en" sz="2000" u="none" strike="noStrike" cap="none"/>
                        <a:t> 44, 250</a:t>
                      </a:r>
                      <a:endParaRPr sz="2000" b="0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4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Event Expenses </a:t>
                      </a:r>
                      <a:endParaRPr sz="20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2000" u="none" strike="noStrike" cap="none" dirty="0"/>
                        <a:t>66,246</a:t>
                      </a:r>
                      <a:endParaRPr lang="en" sz="1600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4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Net Expenses </a:t>
                      </a:r>
                      <a:r>
                        <a:rPr lang="en" sz="20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(net of event specific donations)</a:t>
                      </a:r>
                      <a:endParaRPr sz="20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IN" sz="2000" dirty="0"/>
                        <a:t>−578,004</a:t>
                      </a:r>
                      <a:endParaRPr sz="2000" b="0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4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Return On Event (RoE) </a:t>
                      </a:r>
                      <a:endParaRPr sz="2000" b="1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IN" sz="2000" dirty="0"/>
                        <a:t>872.5%</a:t>
                      </a:r>
                      <a:endParaRPr sz="2000" b="1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4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 ongoing conversion conversation</a:t>
                      </a:r>
                      <a:endParaRPr sz="20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6</a:t>
                      </a:r>
                      <a:endParaRPr sz="2000" b="1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7"/>
          <p:cNvSpPr/>
          <p:nvPr/>
        </p:nvSpPr>
        <p:spPr>
          <a:xfrm>
            <a:off x="914400" y="13316"/>
            <a:ext cx="16459200" cy="766260"/>
          </a:xfrm>
          <a:prstGeom prst="rect">
            <a:avLst/>
          </a:prstGeom>
          <a:solidFill>
            <a:srgbClr val="ED8B00"/>
          </a:solidFill>
          <a:ln>
            <a:noFill/>
          </a:ln>
        </p:spPr>
        <p:txBody>
          <a:bodyPr spcFirstLastPara="1" wrap="square" lIns="82300" tIns="82300" rIns="82300" bIns="82300" anchor="ctr" anchorCtr="0">
            <a:noAutofit/>
          </a:bodyPr>
          <a:lstStyle/>
          <a:p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7"/>
          <p:cNvSpPr/>
          <p:nvPr/>
        </p:nvSpPr>
        <p:spPr>
          <a:xfrm>
            <a:off x="16017531" y="90520"/>
            <a:ext cx="1130126" cy="611872"/>
          </a:xfrm>
          <a:custGeom>
            <a:avLst/>
            <a:gdLst/>
            <a:ahLst/>
            <a:cxnLst/>
            <a:rect l="l" t="t" r="r" b="b"/>
            <a:pathLst>
              <a:path w="2262512" h="1214031" extrusionOk="0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82300" tIns="41150" rIns="82300" bIns="41150" anchor="t" anchorCtr="0">
            <a:noAutofit/>
          </a:bodyPr>
          <a:lstStyle/>
          <a:p>
            <a:endParaRPr sz="12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7"/>
          <p:cNvSpPr txBox="1"/>
          <p:nvPr/>
        </p:nvSpPr>
        <p:spPr>
          <a:xfrm>
            <a:off x="1314528" y="169716"/>
            <a:ext cx="1339038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" sz="40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Prerna – Delhi NCR- April 2025 </a:t>
            </a:r>
            <a:endParaRPr sz="16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54" name="Google Shape;254;p37"/>
          <p:cNvGraphicFramePr/>
          <p:nvPr/>
        </p:nvGraphicFramePr>
        <p:xfrm>
          <a:off x="1244071" y="923278"/>
          <a:ext cx="15903450" cy="52382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15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45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9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1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681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81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0500">
                <a:tc gridSpan="7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SNAPSHOT</a:t>
                      </a:r>
                      <a:endParaRPr sz="20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6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Partners 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Arial"/>
                        <a:buNone/>
                      </a:pPr>
                      <a:r>
                        <a:rPr lang="en" sz="1800" b="1" u="none" strike="noStrike" cap="none" dirty="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Enablers/  SVP All India &amp; NCR NGOs</a:t>
                      </a:r>
                      <a:endParaRPr sz="1800" b="1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Arial"/>
                        <a:buNone/>
                      </a:pPr>
                      <a:r>
                        <a:rPr lang="en" sz="1800" b="1" u="none" strike="noStrike" cap="none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Other HNI</a:t>
                      </a:r>
                      <a:endParaRPr sz="1800" b="1" u="none" strike="noStrike" cap="none">
                        <a:solidFill>
                          <a:schemeClr val="dk1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CSR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Total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5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Invites</a:t>
                      </a:r>
                      <a:endParaRPr sz="18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u="none" strike="noStrike" cap="none"/>
                        <a:t>49 (PU) 80 Partner</a:t>
                      </a: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u="none" strike="noStrike" cap="none"/>
                        <a:t>17+ 40 =57</a:t>
                      </a: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u="none" strike="noStrike" cap="none"/>
                        <a:t>80</a:t>
                      </a: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u="none" strike="noStrike" cap="none"/>
                        <a:t>205</a:t>
                      </a:r>
                      <a:endParaRPr sz="140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u="none" strike="noStrike" cap="none"/>
                        <a:t>422</a:t>
                      </a: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4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Attendance </a:t>
                      </a:r>
                      <a:r>
                        <a:rPr lang="en" sz="18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18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u="none" strike="noStrike" cap="none"/>
                        <a:t>29 (PU) 34 Partners</a:t>
                      </a: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u="none" strike="noStrike" cap="none"/>
                        <a:t>16 + 35 =51</a:t>
                      </a: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u="none" strike="noStrike" cap="none"/>
                        <a:t>12</a:t>
                      </a: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u="none" strike="noStrike" cap="none"/>
                        <a:t>91</a:t>
                      </a: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u="none" strike="noStrike" cap="none"/>
                        <a:t>188</a:t>
                      </a: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42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from </a:t>
                      </a:r>
                      <a:r>
                        <a:rPr lang="en" sz="16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(No)</a:t>
                      </a:r>
                      <a:endParaRPr sz="16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IN" sz="2000" u="none" strike="noStrike" cap="none" dirty="0"/>
                        <a:t>1</a:t>
                      </a:r>
                      <a:endParaRPr sz="2000" u="none" strike="noStrike" cap="none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u="none" strike="noStrike" cap="none"/>
                        <a:t>2</a:t>
                      </a: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u="none" strike="noStrike" cap="none"/>
                        <a:t>2</a:t>
                      </a: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53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"/>
                        <a:buNone/>
                      </a:pPr>
                      <a:r>
                        <a:rPr lang="en" sz="18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Amt </a:t>
                      </a:r>
                      <a:r>
                        <a:rPr lang="en" sz="1800" i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(Rs)</a:t>
                      </a:r>
                      <a:endParaRPr sz="18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  <a:tabLst/>
                        <a:defRPr/>
                      </a:pPr>
                      <a:r>
                        <a:rPr lang="en-IN" sz="2000" b="0" u="none" strike="noStrike" cap="none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3,00,000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u="none" strike="noStrike" cap="none"/>
                        <a:t>10,00,000</a:t>
                      </a: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u="none" strike="noStrike" cap="none" dirty="0"/>
                        <a:t>10,00,000</a:t>
                      </a:r>
                      <a:endParaRPr sz="1400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2000" u="none" strike="noStrike" cap="none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55" name="Google Shape;255;p37"/>
          <p:cNvGraphicFramePr/>
          <p:nvPr/>
        </p:nvGraphicFramePr>
        <p:xfrm>
          <a:off x="1244071" y="6786626"/>
          <a:ext cx="5948950" cy="342424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103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5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4100">
                <a:tc gridSpan="2"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2600" b="1" u="none" strike="noStrike" cap="none">
                          <a:solidFill>
                            <a:srgbClr val="0000FF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PROSPECTS</a:t>
                      </a:r>
                      <a:endParaRPr sz="2600" b="1" u="none" strike="noStrike" cap="none">
                        <a:solidFill>
                          <a:srgbClr val="0000FF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19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Unique Individuals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IN" sz="2600" u="none" strike="noStrike" cap="none" dirty="0"/>
                        <a:t>17</a:t>
                      </a:r>
                      <a:endParaRPr sz="2600" u="none" strike="noStrike" cap="none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94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 Units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-IN" sz="2600" u="none" strike="noStrike" cap="none" dirty="0"/>
                        <a:t>6</a:t>
                      </a:r>
                      <a:endParaRPr sz="2600" u="none" strike="noStrike" cap="none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626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2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Converted till March 31</a:t>
                      </a:r>
                      <a:endParaRPr sz="22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r>
                        <a:rPr lang="en" sz="2600" u="none" strike="noStrike" cap="none" dirty="0"/>
                        <a:t>NA</a:t>
                      </a:r>
                      <a:endParaRPr sz="2600" u="none" strike="noStrike" cap="none" dirty="0"/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256" name="Google Shape;256;p37"/>
          <p:cNvGraphicFramePr/>
          <p:nvPr/>
        </p:nvGraphicFramePr>
        <p:xfrm>
          <a:off x="8148601" y="6487230"/>
          <a:ext cx="8999050" cy="4023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6799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SVP Partner onboarding donations</a:t>
                      </a:r>
                      <a:endParaRPr sz="20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IN" sz="2000" b="0" i="0" u="none" strike="noStrike" cap="none" dirty="0">
                          <a:solidFill>
                            <a:srgbClr val="000000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0</a:t>
                      </a:r>
                      <a:endParaRPr sz="2000" b="0" i="0" u="none" strike="noStrike" cap="none" dirty="0">
                        <a:solidFill>
                          <a:srgbClr val="000000"/>
                        </a:solidFill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Donations + conversions</a:t>
                      </a:r>
                      <a:endParaRPr sz="2000" b="1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0" u="none" strike="noStrike" cap="none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13,00,000</a:t>
                      </a:r>
                      <a:endParaRPr sz="2000" b="0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Event Expenses </a:t>
                      </a:r>
                      <a:endParaRPr sz="2000" i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0" i="0" u="none" strike="noStrike" cap="none" dirty="0">
                          <a:solidFill>
                            <a:schemeClr val="dk1"/>
                          </a:solidFill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12,95,617</a:t>
                      </a:r>
                      <a:endParaRPr sz="2000" b="0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Net Expenses </a:t>
                      </a:r>
                      <a:r>
                        <a:rPr lang="en" sz="2000" i="1" u="none" strike="noStrike" cap="none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(net of event specific donations)</a:t>
                      </a:r>
                      <a:endParaRPr sz="2000" i="1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IN" sz="2000" b="0" u="none" strike="noStrike" cap="none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-4,383</a:t>
                      </a:r>
                      <a:endParaRPr sz="2000" b="0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Return On Event (RoE) </a:t>
                      </a:r>
                      <a:endParaRPr sz="20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IN" sz="2000" dirty="0"/>
                        <a:t>0.34%</a:t>
                      </a:r>
                      <a:endParaRPr sz="2000" b="1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0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Partner ongoing conversion conversation</a:t>
                      </a:r>
                      <a:endParaRPr sz="2000" b="1" u="none" strike="noStrike" cap="none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" sz="2000" b="1" u="none" strike="noStrike" cap="none" dirty="0">
                          <a:latin typeface="Poppins"/>
                          <a:ea typeface="Poppins"/>
                          <a:cs typeface="Poppins"/>
                          <a:sym typeface="Poppins"/>
                        </a:rPr>
                        <a:t>23</a:t>
                      </a:r>
                      <a:endParaRPr sz="2000" b="1" u="none" strike="noStrike" cap="none" dirty="0">
                        <a:latin typeface="Poppins"/>
                        <a:ea typeface="Poppins"/>
                        <a:cs typeface="Poppins"/>
                        <a:sym typeface="Poppins"/>
                      </a:endParaRPr>
                    </a:p>
                  </a:txBody>
                  <a:tcPr marL="164600" marR="164600" marT="182850" marB="182850">
                    <a:lnL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 1">
            <a:extLst>
              <a:ext uri="{FF2B5EF4-FFF2-40B4-BE49-F238E27FC236}">
                <a16:creationId xmlns:a16="http://schemas.microsoft.com/office/drawing/2014/main" id="{3D148326-6AD6-C0BD-5261-7F599B99FE93}"/>
              </a:ext>
            </a:extLst>
          </p:cNvPr>
          <p:cNvGrpSpPr/>
          <p:nvPr/>
        </p:nvGrpSpPr>
        <p:grpSpPr>
          <a:xfrm>
            <a:off x="1356871" y="1466850"/>
            <a:ext cx="15087600" cy="7207942"/>
            <a:chOff x="3200400" y="0"/>
            <a:chExt cx="15087600" cy="7207942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DB9631B8-9D8A-51CF-7A41-4AF30652A2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5329" y="0"/>
              <a:ext cx="13472671" cy="7029450"/>
            </a:xfrm>
            <a:prstGeom prst="line">
              <a:avLst/>
            </a:prstGeom>
            <a:ln w="571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514B907-D82D-78C0-E60F-B755E34411B7}"/>
                </a:ext>
              </a:extLst>
            </p:cNvPr>
            <p:cNvCxnSpPr>
              <a:cxnSpLocks/>
            </p:cNvCxnSpPr>
            <p:nvPr/>
          </p:nvCxnSpPr>
          <p:spPr>
            <a:xfrm>
              <a:off x="3200400" y="3543300"/>
              <a:ext cx="1905000" cy="3664642"/>
            </a:xfrm>
            <a:prstGeom prst="line">
              <a:avLst/>
            </a:prstGeom>
            <a:ln w="571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>
            <a:extLst>
              <a:ext uri="{FF2B5EF4-FFF2-40B4-BE49-F238E27FC236}">
                <a16:creationId xmlns:a16="http://schemas.microsoft.com/office/drawing/2014/main" id="{3116EBC6-5EE4-B7DB-64DC-30D1FD4CFB4C}"/>
              </a:ext>
            </a:extLst>
          </p:cNvPr>
          <p:cNvSpPr/>
          <p:nvPr/>
        </p:nvSpPr>
        <p:spPr>
          <a:xfrm>
            <a:off x="0" y="0"/>
            <a:ext cx="18288000" cy="1913499"/>
          </a:xfrm>
          <a:prstGeom prst="rect">
            <a:avLst/>
          </a:prstGeom>
          <a:solidFill>
            <a:srgbClr val="ED8B00"/>
          </a:solidFill>
        </p:spPr>
        <p:txBody>
          <a:bodyPr/>
          <a:lstStyle/>
          <a:p>
            <a:endParaRPr lang="en-IN"/>
          </a:p>
        </p:txBody>
      </p:sp>
      <p:sp>
        <p:nvSpPr>
          <p:cNvPr id="3" name="TextBox 3"/>
          <p:cNvSpPr txBox="1"/>
          <p:nvPr/>
        </p:nvSpPr>
        <p:spPr>
          <a:xfrm>
            <a:off x="764947" y="3497004"/>
            <a:ext cx="16306799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>
                <a:solidFill>
                  <a:srgbClr val="000000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Building a </a:t>
            </a:r>
            <a:r>
              <a:rPr lang="en-US" sz="6600" b="1" dirty="0">
                <a:solidFill>
                  <a:srgbClr val="ED8B00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community</a:t>
            </a:r>
          </a:p>
          <a:p>
            <a:pPr algn="ctr"/>
            <a:r>
              <a:rPr lang="en-US" sz="6600" b="1" dirty="0">
                <a:solidFill>
                  <a:srgbClr val="000000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of </a:t>
            </a:r>
            <a:r>
              <a:rPr lang="en-US" sz="6600" b="1" dirty="0">
                <a:solidFill>
                  <a:srgbClr val="005EB8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like-minded individuals</a:t>
            </a:r>
          </a:p>
          <a:p>
            <a:pPr algn="ctr"/>
            <a:r>
              <a:rPr lang="en-US" sz="6600" b="1" dirty="0">
                <a:solidFill>
                  <a:srgbClr val="000000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focused on </a:t>
            </a:r>
            <a:r>
              <a:rPr lang="en-US" sz="6600" b="1" dirty="0">
                <a:solidFill>
                  <a:srgbClr val="ED8B00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engaging in philanthropy </a:t>
            </a:r>
            <a:r>
              <a:rPr lang="en-US" sz="6600" b="1" dirty="0">
                <a:solidFill>
                  <a:srgbClr val="000000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to become </a:t>
            </a:r>
            <a:r>
              <a:rPr lang="en-US" sz="6600" b="1" dirty="0">
                <a:solidFill>
                  <a:srgbClr val="005EB8"/>
                </a:solidFill>
                <a:latin typeface="Poppins Medium Bold"/>
                <a:ea typeface="Poppins Medium Bold"/>
                <a:cs typeface="Poppins Medium Bold"/>
                <a:sym typeface="Poppins Medium Bold"/>
              </a:rPr>
              <a:t>lifelong givers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59504" y="570414"/>
            <a:ext cx="13841438" cy="91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399">
                <a:solidFill>
                  <a:srgbClr val="FEFEFD"/>
                </a:solidFill>
                <a:latin typeface="Poppins Bold"/>
                <a:ea typeface="Poppins Bold"/>
                <a:cs typeface="Poppins Bold"/>
                <a:sym typeface="Poppins Bold"/>
              </a:rPr>
              <a:t>Our Vision</a:t>
            </a:r>
          </a:p>
        </p:txBody>
      </p:sp>
      <p:sp>
        <p:nvSpPr>
          <p:cNvPr id="7" name="Freeform 7"/>
          <p:cNvSpPr/>
          <p:nvPr/>
        </p:nvSpPr>
        <p:spPr>
          <a:xfrm>
            <a:off x="15815938" y="266974"/>
            <a:ext cx="2262512" cy="1214031"/>
          </a:xfrm>
          <a:custGeom>
            <a:avLst/>
            <a:gdLst/>
            <a:ahLst/>
            <a:cxnLst/>
            <a:rect l="l" t="t" r="r" b="b"/>
            <a:pathLst>
              <a:path w="2262512" h="1214031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16" name="AutoShape 2">
            <a:extLst>
              <a:ext uri="{FF2B5EF4-FFF2-40B4-BE49-F238E27FC236}">
                <a16:creationId xmlns:a16="http://schemas.microsoft.com/office/drawing/2014/main" id="{2DF9255C-EF0A-5A9B-A46F-ABC3A7DE8E11}"/>
              </a:ext>
            </a:extLst>
          </p:cNvPr>
          <p:cNvSpPr/>
          <p:nvPr/>
        </p:nvSpPr>
        <p:spPr>
          <a:xfrm>
            <a:off x="0" y="9511259"/>
            <a:ext cx="18288000" cy="793798"/>
          </a:xfrm>
          <a:prstGeom prst="rect">
            <a:avLst/>
          </a:prstGeom>
          <a:solidFill>
            <a:srgbClr val="005EB8"/>
          </a:solidFill>
        </p:spPr>
        <p:txBody>
          <a:bodyPr/>
          <a:lstStyle/>
          <a:p>
            <a:endParaRPr lang="en-IN"/>
          </a:p>
        </p:txBody>
      </p:sp>
      <p:sp>
        <p:nvSpPr>
          <p:cNvPr id="17" name="TextBox 53">
            <a:extLst>
              <a:ext uri="{FF2B5EF4-FFF2-40B4-BE49-F238E27FC236}">
                <a16:creationId xmlns:a16="http://schemas.microsoft.com/office/drawing/2014/main" id="{80F042CC-41AD-4484-5B77-4B9E67F2D743}"/>
              </a:ext>
            </a:extLst>
          </p:cNvPr>
          <p:cNvSpPr txBox="1"/>
          <p:nvPr/>
        </p:nvSpPr>
        <p:spPr>
          <a:xfrm>
            <a:off x="0" y="9670701"/>
            <a:ext cx="18288000" cy="4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3600" b="1" spc="79" dirty="0">
                <a:solidFill>
                  <a:srgbClr val="FEFEFD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Engaged Philanthropists | Stronger NGOs | Bigger Impact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>
          <a:extLst>
            <a:ext uri="{FF2B5EF4-FFF2-40B4-BE49-F238E27FC236}">
              <a16:creationId xmlns:a16="http://schemas.microsoft.com/office/drawing/2014/main" id="{2CEE6D00-F5CC-3ADD-429C-4561EFAE49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>
            <a:extLst>
              <a:ext uri="{FF2B5EF4-FFF2-40B4-BE49-F238E27FC236}">
                <a16:creationId xmlns:a16="http://schemas.microsoft.com/office/drawing/2014/main" id="{7BF625AB-254E-822A-B308-CEB0EE7CA290}"/>
              </a:ext>
            </a:extLst>
          </p:cNvPr>
          <p:cNvSpPr/>
          <p:nvPr/>
        </p:nvSpPr>
        <p:spPr>
          <a:xfrm>
            <a:off x="0" y="0"/>
            <a:ext cx="18288000" cy="1913499"/>
          </a:xfrm>
          <a:prstGeom prst="rect">
            <a:avLst/>
          </a:prstGeom>
          <a:solidFill>
            <a:srgbClr val="ED8B00"/>
          </a:solidFill>
        </p:spPr>
        <p:txBody>
          <a:bodyPr/>
          <a:lstStyle/>
          <a:p>
            <a:endParaRPr lang="en-IN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A3154816-9B1B-DCD9-64DE-9B05A894D0E4}"/>
              </a:ext>
            </a:extLst>
          </p:cNvPr>
          <p:cNvSpPr txBox="1"/>
          <p:nvPr/>
        </p:nvSpPr>
        <p:spPr>
          <a:xfrm>
            <a:off x="759504" y="570414"/>
            <a:ext cx="13841438" cy="924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399" dirty="0">
                <a:solidFill>
                  <a:srgbClr val="FEFEFD"/>
                </a:solidFill>
                <a:latin typeface="Poppins Bold"/>
                <a:ea typeface="Poppins Bold"/>
                <a:cs typeface="Poppins Bold"/>
                <a:sym typeface="Poppins Bold"/>
              </a:rPr>
              <a:t>The SVP India Story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1548046F-712F-369D-CE39-6A305071DFBC}"/>
              </a:ext>
            </a:extLst>
          </p:cNvPr>
          <p:cNvSpPr/>
          <p:nvPr/>
        </p:nvSpPr>
        <p:spPr>
          <a:xfrm>
            <a:off x="15815938" y="266974"/>
            <a:ext cx="2262512" cy="1214031"/>
          </a:xfrm>
          <a:custGeom>
            <a:avLst/>
            <a:gdLst/>
            <a:ahLst/>
            <a:cxnLst/>
            <a:rect l="l" t="t" r="r" b="b"/>
            <a:pathLst>
              <a:path w="2262512" h="1214031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pic>
        <p:nvPicPr>
          <p:cNvPr id="2" name="Online Media 2" title="SVP India: The SVP India Journey Film 2022">
            <a:hlinkClick r:id="" action="ppaction://media"/>
            <a:extLst>
              <a:ext uri="{FF2B5EF4-FFF2-40B4-BE49-F238E27FC236}">
                <a16:creationId xmlns:a16="http://schemas.microsoft.com/office/drawing/2014/main" id="{933A5C2E-EAE4-38C2-7A43-60BBA59A05F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479352" y="1913499"/>
            <a:ext cx="13446448" cy="75972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AutoShape 2">
            <a:extLst>
              <a:ext uri="{FF2B5EF4-FFF2-40B4-BE49-F238E27FC236}">
                <a16:creationId xmlns:a16="http://schemas.microsoft.com/office/drawing/2014/main" id="{6A895844-0433-D743-AABB-E3248B311FCD}"/>
              </a:ext>
            </a:extLst>
          </p:cNvPr>
          <p:cNvSpPr/>
          <p:nvPr/>
        </p:nvSpPr>
        <p:spPr>
          <a:xfrm>
            <a:off x="0" y="9511259"/>
            <a:ext cx="18288000" cy="793798"/>
          </a:xfrm>
          <a:prstGeom prst="rect">
            <a:avLst/>
          </a:prstGeom>
          <a:solidFill>
            <a:srgbClr val="005EB8"/>
          </a:solidFill>
        </p:spPr>
        <p:txBody>
          <a:bodyPr/>
          <a:lstStyle/>
          <a:p>
            <a:endParaRPr lang="en-IN"/>
          </a:p>
        </p:txBody>
      </p:sp>
      <p:sp>
        <p:nvSpPr>
          <p:cNvPr id="11" name="TextBox 53">
            <a:extLst>
              <a:ext uri="{FF2B5EF4-FFF2-40B4-BE49-F238E27FC236}">
                <a16:creationId xmlns:a16="http://schemas.microsoft.com/office/drawing/2014/main" id="{7FCF9F07-C36A-62D5-5EB0-2FF827F1D86D}"/>
              </a:ext>
            </a:extLst>
          </p:cNvPr>
          <p:cNvSpPr txBox="1"/>
          <p:nvPr/>
        </p:nvSpPr>
        <p:spPr>
          <a:xfrm>
            <a:off x="0" y="9670701"/>
            <a:ext cx="18288000" cy="4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3600" b="1" spc="79" dirty="0">
                <a:solidFill>
                  <a:srgbClr val="FEFEFD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Engaged Philanthropists | Stronger NGOs | Bigger Impact</a:t>
            </a:r>
          </a:p>
        </p:txBody>
      </p:sp>
    </p:spTree>
    <p:extLst>
      <p:ext uri="{BB962C8B-B14F-4D97-AF65-F5344CB8AC3E}">
        <p14:creationId xmlns:p14="http://schemas.microsoft.com/office/powerpoint/2010/main" val="2253516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9511259"/>
            <a:ext cx="18288000" cy="793798"/>
          </a:xfrm>
          <a:prstGeom prst="rect">
            <a:avLst/>
          </a:prstGeom>
          <a:solidFill>
            <a:srgbClr val="005EB8"/>
          </a:solidFill>
        </p:spPr>
        <p:txBody>
          <a:bodyPr/>
          <a:lstStyle/>
          <a:p>
            <a:endParaRPr lang="en-IN"/>
          </a:p>
        </p:txBody>
      </p:sp>
      <p:sp>
        <p:nvSpPr>
          <p:cNvPr id="3" name="AutoShape 3"/>
          <p:cNvSpPr/>
          <p:nvPr/>
        </p:nvSpPr>
        <p:spPr>
          <a:xfrm>
            <a:off x="0" y="0"/>
            <a:ext cx="18288000" cy="1913499"/>
          </a:xfrm>
          <a:prstGeom prst="rect">
            <a:avLst/>
          </a:prstGeom>
          <a:solidFill>
            <a:srgbClr val="ED8B00"/>
          </a:solid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15815938" y="266974"/>
            <a:ext cx="2262512" cy="1214031"/>
          </a:xfrm>
          <a:custGeom>
            <a:avLst/>
            <a:gdLst/>
            <a:ahLst/>
            <a:cxnLst/>
            <a:rect l="l" t="t" r="r" b="b"/>
            <a:pathLst>
              <a:path w="2262512" h="1214031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5" name="TextBox 5"/>
          <p:cNvSpPr txBox="1"/>
          <p:nvPr/>
        </p:nvSpPr>
        <p:spPr>
          <a:xfrm>
            <a:off x="9665946" y="4739313"/>
            <a:ext cx="8220005" cy="3000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56"/>
              </a:lnSpc>
            </a:pPr>
            <a:endParaRPr dirty="0"/>
          </a:p>
          <a:p>
            <a:pPr marL="497217" lvl="1" indent="-248608">
              <a:lnSpc>
                <a:spcPts val="2556"/>
              </a:lnSpc>
              <a:buFont typeface="Arial"/>
              <a:buChar char="•"/>
            </a:pPr>
            <a:r>
              <a:rPr lang="en-US" sz="2302" b="1" dirty="0">
                <a:latin typeface="Montserrat Classic Bold"/>
                <a:sym typeface="Montserrat Classic"/>
              </a:rPr>
              <a:t>USD 5M </a:t>
            </a:r>
            <a:r>
              <a:rPr lang="en-US" sz="2302" b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grants </a:t>
            </a:r>
            <a:r>
              <a:rPr lang="en-US" sz="2302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disbursed by SVP Par</a:t>
            </a:r>
            <a:r>
              <a:rPr lang="en-US" sz="2302" dirty="0">
                <a:solidFill>
                  <a:srgbClr val="000000"/>
                </a:solidFill>
                <a:latin typeface="Montserrat Classic"/>
                <a:sym typeface="Montserrat Classic"/>
              </a:rPr>
              <a:t>tners </a:t>
            </a:r>
            <a:r>
              <a:rPr lang="en-US" sz="2302" dirty="0">
                <a:solidFill>
                  <a:srgbClr val="000000"/>
                </a:solidFill>
                <a:latin typeface="Montserrat Classic"/>
                <a:sym typeface="Montserrat Classic Bold"/>
              </a:rPr>
              <a:t>since inception </a:t>
            </a:r>
            <a:endParaRPr lang="en-US" sz="2302" dirty="0">
              <a:solidFill>
                <a:srgbClr val="000000"/>
              </a:solidFill>
              <a:latin typeface="Montserrat Classic"/>
              <a:sym typeface="Montserrat Classic"/>
            </a:endParaRPr>
          </a:p>
          <a:p>
            <a:pPr algn="l">
              <a:lnSpc>
                <a:spcPts val="2556"/>
              </a:lnSpc>
            </a:pPr>
            <a:endParaRPr lang="en-US" sz="2302" dirty="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  <a:p>
            <a:pPr marL="497217" lvl="1" indent="-248608">
              <a:lnSpc>
                <a:spcPts val="2556"/>
              </a:lnSpc>
              <a:buFont typeface="Arial"/>
              <a:buChar char="•"/>
            </a:pPr>
            <a:r>
              <a:rPr lang="en-US" sz="2302" b="1" dirty="0">
                <a:solidFill>
                  <a:srgbClr val="000000"/>
                </a:solidFill>
                <a:latin typeface="Montserrat Classic Bold"/>
                <a:sym typeface="Montserrat Classic"/>
              </a:rPr>
              <a:t>USD 8.5M </a:t>
            </a:r>
            <a:r>
              <a:rPr lang="en-US" sz="2302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funds enabled to our </a:t>
            </a:r>
            <a:r>
              <a:rPr lang="en-US" sz="2302" dirty="0">
                <a:solidFill>
                  <a:srgbClr val="000000"/>
                </a:solidFill>
                <a:latin typeface="Montserrat Classic"/>
                <a:sym typeface="Montserrat Classic"/>
              </a:rPr>
              <a:t>grantees </a:t>
            </a:r>
            <a:r>
              <a:rPr lang="en-US" sz="2302" dirty="0">
                <a:solidFill>
                  <a:srgbClr val="000000"/>
                </a:solidFill>
                <a:latin typeface="Montserrat Classic"/>
                <a:sym typeface="Montserrat Classic Bold"/>
              </a:rPr>
              <a:t>since inception </a:t>
            </a:r>
            <a:endParaRPr lang="en-US" sz="2302" dirty="0">
              <a:solidFill>
                <a:srgbClr val="000000"/>
              </a:solidFill>
              <a:latin typeface="Montserrat Classic"/>
              <a:sym typeface="Montserrat Classic"/>
            </a:endParaRPr>
          </a:p>
          <a:p>
            <a:pPr algn="l">
              <a:lnSpc>
                <a:spcPts val="2556"/>
              </a:lnSpc>
            </a:pPr>
            <a:endParaRPr lang="en-US" sz="2302" dirty="0">
              <a:solidFill>
                <a:srgbClr val="000000"/>
              </a:solidFill>
              <a:latin typeface="Montserrat Classic"/>
              <a:ea typeface="Montserrat Classic"/>
              <a:cs typeface="Montserrat Classic"/>
              <a:sym typeface="Montserrat Classic"/>
            </a:endParaRPr>
          </a:p>
          <a:p>
            <a:pPr marL="497217" lvl="1" indent="-248608" algn="l">
              <a:lnSpc>
                <a:spcPts val="2556"/>
              </a:lnSpc>
              <a:buFont typeface="Arial"/>
              <a:buChar char="•"/>
            </a:pPr>
            <a:r>
              <a:rPr lang="en-US" sz="2302" b="1" dirty="0">
                <a:solidFill>
                  <a:srgbClr val="000000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90,000+ hours </a:t>
            </a:r>
            <a:r>
              <a:rPr lang="en-US" sz="2302" dirty="0">
                <a:solidFill>
                  <a:srgbClr val="000000"/>
                </a:solidFill>
                <a:latin typeface="Montserrat Classic"/>
                <a:sym typeface="Montserrat Classic"/>
              </a:rPr>
              <a:t>invested by SVP Partners since inception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93947" y="8170831"/>
            <a:ext cx="9500122" cy="736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879"/>
              </a:lnSpc>
              <a:spcBef>
                <a:spcPct val="0"/>
              </a:spcBef>
            </a:pPr>
            <a:r>
              <a:rPr lang="en-US" sz="2379" dirty="0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Registered nonprofit organization with all cities finances rolled up into one entity (SVP India)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559519" y="2124879"/>
            <a:ext cx="6136564" cy="6953613"/>
            <a:chOff x="0" y="0"/>
            <a:chExt cx="8182085" cy="927148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82085" cy="9271484"/>
            </a:xfrm>
            <a:custGeom>
              <a:avLst/>
              <a:gdLst/>
              <a:ahLst/>
              <a:cxnLst/>
              <a:rect l="l" t="t" r="r" b="b"/>
              <a:pathLst>
                <a:path w="8182085" h="9271484">
                  <a:moveTo>
                    <a:pt x="0" y="0"/>
                  </a:moveTo>
                  <a:lnTo>
                    <a:pt x="8182085" y="0"/>
                  </a:lnTo>
                  <a:lnTo>
                    <a:pt x="8182085" y="9271484"/>
                  </a:lnTo>
                  <a:lnTo>
                    <a:pt x="0" y="9271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9" name="Freeform 9"/>
            <p:cNvSpPr/>
            <p:nvPr/>
          </p:nvSpPr>
          <p:spPr>
            <a:xfrm>
              <a:off x="2856635" y="5541033"/>
              <a:ext cx="405191" cy="434839"/>
            </a:xfrm>
            <a:custGeom>
              <a:avLst/>
              <a:gdLst/>
              <a:ahLst/>
              <a:cxnLst/>
              <a:rect l="l" t="t" r="r" b="b"/>
              <a:pathLst>
                <a:path w="405191" h="434839">
                  <a:moveTo>
                    <a:pt x="0" y="0"/>
                  </a:moveTo>
                  <a:lnTo>
                    <a:pt x="405191" y="0"/>
                  </a:lnTo>
                  <a:lnTo>
                    <a:pt x="405191" y="434839"/>
                  </a:lnTo>
                  <a:lnTo>
                    <a:pt x="0" y="434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 r="-100000"/>
              </a:stretch>
            </a:blipFill>
          </p:spPr>
          <p:txBody>
            <a:bodyPr/>
            <a:lstStyle/>
            <a:p>
              <a:endParaRPr lang="en-IN">
                <a:solidFill>
                  <a:srgbClr val="ED8B00"/>
                </a:solidFill>
              </a:endParaRPr>
            </a:p>
          </p:txBody>
        </p:sp>
        <p:sp>
          <p:nvSpPr>
            <p:cNvPr id="10" name="Freeform 10"/>
            <p:cNvSpPr/>
            <p:nvPr/>
          </p:nvSpPr>
          <p:spPr>
            <a:xfrm>
              <a:off x="2542387" y="2393389"/>
              <a:ext cx="405191" cy="434839"/>
            </a:xfrm>
            <a:custGeom>
              <a:avLst/>
              <a:gdLst/>
              <a:ahLst/>
              <a:cxnLst/>
              <a:rect l="l" t="t" r="r" b="b"/>
              <a:pathLst>
                <a:path w="405191" h="434839">
                  <a:moveTo>
                    <a:pt x="0" y="0"/>
                  </a:moveTo>
                  <a:lnTo>
                    <a:pt x="405191" y="0"/>
                  </a:lnTo>
                  <a:lnTo>
                    <a:pt x="405191" y="434839"/>
                  </a:lnTo>
                  <a:lnTo>
                    <a:pt x="0" y="434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 r="-100000"/>
              </a:stretch>
            </a:blipFill>
          </p:spPr>
          <p:txBody>
            <a:bodyPr/>
            <a:lstStyle/>
            <a:p>
              <a:endParaRPr lang="en-IN">
                <a:solidFill>
                  <a:srgbClr val="ED8B00"/>
                </a:solidFill>
              </a:endParaRPr>
            </a:p>
          </p:txBody>
        </p:sp>
        <p:sp>
          <p:nvSpPr>
            <p:cNvPr id="11" name="Freeform 11"/>
            <p:cNvSpPr/>
            <p:nvPr/>
          </p:nvSpPr>
          <p:spPr>
            <a:xfrm>
              <a:off x="1497804" y="4996841"/>
              <a:ext cx="405191" cy="434839"/>
            </a:xfrm>
            <a:custGeom>
              <a:avLst/>
              <a:gdLst/>
              <a:ahLst/>
              <a:cxnLst/>
              <a:rect l="l" t="t" r="r" b="b"/>
              <a:pathLst>
                <a:path w="405191" h="434839">
                  <a:moveTo>
                    <a:pt x="0" y="0"/>
                  </a:moveTo>
                  <a:lnTo>
                    <a:pt x="405191" y="0"/>
                  </a:lnTo>
                  <a:lnTo>
                    <a:pt x="405191" y="434839"/>
                  </a:lnTo>
                  <a:lnTo>
                    <a:pt x="0" y="434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 r="-100000"/>
              </a:stretch>
            </a:blipFill>
          </p:spPr>
          <p:txBody>
            <a:bodyPr/>
            <a:lstStyle/>
            <a:p>
              <a:endParaRPr lang="en-IN">
                <a:solidFill>
                  <a:srgbClr val="ED8B00"/>
                </a:solidFill>
              </a:endParaRPr>
            </a:p>
          </p:txBody>
        </p:sp>
        <p:sp>
          <p:nvSpPr>
            <p:cNvPr id="12" name="Freeform 12"/>
            <p:cNvSpPr/>
            <p:nvPr/>
          </p:nvSpPr>
          <p:spPr>
            <a:xfrm>
              <a:off x="1326814" y="3913661"/>
              <a:ext cx="405191" cy="434839"/>
            </a:xfrm>
            <a:custGeom>
              <a:avLst/>
              <a:gdLst/>
              <a:ahLst/>
              <a:cxnLst/>
              <a:rect l="l" t="t" r="r" b="b"/>
              <a:pathLst>
                <a:path w="405191" h="434839">
                  <a:moveTo>
                    <a:pt x="0" y="0"/>
                  </a:moveTo>
                  <a:lnTo>
                    <a:pt x="405191" y="0"/>
                  </a:lnTo>
                  <a:lnTo>
                    <a:pt x="405191" y="434839"/>
                  </a:lnTo>
                  <a:lnTo>
                    <a:pt x="0" y="434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 r="-100000"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2339791" y="7279763"/>
              <a:ext cx="1033687" cy="228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23"/>
                </a:lnSpc>
              </a:pPr>
              <a:r>
                <a:rPr lang="en-US" sz="1088">
                  <a:solidFill>
                    <a:schemeClr val="accent6">
                      <a:lumMod val="75000"/>
                    </a:schemeClr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Bengaluru</a:t>
              </a:r>
            </a:p>
          </p:txBody>
        </p:sp>
        <p:sp>
          <p:nvSpPr>
            <p:cNvPr id="14" name="Freeform 14"/>
            <p:cNvSpPr/>
            <p:nvPr/>
          </p:nvSpPr>
          <p:spPr>
            <a:xfrm>
              <a:off x="5521253" y="3913661"/>
              <a:ext cx="405191" cy="434839"/>
            </a:xfrm>
            <a:custGeom>
              <a:avLst/>
              <a:gdLst/>
              <a:ahLst/>
              <a:cxnLst/>
              <a:rect l="l" t="t" r="r" b="b"/>
              <a:pathLst>
                <a:path w="405191" h="434839">
                  <a:moveTo>
                    <a:pt x="0" y="0"/>
                  </a:moveTo>
                  <a:lnTo>
                    <a:pt x="405191" y="0"/>
                  </a:lnTo>
                  <a:lnTo>
                    <a:pt x="405191" y="434839"/>
                  </a:lnTo>
                  <a:lnTo>
                    <a:pt x="0" y="434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 r="-100000"/>
              </a:stretch>
            </a:blipFill>
          </p:spPr>
          <p:txBody>
            <a:bodyPr/>
            <a:lstStyle/>
            <a:p>
              <a:endParaRPr lang="en-IN">
                <a:solidFill>
                  <a:srgbClr val="ED8B00"/>
                </a:solidFill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2654040" y="6873498"/>
              <a:ext cx="405191" cy="434839"/>
            </a:xfrm>
            <a:custGeom>
              <a:avLst/>
              <a:gdLst/>
              <a:ahLst/>
              <a:cxnLst/>
              <a:rect l="l" t="t" r="r" b="b"/>
              <a:pathLst>
                <a:path w="405191" h="434839">
                  <a:moveTo>
                    <a:pt x="0" y="0"/>
                  </a:moveTo>
                  <a:lnTo>
                    <a:pt x="405191" y="0"/>
                  </a:lnTo>
                  <a:lnTo>
                    <a:pt x="405191" y="434839"/>
                  </a:lnTo>
                  <a:lnTo>
                    <a:pt x="0" y="434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 r="-100000"/>
              </a:stretch>
            </a:blipFill>
          </p:spPr>
          <p:txBody>
            <a:bodyPr/>
            <a:lstStyle/>
            <a:p>
              <a:endParaRPr lang="en-IN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326815" y="5403105"/>
              <a:ext cx="1033687" cy="228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23"/>
                </a:lnSpc>
              </a:pPr>
              <a:r>
                <a:rPr lang="en-US" sz="1088">
                  <a:solidFill>
                    <a:srgbClr val="ED8B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Mumbai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2563097" y="5947297"/>
              <a:ext cx="1033687" cy="228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23"/>
                </a:lnSpc>
              </a:pPr>
              <a:r>
                <a:rPr lang="en-US" sz="1088">
                  <a:solidFill>
                    <a:srgbClr val="ED8B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Hyderabad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5207005" y="4393665"/>
              <a:ext cx="1033687" cy="228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23"/>
                </a:lnSpc>
              </a:pPr>
              <a:r>
                <a:rPr lang="en-US" sz="1088">
                  <a:solidFill>
                    <a:srgbClr val="ED8B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Kolkata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921623" y="4393665"/>
              <a:ext cx="1152361" cy="228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23"/>
                </a:lnSpc>
              </a:pPr>
              <a:r>
                <a:rPr lang="en-US" sz="1088">
                  <a:solidFill>
                    <a:srgbClr val="ED8B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Ahmedabad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228139" y="2924813"/>
              <a:ext cx="1033687" cy="228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23"/>
                </a:lnSpc>
              </a:pPr>
              <a:r>
                <a:rPr lang="en-US" sz="1088">
                  <a:solidFill>
                    <a:srgbClr val="ED8B00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Delhi NCR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326815" y="6160799"/>
              <a:ext cx="1033687" cy="228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23"/>
                </a:lnSpc>
              </a:pPr>
              <a:r>
                <a:rPr lang="en-US" sz="1088" dirty="0">
                  <a:solidFill>
                    <a:schemeClr val="accent6">
                      <a:lumMod val="75000"/>
                    </a:schemeClr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Pune</a:t>
              </a:r>
            </a:p>
          </p:txBody>
        </p:sp>
        <p:sp>
          <p:nvSpPr>
            <p:cNvPr id="22" name="Freeform 22"/>
            <p:cNvSpPr/>
            <p:nvPr/>
          </p:nvSpPr>
          <p:spPr>
            <a:xfrm>
              <a:off x="1732005" y="5754535"/>
              <a:ext cx="405191" cy="434839"/>
            </a:xfrm>
            <a:custGeom>
              <a:avLst/>
              <a:gdLst/>
              <a:ahLst/>
              <a:cxnLst/>
              <a:rect l="l" t="t" r="r" b="b"/>
              <a:pathLst>
                <a:path w="405191" h="434839">
                  <a:moveTo>
                    <a:pt x="0" y="0"/>
                  </a:moveTo>
                  <a:lnTo>
                    <a:pt x="405191" y="0"/>
                  </a:lnTo>
                  <a:lnTo>
                    <a:pt x="405191" y="434839"/>
                  </a:lnTo>
                  <a:lnTo>
                    <a:pt x="0" y="4348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 r="-100000"/>
              </a:stretch>
            </a:blipFill>
          </p:spPr>
          <p:txBody>
            <a:bodyPr/>
            <a:lstStyle/>
            <a:p>
              <a:endParaRPr lang="en-IN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3" name="Freeform 23"/>
            <p:cNvSpPr/>
            <p:nvPr/>
          </p:nvSpPr>
          <p:spPr>
            <a:xfrm>
              <a:off x="1194568" y="4648442"/>
              <a:ext cx="372101" cy="415928"/>
            </a:xfrm>
            <a:custGeom>
              <a:avLst/>
              <a:gdLst/>
              <a:ahLst/>
              <a:cxnLst/>
              <a:rect l="l" t="t" r="r" b="b"/>
              <a:pathLst>
                <a:path w="372101" h="415928">
                  <a:moveTo>
                    <a:pt x="0" y="0"/>
                  </a:moveTo>
                  <a:lnTo>
                    <a:pt x="372102" y="0"/>
                  </a:lnTo>
                  <a:lnTo>
                    <a:pt x="372102" y="415928"/>
                  </a:lnTo>
                  <a:lnTo>
                    <a:pt x="0" y="415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>
                <a:solidFill>
                  <a:srgbClr val="ED8B00"/>
                </a:solidFill>
              </a:endParaRPr>
            </a:p>
          </p:txBody>
        </p:sp>
        <p:sp>
          <p:nvSpPr>
            <p:cNvPr id="24" name="Freeform 24"/>
            <p:cNvSpPr/>
            <p:nvPr/>
          </p:nvSpPr>
          <p:spPr>
            <a:xfrm>
              <a:off x="3275416" y="7531842"/>
              <a:ext cx="372101" cy="415928"/>
            </a:xfrm>
            <a:custGeom>
              <a:avLst/>
              <a:gdLst/>
              <a:ahLst/>
              <a:cxnLst/>
              <a:rect l="l" t="t" r="r" b="b"/>
              <a:pathLst>
                <a:path w="372101" h="415928">
                  <a:moveTo>
                    <a:pt x="0" y="0"/>
                  </a:moveTo>
                  <a:lnTo>
                    <a:pt x="372101" y="0"/>
                  </a:lnTo>
                  <a:lnTo>
                    <a:pt x="372101" y="415928"/>
                  </a:lnTo>
                  <a:lnTo>
                    <a:pt x="0" y="4159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>
                <a:solidFill>
                  <a:srgbClr val="ED8B00"/>
                </a:solidFill>
              </a:endParaRP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581355" y="4705277"/>
              <a:ext cx="500592" cy="5015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>
                  <a:solidFill>
                    <a:srgbClr val="ED8B00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Surat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2689809" y="7961227"/>
              <a:ext cx="797057" cy="2450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540"/>
                </a:lnSpc>
              </a:pPr>
              <a:r>
                <a:rPr lang="en-US" sz="1100">
                  <a:solidFill>
                    <a:srgbClr val="ED8B00"/>
                  </a:solidFill>
                  <a:latin typeface="Poppins Medium"/>
                  <a:ea typeface="Poppins Medium"/>
                  <a:cs typeface="Poppins Medium"/>
                  <a:sym typeface="Poppins Medium"/>
                </a:rPr>
                <a:t>Chennai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48287" y="2200620"/>
            <a:ext cx="2539261" cy="2285335"/>
            <a:chOff x="0" y="0"/>
            <a:chExt cx="3385681" cy="304711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385681" cy="3047113"/>
            </a:xfrm>
            <a:custGeom>
              <a:avLst/>
              <a:gdLst/>
              <a:ahLst/>
              <a:cxnLst/>
              <a:rect l="l" t="t" r="r" b="b"/>
              <a:pathLst>
                <a:path w="3385681" h="3047113">
                  <a:moveTo>
                    <a:pt x="0" y="0"/>
                  </a:moveTo>
                  <a:lnTo>
                    <a:pt x="3385681" y="0"/>
                  </a:lnTo>
                  <a:lnTo>
                    <a:pt x="3385681" y="3047113"/>
                  </a:lnTo>
                  <a:lnTo>
                    <a:pt x="0" y="3047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279400" y="853470"/>
              <a:ext cx="2670028" cy="13998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44"/>
                </a:lnSpc>
              </a:pPr>
              <a:r>
                <a:rPr lang="en-US" sz="3102" b="1">
                  <a:solidFill>
                    <a:srgbClr val="005EB8"/>
                  </a:solidFill>
                  <a:latin typeface="Poppins Medium Bold"/>
                  <a:ea typeface="Poppins Medium Bold"/>
                  <a:cs typeface="Poppins Medium Bold"/>
                  <a:sym typeface="Poppins Medium Bold"/>
                </a:rPr>
                <a:t>8 Cities </a:t>
              </a:r>
            </a:p>
            <a:p>
              <a:pPr algn="ctr">
                <a:lnSpc>
                  <a:spcPts val="4344"/>
                </a:lnSpc>
              </a:pPr>
              <a:r>
                <a:rPr lang="en-US" sz="3102" b="1">
                  <a:solidFill>
                    <a:srgbClr val="005EB8"/>
                  </a:solidFill>
                  <a:latin typeface="Poppins Medium Bold"/>
                  <a:ea typeface="Poppins Medium Bold"/>
                  <a:cs typeface="Poppins Medium Bold"/>
                  <a:sym typeface="Poppins Medium Bold"/>
                </a:rPr>
                <a:t>Pan India</a:t>
              </a:r>
            </a:p>
          </p:txBody>
        </p:sp>
      </p:grpSp>
      <p:sp>
        <p:nvSpPr>
          <p:cNvPr id="30" name="Freeform 30"/>
          <p:cNvSpPr/>
          <p:nvPr/>
        </p:nvSpPr>
        <p:spPr>
          <a:xfrm>
            <a:off x="10482683" y="2444844"/>
            <a:ext cx="1193613" cy="1193613"/>
          </a:xfrm>
          <a:custGeom>
            <a:avLst/>
            <a:gdLst/>
            <a:ahLst/>
            <a:cxnLst/>
            <a:rect l="l" t="t" r="r" b="b"/>
            <a:pathLst>
              <a:path w="1193613" h="1193613">
                <a:moveTo>
                  <a:pt x="0" y="0"/>
                </a:moveTo>
                <a:lnTo>
                  <a:pt x="1193613" y="0"/>
                </a:lnTo>
                <a:lnTo>
                  <a:pt x="1193613" y="1193613"/>
                </a:lnTo>
                <a:lnTo>
                  <a:pt x="0" y="11936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1" name="Freeform 31"/>
          <p:cNvSpPr/>
          <p:nvPr/>
        </p:nvSpPr>
        <p:spPr>
          <a:xfrm>
            <a:off x="10577278" y="2554413"/>
            <a:ext cx="1004422" cy="1004422"/>
          </a:xfrm>
          <a:custGeom>
            <a:avLst/>
            <a:gdLst/>
            <a:ahLst/>
            <a:cxnLst/>
            <a:rect l="l" t="t" r="r" b="b"/>
            <a:pathLst>
              <a:path w="1004422" h="1004422">
                <a:moveTo>
                  <a:pt x="0" y="0"/>
                </a:moveTo>
                <a:lnTo>
                  <a:pt x="1004423" y="0"/>
                </a:lnTo>
                <a:lnTo>
                  <a:pt x="1004423" y="1004422"/>
                </a:lnTo>
                <a:lnTo>
                  <a:pt x="0" y="10044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2" name="Freeform 32"/>
          <p:cNvSpPr/>
          <p:nvPr/>
        </p:nvSpPr>
        <p:spPr>
          <a:xfrm>
            <a:off x="10723407" y="2803549"/>
            <a:ext cx="712165" cy="532343"/>
          </a:xfrm>
          <a:custGeom>
            <a:avLst/>
            <a:gdLst/>
            <a:ahLst/>
            <a:cxnLst/>
            <a:rect l="l" t="t" r="r" b="b"/>
            <a:pathLst>
              <a:path w="712165" h="532343">
                <a:moveTo>
                  <a:pt x="0" y="0"/>
                </a:moveTo>
                <a:lnTo>
                  <a:pt x="712165" y="0"/>
                </a:lnTo>
                <a:lnTo>
                  <a:pt x="712165" y="532343"/>
                </a:lnTo>
                <a:lnTo>
                  <a:pt x="0" y="53234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3" name="TextBox 33"/>
          <p:cNvSpPr txBox="1"/>
          <p:nvPr/>
        </p:nvSpPr>
        <p:spPr>
          <a:xfrm>
            <a:off x="10363200" y="3723129"/>
            <a:ext cx="1549505" cy="688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5EB8"/>
                </a:solidFill>
                <a:latin typeface="Poppins" panose="00000500000000000000" pitchFamily="2" charset="0"/>
                <a:ea typeface="Arimo Bold"/>
                <a:cs typeface="Poppins" panose="00000500000000000000" pitchFamily="2" charset="0"/>
                <a:sym typeface="Arimo Bold"/>
              </a:rPr>
              <a:t>736*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196573" y="4264930"/>
            <a:ext cx="1628342" cy="268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2238"/>
              </a:lnSpc>
              <a:spcBef>
                <a:spcPct val="0"/>
              </a:spcBef>
            </a:pPr>
            <a:r>
              <a:rPr lang="en-US" sz="1599" b="1" dirty="0">
                <a:solidFill>
                  <a:srgbClr val="005EB8"/>
                </a:solidFill>
                <a:latin typeface="Poppins" panose="00000500000000000000" pitchFamily="2" charset="0"/>
                <a:ea typeface="Arimo Bold"/>
                <a:cs typeface="Poppins" panose="00000500000000000000" pitchFamily="2" charset="0"/>
                <a:sym typeface="Arimo Bold"/>
              </a:rPr>
              <a:t>Partners</a:t>
            </a:r>
          </a:p>
        </p:txBody>
      </p:sp>
      <p:sp>
        <p:nvSpPr>
          <p:cNvPr id="35" name="Freeform 35"/>
          <p:cNvSpPr/>
          <p:nvPr/>
        </p:nvSpPr>
        <p:spPr>
          <a:xfrm>
            <a:off x="12924071" y="2474132"/>
            <a:ext cx="1135037" cy="1135037"/>
          </a:xfrm>
          <a:custGeom>
            <a:avLst/>
            <a:gdLst/>
            <a:ahLst/>
            <a:cxnLst/>
            <a:rect l="l" t="t" r="r" b="b"/>
            <a:pathLst>
              <a:path w="1135037" h="1135037">
                <a:moveTo>
                  <a:pt x="0" y="0"/>
                </a:moveTo>
                <a:lnTo>
                  <a:pt x="1135036" y="0"/>
                </a:lnTo>
                <a:lnTo>
                  <a:pt x="1135036" y="1135037"/>
                </a:lnTo>
                <a:lnTo>
                  <a:pt x="0" y="11350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6" name="Freeform 36"/>
          <p:cNvSpPr/>
          <p:nvPr/>
        </p:nvSpPr>
        <p:spPr>
          <a:xfrm>
            <a:off x="13015200" y="2564085"/>
            <a:ext cx="955130" cy="955130"/>
          </a:xfrm>
          <a:custGeom>
            <a:avLst/>
            <a:gdLst/>
            <a:ahLst/>
            <a:cxnLst/>
            <a:rect l="l" t="t" r="r" b="b"/>
            <a:pathLst>
              <a:path w="955130" h="955130">
                <a:moveTo>
                  <a:pt x="0" y="0"/>
                </a:moveTo>
                <a:lnTo>
                  <a:pt x="955130" y="0"/>
                </a:lnTo>
                <a:lnTo>
                  <a:pt x="955130" y="955131"/>
                </a:lnTo>
                <a:lnTo>
                  <a:pt x="0" y="9551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7" name="Freeform 37"/>
          <p:cNvSpPr/>
          <p:nvPr/>
        </p:nvSpPr>
        <p:spPr>
          <a:xfrm>
            <a:off x="13091446" y="2803058"/>
            <a:ext cx="802638" cy="505662"/>
          </a:xfrm>
          <a:custGeom>
            <a:avLst/>
            <a:gdLst/>
            <a:ahLst/>
            <a:cxnLst/>
            <a:rect l="l" t="t" r="r" b="b"/>
            <a:pathLst>
              <a:path w="802638" h="505662">
                <a:moveTo>
                  <a:pt x="0" y="0"/>
                </a:moveTo>
                <a:lnTo>
                  <a:pt x="802638" y="0"/>
                </a:lnTo>
                <a:lnTo>
                  <a:pt x="802638" y="505662"/>
                </a:lnTo>
                <a:lnTo>
                  <a:pt x="0" y="5056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8" name="TextBox 38"/>
          <p:cNvSpPr txBox="1"/>
          <p:nvPr/>
        </p:nvSpPr>
        <p:spPr>
          <a:xfrm>
            <a:off x="12888970" y="3695022"/>
            <a:ext cx="1512713" cy="682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5EB8"/>
                </a:solidFill>
                <a:latin typeface="Poppins" panose="00000500000000000000" pitchFamily="2" charset="0"/>
                <a:ea typeface="Arimo Bold"/>
                <a:cs typeface="Poppins" panose="00000500000000000000" pitchFamily="2" charset="0"/>
                <a:sym typeface="Arimo Bold"/>
              </a:rPr>
              <a:t>486*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848343" y="4264930"/>
            <a:ext cx="1636297" cy="268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indent="0" algn="ctr">
              <a:lnSpc>
                <a:spcPts val="2238"/>
              </a:lnSpc>
              <a:spcBef>
                <a:spcPct val="0"/>
              </a:spcBef>
            </a:pPr>
            <a:r>
              <a:rPr lang="en-US" sz="1599" b="1" dirty="0">
                <a:solidFill>
                  <a:srgbClr val="005EB8"/>
                </a:solidFill>
                <a:latin typeface="Poppins" panose="00000500000000000000" pitchFamily="2" charset="0"/>
                <a:ea typeface="Arimo Bold"/>
                <a:cs typeface="Poppins" panose="00000500000000000000" pitchFamily="2" charset="0"/>
                <a:sym typeface="Arimo Bold"/>
              </a:rPr>
              <a:t>Partner Units</a:t>
            </a:r>
          </a:p>
        </p:txBody>
      </p:sp>
      <p:sp>
        <p:nvSpPr>
          <p:cNvPr id="40" name="Freeform 40"/>
          <p:cNvSpPr/>
          <p:nvPr/>
        </p:nvSpPr>
        <p:spPr>
          <a:xfrm>
            <a:off x="15402132" y="2444844"/>
            <a:ext cx="1193613" cy="1193613"/>
          </a:xfrm>
          <a:custGeom>
            <a:avLst/>
            <a:gdLst/>
            <a:ahLst/>
            <a:cxnLst/>
            <a:rect l="l" t="t" r="r" b="b"/>
            <a:pathLst>
              <a:path w="1193613" h="1193613">
                <a:moveTo>
                  <a:pt x="0" y="0"/>
                </a:moveTo>
                <a:lnTo>
                  <a:pt x="1193613" y="0"/>
                </a:lnTo>
                <a:lnTo>
                  <a:pt x="1193613" y="1193613"/>
                </a:lnTo>
                <a:lnTo>
                  <a:pt x="0" y="11936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1" name="Freeform 41"/>
          <p:cNvSpPr/>
          <p:nvPr/>
        </p:nvSpPr>
        <p:spPr>
          <a:xfrm>
            <a:off x="15477187" y="2510864"/>
            <a:ext cx="1061572" cy="1061572"/>
          </a:xfrm>
          <a:custGeom>
            <a:avLst/>
            <a:gdLst/>
            <a:ahLst/>
            <a:cxnLst/>
            <a:rect l="l" t="t" r="r" b="b"/>
            <a:pathLst>
              <a:path w="1061572" h="1061572">
                <a:moveTo>
                  <a:pt x="0" y="0"/>
                </a:moveTo>
                <a:lnTo>
                  <a:pt x="1061573" y="0"/>
                </a:lnTo>
                <a:lnTo>
                  <a:pt x="1061573" y="1061573"/>
                </a:lnTo>
                <a:lnTo>
                  <a:pt x="0" y="106157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2" name="Freeform 42"/>
          <p:cNvSpPr/>
          <p:nvPr/>
        </p:nvSpPr>
        <p:spPr>
          <a:xfrm>
            <a:off x="15621813" y="2658231"/>
            <a:ext cx="681528" cy="766839"/>
          </a:xfrm>
          <a:custGeom>
            <a:avLst/>
            <a:gdLst/>
            <a:ahLst/>
            <a:cxnLst/>
            <a:rect l="l" t="t" r="r" b="b"/>
            <a:pathLst>
              <a:path w="681528" h="766839">
                <a:moveTo>
                  <a:pt x="0" y="0"/>
                </a:moveTo>
                <a:lnTo>
                  <a:pt x="681528" y="0"/>
                </a:lnTo>
                <a:lnTo>
                  <a:pt x="681528" y="766839"/>
                </a:lnTo>
                <a:lnTo>
                  <a:pt x="0" y="76683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43" name="TextBox 43"/>
          <p:cNvSpPr txBox="1"/>
          <p:nvPr/>
        </p:nvSpPr>
        <p:spPr>
          <a:xfrm>
            <a:off x="15469217" y="3678029"/>
            <a:ext cx="1500920" cy="682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lnSpc>
                <a:spcPts val="5599"/>
              </a:lnSpc>
              <a:spcBef>
                <a:spcPct val="0"/>
              </a:spcBef>
            </a:pPr>
            <a:r>
              <a:rPr lang="en-US" sz="3999" b="1" dirty="0">
                <a:solidFill>
                  <a:srgbClr val="005EB8"/>
                </a:solidFill>
                <a:latin typeface="Poppins" panose="00000500000000000000" pitchFamily="2" charset="0"/>
                <a:ea typeface="Arimo Bold"/>
                <a:cs typeface="Poppins" panose="00000500000000000000" pitchFamily="2" charset="0"/>
                <a:sym typeface="Arimo Bold"/>
              </a:rPr>
              <a:t>123*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239007" y="4278059"/>
            <a:ext cx="1918861" cy="2789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38"/>
              </a:lnSpc>
            </a:pPr>
            <a:r>
              <a:rPr lang="en-US" sz="1599" b="1" dirty="0">
                <a:solidFill>
                  <a:srgbClr val="005EB8"/>
                </a:solidFill>
                <a:latin typeface="Poppins" panose="00000500000000000000" pitchFamily="2" charset="0"/>
                <a:ea typeface="Arimo Bold"/>
                <a:cs typeface="Poppins" panose="00000500000000000000" pitchFamily="2" charset="0"/>
                <a:sym typeface="Arimo Bold"/>
              </a:rPr>
              <a:t>NFP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244858" y="8119266"/>
            <a:ext cx="3350126" cy="3206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541"/>
              </a:lnSpc>
              <a:spcBef>
                <a:spcPct val="0"/>
              </a:spcBef>
            </a:pPr>
            <a:r>
              <a:rPr lang="en-US" sz="2100" i="1" dirty="0">
                <a:solidFill>
                  <a:srgbClr val="000000"/>
                </a:solidFill>
                <a:highlight>
                  <a:srgbClr val="FFFF00"/>
                </a:highlight>
                <a:latin typeface="Poppins Light"/>
                <a:ea typeface="Poppins Light"/>
                <a:cs typeface="Poppins Light"/>
                <a:sym typeface="Poppins Light"/>
              </a:rPr>
              <a:t>*data as of Mar 31, 2025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759504" y="570414"/>
            <a:ext cx="14639382" cy="91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5399">
                <a:solidFill>
                  <a:srgbClr val="FEFEFD"/>
                </a:solidFill>
                <a:latin typeface="Poppins Bold"/>
                <a:ea typeface="Poppins Bold"/>
                <a:cs typeface="Poppins Bold"/>
                <a:sym typeface="Poppins Bold"/>
              </a:rPr>
              <a:t>SVP India’s footprint across the country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0" y="9670701"/>
            <a:ext cx="18288000" cy="4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3600" b="1" spc="79" dirty="0">
                <a:solidFill>
                  <a:srgbClr val="FEFEFD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Engaged Philanthropists | Stronger NGOs | Bigger Impact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BB38B-D47B-4F2A-C016-F894E903E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3">
            <a:extLst>
              <a:ext uri="{FF2B5EF4-FFF2-40B4-BE49-F238E27FC236}">
                <a16:creationId xmlns:a16="http://schemas.microsoft.com/office/drawing/2014/main" id="{2C3DEE06-4D57-9BFF-8AB3-CE2B68847179}"/>
              </a:ext>
            </a:extLst>
          </p:cNvPr>
          <p:cNvSpPr/>
          <p:nvPr/>
        </p:nvSpPr>
        <p:spPr>
          <a:xfrm>
            <a:off x="0" y="0"/>
            <a:ext cx="18288000" cy="1913499"/>
          </a:xfrm>
          <a:prstGeom prst="rect">
            <a:avLst/>
          </a:prstGeom>
          <a:solidFill>
            <a:srgbClr val="ED8B00"/>
          </a:solidFill>
        </p:spPr>
        <p:txBody>
          <a:bodyPr/>
          <a:lstStyle/>
          <a:p>
            <a:endParaRPr lang="en-IN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CD9B4496-8400-4151-436A-3EC938CC9F9E}"/>
              </a:ext>
            </a:extLst>
          </p:cNvPr>
          <p:cNvSpPr txBox="1"/>
          <p:nvPr/>
        </p:nvSpPr>
        <p:spPr>
          <a:xfrm>
            <a:off x="759504" y="560889"/>
            <a:ext cx="13841438" cy="95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dirty="0">
                <a:solidFill>
                  <a:srgbClr val="FEFEFD"/>
                </a:solidFill>
                <a:latin typeface="Poppins Bold"/>
                <a:ea typeface="Poppins Bold"/>
                <a:cs typeface="Poppins Bold"/>
                <a:sym typeface="Poppins Bold"/>
              </a:rPr>
              <a:t>Partner Diversity &amp; Engagement</a:t>
            </a: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C12C04CD-7EC7-C0A1-70CE-7E79490401AB}"/>
              </a:ext>
            </a:extLst>
          </p:cNvPr>
          <p:cNvSpPr/>
          <p:nvPr/>
        </p:nvSpPr>
        <p:spPr>
          <a:xfrm>
            <a:off x="15815938" y="266974"/>
            <a:ext cx="2262512" cy="1214031"/>
          </a:xfrm>
          <a:custGeom>
            <a:avLst/>
            <a:gdLst/>
            <a:ahLst/>
            <a:cxnLst/>
            <a:rect l="l" t="t" r="r" b="b"/>
            <a:pathLst>
              <a:path w="2262512" h="1214031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2" name="Google Shape;101;p3">
            <a:extLst>
              <a:ext uri="{FF2B5EF4-FFF2-40B4-BE49-F238E27FC236}">
                <a16:creationId xmlns:a16="http://schemas.microsoft.com/office/drawing/2014/main" id="{237EDB96-67F9-DE1C-7D1A-9D23A13542AC}"/>
              </a:ext>
            </a:extLst>
          </p:cNvPr>
          <p:cNvSpPr txBox="1"/>
          <p:nvPr/>
        </p:nvSpPr>
        <p:spPr>
          <a:xfrm>
            <a:off x="653248" y="2263302"/>
            <a:ext cx="6248400" cy="67526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IN" sz="3600" b="1" kern="1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Key roles for partners in each affiliate: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3600" b="1" kern="100" dirty="0">
              <a:effectLst/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800" kern="1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Lead Partner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800" kern="1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Grants Committee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800" kern="1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Grants Review Committee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800" kern="1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NFP Engagement Committee Partner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800" kern="1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Partner Enrolment Committee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800" kern="1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Partner </a:t>
            </a:r>
            <a:r>
              <a:rPr lang="en-IN" sz="2800" kern="1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Engagement Committee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N" sz="2800" kern="1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Enabled Funding Committee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2400" b="1" kern="100" dirty="0"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7FB9F0-C86E-D996-46BD-67D01A56310C}"/>
              </a:ext>
            </a:extLst>
          </p:cNvPr>
          <p:cNvGrpSpPr/>
          <p:nvPr/>
        </p:nvGrpSpPr>
        <p:grpSpPr>
          <a:xfrm>
            <a:off x="6553200" y="2481064"/>
            <a:ext cx="5638800" cy="6796440"/>
            <a:chOff x="1028700" y="2385304"/>
            <a:chExt cx="6834120" cy="6587475"/>
          </a:xfrm>
        </p:grpSpPr>
        <p:sp>
          <p:nvSpPr>
            <p:cNvPr id="12" name="Freeform 5"/>
            <p:cNvSpPr/>
            <p:nvPr/>
          </p:nvSpPr>
          <p:spPr>
            <a:xfrm>
              <a:off x="1028700" y="3029626"/>
              <a:ext cx="6834120" cy="5943153"/>
            </a:xfrm>
            <a:custGeom>
              <a:avLst/>
              <a:gdLst/>
              <a:ahLst/>
              <a:cxnLst/>
              <a:rect l="l" t="t" r="r" b="b"/>
              <a:pathLst>
                <a:path w="6834120" h="5943153">
                  <a:moveTo>
                    <a:pt x="0" y="0"/>
                  </a:moveTo>
                  <a:lnTo>
                    <a:pt x="6834120" y="0"/>
                  </a:lnTo>
                  <a:lnTo>
                    <a:pt x="6834120" y="5943153"/>
                  </a:lnTo>
                  <a:lnTo>
                    <a:pt x="0" y="59431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IN" dirty="0"/>
            </a:p>
          </p:txBody>
        </p:sp>
        <p:sp>
          <p:nvSpPr>
            <p:cNvPr id="14" name="TextBox 9"/>
            <p:cNvSpPr txBox="1"/>
            <p:nvPr/>
          </p:nvSpPr>
          <p:spPr>
            <a:xfrm>
              <a:off x="2743591" y="2385304"/>
              <a:ext cx="4731030" cy="758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2400" b="1" dirty="0">
                  <a:solidFill>
                    <a:srgbClr val="005EB8"/>
                  </a:solidFill>
                  <a:latin typeface="Poppins Medium Bold"/>
                  <a:ea typeface="Poppins Medium Bold"/>
                  <a:cs typeface="Poppins Medium Bold"/>
                  <a:sym typeface="Poppins Medium Bold"/>
                </a:rPr>
                <a:t>Profession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47A28C5-B372-10F7-B0B2-074DB758EB3F}"/>
              </a:ext>
            </a:extLst>
          </p:cNvPr>
          <p:cNvGrpSpPr/>
          <p:nvPr/>
        </p:nvGrpSpPr>
        <p:grpSpPr>
          <a:xfrm>
            <a:off x="12192000" y="2497876"/>
            <a:ext cx="5654529" cy="6752657"/>
            <a:chOff x="10591805" y="2394829"/>
            <a:chExt cx="6528905" cy="6327144"/>
          </a:xfrm>
        </p:grpSpPr>
        <p:sp>
          <p:nvSpPr>
            <p:cNvPr id="16" name="Freeform 6"/>
            <p:cNvSpPr/>
            <p:nvPr/>
          </p:nvSpPr>
          <p:spPr>
            <a:xfrm>
              <a:off x="10591805" y="3280431"/>
              <a:ext cx="6355389" cy="5441542"/>
            </a:xfrm>
            <a:custGeom>
              <a:avLst/>
              <a:gdLst/>
              <a:ahLst/>
              <a:cxnLst/>
              <a:rect l="l" t="t" r="r" b="b"/>
              <a:pathLst>
                <a:path w="6355389" h="5441542">
                  <a:moveTo>
                    <a:pt x="0" y="0"/>
                  </a:moveTo>
                  <a:lnTo>
                    <a:pt x="6355389" y="0"/>
                  </a:lnTo>
                  <a:lnTo>
                    <a:pt x="6355389" y="5441542"/>
                  </a:lnTo>
                  <a:lnTo>
                    <a:pt x="0" y="5441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TextBox 10"/>
            <p:cNvSpPr txBox="1"/>
            <p:nvPr/>
          </p:nvSpPr>
          <p:spPr>
            <a:xfrm>
              <a:off x="12389679" y="2394829"/>
              <a:ext cx="4731031" cy="505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2400" b="1" dirty="0">
                  <a:solidFill>
                    <a:srgbClr val="005EB8"/>
                  </a:solidFill>
                  <a:latin typeface="Poppins Medium Bold"/>
                  <a:ea typeface="Poppins Medium Bold"/>
                  <a:cs typeface="Poppins Medium Bold"/>
                  <a:sym typeface="Poppins Medium Bold"/>
                </a:rPr>
                <a:t>Age Profiles</a:t>
              </a:r>
            </a:p>
          </p:txBody>
        </p:sp>
      </p:grpSp>
      <p:sp>
        <p:nvSpPr>
          <p:cNvPr id="32" name="AutoShape 2">
            <a:extLst>
              <a:ext uri="{FF2B5EF4-FFF2-40B4-BE49-F238E27FC236}">
                <a16:creationId xmlns:a16="http://schemas.microsoft.com/office/drawing/2014/main" id="{CE4922BB-E639-A7F2-0D25-A0EA2923E337}"/>
              </a:ext>
            </a:extLst>
          </p:cNvPr>
          <p:cNvSpPr/>
          <p:nvPr/>
        </p:nvSpPr>
        <p:spPr>
          <a:xfrm>
            <a:off x="0" y="9511259"/>
            <a:ext cx="18288000" cy="793798"/>
          </a:xfrm>
          <a:prstGeom prst="rect">
            <a:avLst/>
          </a:prstGeom>
          <a:solidFill>
            <a:srgbClr val="005EB8"/>
          </a:solidFill>
        </p:spPr>
        <p:txBody>
          <a:bodyPr/>
          <a:lstStyle/>
          <a:p>
            <a:endParaRPr lang="en-IN"/>
          </a:p>
        </p:txBody>
      </p:sp>
      <p:sp>
        <p:nvSpPr>
          <p:cNvPr id="33" name="TextBox 53">
            <a:extLst>
              <a:ext uri="{FF2B5EF4-FFF2-40B4-BE49-F238E27FC236}">
                <a16:creationId xmlns:a16="http://schemas.microsoft.com/office/drawing/2014/main" id="{B68D4071-819C-DFA0-563B-0863D18D084C}"/>
              </a:ext>
            </a:extLst>
          </p:cNvPr>
          <p:cNvSpPr txBox="1"/>
          <p:nvPr/>
        </p:nvSpPr>
        <p:spPr>
          <a:xfrm>
            <a:off x="0" y="9670701"/>
            <a:ext cx="18288000" cy="4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3600" b="1" spc="79" dirty="0">
                <a:solidFill>
                  <a:srgbClr val="FEFEFD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Engaged Philanthropists | Stronger NGOs | Bigger Impact</a:t>
            </a:r>
          </a:p>
        </p:txBody>
      </p:sp>
    </p:spTree>
    <p:extLst>
      <p:ext uri="{BB962C8B-B14F-4D97-AF65-F5344CB8AC3E}">
        <p14:creationId xmlns:p14="http://schemas.microsoft.com/office/powerpoint/2010/main" val="1974434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18288000" cy="1913499"/>
          </a:xfrm>
          <a:prstGeom prst="rect">
            <a:avLst/>
          </a:prstGeom>
          <a:solidFill>
            <a:srgbClr val="ED8B00"/>
          </a:solidFill>
        </p:spPr>
        <p:txBody>
          <a:bodyPr/>
          <a:lstStyle/>
          <a:p>
            <a:endParaRPr lang="en-IN"/>
          </a:p>
        </p:txBody>
      </p:sp>
      <p:sp>
        <p:nvSpPr>
          <p:cNvPr id="4" name="TextBox 4"/>
          <p:cNvSpPr txBox="1"/>
          <p:nvPr/>
        </p:nvSpPr>
        <p:spPr>
          <a:xfrm>
            <a:off x="759504" y="560889"/>
            <a:ext cx="13841438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5600" dirty="0">
                <a:solidFill>
                  <a:srgbClr val="FEFEFD"/>
                </a:solidFill>
                <a:latin typeface="Poppins Bold"/>
                <a:ea typeface="Poppins Bold"/>
                <a:cs typeface="Poppins Bold"/>
                <a:sym typeface="Poppins Bold"/>
              </a:rPr>
              <a:t>SVP India’s Unique Model </a:t>
            </a:r>
          </a:p>
        </p:txBody>
      </p:sp>
      <p:sp>
        <p:nvSpPr>
          <p:cNvPr id="6" name="Freeform 6"/>
          <p:cNvSpPr/>
          <p:nvPr/>
        </p:nvSpPr>
        <p:spPr>
          <a:xfrm>
            <a:off x="15815938" y="266974"/>
            <a:ext cx="2262512" cy="1214031"/>
          </a:xfrm>
          <a:custGeom>
            <a:avLst/>
            <a:gdLst/>
            <a:ahLst/>
            <a:cxnLst/>
            <a:rect l="l" t="t" r="r" b="b"/>
            <a:pathLst>
              <a:path w="2262512" h="1214031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7" name="Group 7"/>
          <p:cNvGrpSpPr/>
          <p:nvPr/>
        </p:nvGrpSpPr>
        <p:grpSpPr>
          <a:xfrm>
            <a:off x="1642493" y="6370449"/>
            <a:ext cx="3952766" cy="968165"/>
            <a:chOff x="0" y="0"/>
            <a:chExt cx="1547693" cy="37908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47693" cy="379082"/>
            </a:xfrm>
            <a:custGeom>
              <a:avLst/>
              <a:gdLst/>
              <a:ahLst/>
              <a:cxnLst/>
              <a:rect l="l" t="t" r="r" b="b"/>
              <a:pathLst>
                <a:path w="1547693" h="379082">
                  <a:moveTo>
                    <a:pt x="0" y="0"/>
                  </a:moveTo>
                  <a:lnTo>
                    <a:pt x="1547693" y="0"/>
                  </a:lnTo>
                  <a:lnTo>
                    <a:pt x="1547693" y="379082"/>
                  </a:lnTo>
                  <a:lnTo>
                    <a:pt x="0" y="379082"/>
                  </a:lnTo>
                  <a:close/>
                </a:path>
              </a:pathLst>
            </a:custGeom>
            <a:solidFill>
              <a:srgbClr val="005EB8"/>
            </a:solidFill>
          </p:spPr>
          <p:txBody>
            <a:bodyPr/>
            <a:lstStyle/>
            <a:p>
              <a:endParaRPr lang="en-IN" sz="28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312625" y="6731700"/>
            <a:ext cx="2873013" cy="313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03"/>
              </a:lnSpc>
            </a:pPr>
            <a:r>
              <a:rPr lang="en-US" sz="2400" dirty="0">
                <a:solidFill>
                  <a:srgbClr val="FEFEFD"/>
                </a:solidFill>
                <a:latin typeface="Poppins Bold"/>
                <a:cs typeface="Poppins Bold"/>
                <a:sym typeface="Montserrat Bold"/>
              </a:rPr>
              <a:t>PARTNER SIGN UP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5185639" y="5049848"/>
            <a:ext cx="3952766" cy="968165"/>
            <a:chOff x="0" y="0"/>
            <a:chExt cx="1547693" cy="37908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47693" cy="379082"/>
            </a:xfrm>
            <a:custGeom>
              <a:avLst/>
              <a:gdLst/>
              <a:ahLst/>
              <a:cxnLst/>
              <a:rect l="l" t="t" r="r" b="b"/>
              <a:pathLst>
                <a:path w="1547693" h="379082">
                  <a:moveTo>
                    <a:pt x="0" y="0"/>
                  </a:moveTo>
                  <a:lnTo>
                    <a:pt x="1547693" y="0"/>
                  </a:lnTo>
                  <a:lnTo>
                    <a:pt x="1547693" y="379082"/>
                  </a:lnTo>
                  <a:lnTo>
                    <a:pt x="0" y="379082"/>
                  </a:lnTo>
                  <a:close/>
                </a:path>
              </a:pathLst>
            </a:custGeom>
            <a:solidFill>
              <a:srgbClr val="ED8B00"/>
            </a:solid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954368" y="5502067"/>
            <a:ext cx="2814033" cy="313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310"/>
              </a:lnSpc>
              <a:spcBef>
                <a:spcPct val="0"/>
              </a:spcBef>
            </a:pPr>
            <a:r>
              <a:rPr lang="en-US" sz="2400" dirty="0">
                <a:solidFill>
                  <a:srgbClr val="FEFEFD"/>
                </a:solidFill>
                <a:latin typeface="Poppins Bold"/>
                <a:cs typeface="Poppins Bold"/>
                <a:sym typeface="Montserrat Bold"/>
              </a:rPr>
              <a:t>GRANTS TO NFPs 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3261398" y="2217174"/>
            <a:ext cx="3952766" cy="968165"/>
            <a:chOff x="0" y="0"/>
            <a:chExt cx="1547693" cy="37908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47693" cy="379082"/>
            </a:xfrm>
            <a:custGeom>
              <a:avLst/>
              <a:gdLst/>
              <a:ahLst/>
              <a:cxnLst/>
              <a:rect l="l" t="t" r="r" b="b"/>
              <a:pathLst>
                <a:path w="1547693" h="379082">
                  <a:moveTo>
                    <a:pt x="0" y="0"/>
                  </a:moveTo>
                  <a:lnTo>
                    <a:pt x="1547693" y="0"/>
                  </a:lnTo>
                  <a:lnTo>
                    <a:pt x="1547693" y="379082"/>
                  </a:lnTo>
                  <a:lnTo>
                    <a:pt x="0" y="379082"/>
                  </a:lnTo>
                  <a:close/>
                </a:path>
              </a:pathLst>
            </a:custGeom>
            <a:solidFill>
              <a:srgbClr val="ED8B00"/>
            </a:solidFill>
          </p:spPr>
          <p:txBody>
            <a:bodyPr/>
            <a:lstStyle/>
            <a:p>
              <a:endParaRPr lang="en-IN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991950" y="2597234"/>
            <a:ext cx="2772050" cy="3135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indent="0" algn="ctr">
              <a:lnSpc>
                <a:spcPts val="2303"/>
              </a:lnSpc>
              <a:spcBef>
                <a:spcPct val="0"/>
              </a:spcBef>
            </a:pPr>
            <a:r>
              <a:rPr lang="en-US" sz="2400" dirty="0">
                <a:solidFill>
                  <a:srgbClr val="FEFEFD"/>
                </a:solidFill>
                <a:latin typeface="Poppins Bold"/>
                <a:cs typeface="Poppins Bold"/>
                <a:sym typeface="Montserrat Bold"/>
              </a:rPr>
              <a:t>REVIEW IMPACT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759504" y="6077970"/>
            <a:ext cx="1553123" cy="155312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EB8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4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059587" y="6443894"/>
            <a:ext cx="952955" cy="821274"/>
          </a:xfrm>
          <a:custGeom>
            <a:avLst/>
            <a:gdLst/>
            <a:ahLst/>
            <a:cxnLst/>
            <a:rect l="l" t="t" r="r" b="b"/>
            <a:pathLst>
              <a:path w="952955" h="821274">
                <a:moveTo>
                  <a:pt x="0" y="0"/>
                </a:moveTo>
                <a:lnTo>
                  <a:pt x="952955" y="0"/>
                </a:lnTo>
                <a:lnTo>
                  <a:pt x="952955" y="821274"/>
                </a:lnTo>
                <a:lnTo>
                  <a:pt x="0" y="8212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0" name="Group 20"/>
          <p:cNvGrpSpPr/>
          <p:nvPr/>
        </p:nvGrpSpPr>
        <p:grpSpPr>
          <a:xfrm>
            <a:off x="4451729" y="4717382"/>
            <a:ext cx="1467821" cy="1467821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8B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4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4721178" y="5063208"/>
            <a:ext cx="796161" cy="804203"/>
          </a:xfrm>
          <a:custGeom>
            <a:avLst/>
            <a:gdLst/>
            <a:ahLst/>
            <a:cxnLst/>
            <a:rect l="l" t="t" r="r" b="b"/>
            <a:pathLst>
              <a:path w="796161" h="804203">
                <a:moveTo>
                  <a:pt x="0" y="0"/>
                </a:moveTo>
                <a:lnTo>
                  <a:pt x="796162" y="0"/>
                </a:lnTo>
                <a:lnTo>
                  <a:pt x="796162" y="804204"/>
                </a:lnTo>
                <a:lnTo>
                  <a:pt x="0" y="80420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24" name="Group 24"/>
          <p:cNvGrpSpPr/>
          <p:nvPr/>
        </p:nvGrpSpPr>
        <p:grpSpPr>
          <a:xfrm>
            <a:off x="9194332" y="3675796"/>
            <a:ext cx="3952766" cy="968165"/>
            <a:chOff x="0" y="0"/>
            <a:chExt cx="1547693" cy="37908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547693" cy="379082"/>
            </a:xfrm>
            <a:custGeom>
              <a:avLst/>
              <a:gdLst/>
              <a:ahLst/>
              <a:cxnLst/>
              <a:rect l="l" t="t" r="r" b="b"/>
              <a:pathLst>
                <a:path w="1547693" h="379082">
                  <a:moveTo>
                    <a:pt x="0" y="0"/>
                  </a:moveTo>
                  <a:lnTo>
                    <a:pt x="1547693" y="0"/>
                  </a:lnTo>
                  <a:lnTo>
                    <a:pt x="1547693" y="379082"/>
                  </a:lnTo>
                  <a:lnTo>
                    <a:pt x="0" y="379082"/>
                  </a:lnTo>
                  <a:close/>
                </a:path>
              </a:pathLst>
            </a:custGeom>
            <a:solidFill>
              <a:srgbClr val="005EB8"/>
            </a:solidFill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448572" y="3536962"/>
            <a:ext cx="1282673" cy="1282673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5EB8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4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494386" y="3950838"/>
            <a:ext cx="3609159" cy="6085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303"/>
              </a:lnSpc>
            </a:pPr>
            <a:r>
              <a:rPr lang="en-US" sz="2400" dirty="0">
                <a:solidFill>
                  <a:srgbClr val="FEFEFD"/>
                </a:solidFill>
                <a:latin typeface="Poppins Bold"/>
                <a:cs typeface="Poppins Bold"/>
                <a:sym typeface="Montserrat Bold"/>
              </a:rPr>
              <a:t>FUNDED / </a:t>
            </a:r>
          </a:p>
          <a:p>
            <a:pPr lvl="0" indent="0" algn="ctr">
              <a:lnSpc>
                <a:spcPts val="2303"/>
              </a:lnSpc>
              <a:spcBef>
                <a:spcPct val="0"/>
              </a:spcBef>
            </a:pPr>
            <a:r>
              <a:rPr lang="en-US" sz="2400" dirty="0">
                <a:solidFill>
                  <a:srgbClr val="FEFEFD"/>
                </a:solidFill>
                <a:latin typeface="Poppins Bold"/>
                <a:cs typeface="Poppins Bold"/>
                <a:sym typeface="Montserrat Bold"/>
              </a:rPr>
              <a:t>NONFUNDED SUPPORT</a:t>
            </a:r>
          </a:p>
        </p:txBody>
      </p:sp>
      <p:sp>
        <p:nvSpPr>
          <p:cNvPr id="30" name="Freeform 30"/>
          <p:cNvSpPr/>
          <p:nvPr/>
        </p:nvSpPr>
        <p:spPr>
          <a:xfrm>
            <a:off x="8633273" y="3820747"/>
            <a:ext cx="675720" cy="678263"/>
          </a:xfrm>
          <a:custGeom>
            <a:avLst/>
            <a:gdLst/>
            <a:ahLst/>
            <a:cxnLst/>
            <a:rect l="l" t="t" r="r" b="b"/>
            <a:pathLst>
              <a:path w="675720" h="678263">
                <a:moveTo>
                  <a:pt x="0" y="0"/>
                </a:moveTo>
                <a:lnTo>
                  <a:pt x="675720" y="0"/>
                </a:lnTo>
                <a:lnTo>
                  <a:pt x="675720" y="678264"/>
                </a:lnTo>
                <a:lnTo>
                  <a:pt x="0" y="6782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31" name="Group 31"/>
          <p:cNvGrpSpPr/>
          <p:nvPr/>
        </p:nvGrpSpPr>
        <p:grpSpPr>
          <a:xfrm>
            <a:off x="12575167" y="2015025"/>
            <a:ext cx="1372462" cy="1372462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D8B00"/>
            </a:solidFill>
          </p:spPr>
          <p:txBody>
            <a:bodyPr/>
            <a:lstStyle/>
            <a:p>
              <a:endParaRPr lang="en-IN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-47625"/>
              <a:ext cx="6604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74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12816922" y="2317650"/>
            <a:ext cx="888952" cy="693382"/>
          </a:xfrm>
          <a:custGeom>
            <a:avLst/>
            <a:gdLst/>
            <a:ahLst/>
            <a:cxnLst/>
            <a:rect l="l" t="t" r="r" b="b"/>
            <a:pathLst>
              <a:path w="888952" h="693382">
                <a:moveTo>
                  <a:pt x="0" y="0"/>
                </a:moveTo>
                <a:lnTo>
                  <a:pt x="888952" y="0"/>
                </a:lnTo>
                <a:lnTo>
                  <a:pt x="888952" y="693383"/>
                </a:lnTo>
                <a:lnTo>
                  <a:pt x="0" y="6933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sp>
        <p:nvSpPr>
          <p:cNvPr id="35" name="TextBox 35"/>
          <p:cNvSpPr txBox="1"/>
          <p:nvPr/>
        </p:nvSpPr>
        <p:spPr>
          <a:xfrm>
            <a:off x="2068101" y="7420278"/>
            <a:ext cx="3265899" cy="2031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 dirty="0">
                <a:solidFill>
                  <a:srgbClr val="000000"/>
                </a:solidFill>
                <a:latin typeface="Poppins" panose="00000500000000000000" pitchFamily="2" charset="0"/>
                <a:ea typeface="Montserrat Classic"/>
                <a:cs typeface="Poppins" panose="00000500000000000000" pitchFamily="2" charset="0"/>
                <a:sym typeface="Montserrat Classic"/>
              </a:rPr>
              <a:t>Individuals and Corporates sign up as partners and get actively involved in philanthropy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5969683" y="6137577"/>
            <a:ext cx="2605051" cy="2827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 dirty="0">
                <a:solidFill>
                  <a:srgbClr val="000000"/>
                </a:solidFill>
                <a:latin typeface="Poppins" panose="00000500000000000000" pitchFamily="2" charset="0"/>
                <a:ea typeface="Montserrat Classic"/>
                <a:cs typeface="Poppins" panose="00000500000000000000" pitchFamily="2" charset="0"/>
                <a:sym typeface="Montserrat Classic"/>
              </a:rPr>
              <a:t>Partner donations (USD xx/year) are pooled together and invested in social ventures (NGOs)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723541" y="4805374"/>
            <a:ext cx="3008647" cy="3673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Poppins" panose="00000500000000000000" pitchFamily="2" charset="0"/>
                <a:ea typeface="Montserrat Classic"/>
                <a:cs typeface="Poppins" panose="00000500000000000000" pitchFamily="2" charset="0"/>
                <a:sym typeface="Montserrat Classic"/>
              </a:rPr>
              <a:t>Every NGO's capacity building needs are identified. Skilled partners are matched to support the NGOs. Partners use their wide networks to aid NGOs to scale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766223" y="3584587"/>
            <a:ext cx="3352677" cy="3673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Poppins" panose="00000500000000000000" pitchFamily="2" charset="0"/>
                <a:ea typeface="Montserrat Classic"/>
                <a:cs typeface="Poppins" panose="00000500000000000000" pitchFamily="2" charset="0"/>
                <a:sym typeface="Montserrat Classic"/>
              </a:rPr>
              <a:t>Through a review committee, NGO-Partner engagements are periodically reviewed to measure social impact.</a:t>
            </a:r>
          </a:p>
          <a:p>
            <a:pPr algn="l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0000"/>
                </a:solidFill>
                <a:latin typeface="Poppins" panose="00000500000000000000" pitchFamily="2" charset="0"/>
                <a:ea typeface="Montserrat Classic"/>
                <a:cs typeface="Poppins" panose="00000500000000000000" pitchFamily="2" charset="0"/>
                <a:sym typeface="Montserrat Classic"/>
              </a:rPr>
              <a:t>This process creates deeply 'Engaged Philanthropists'</a:t>
            </a:r>
          </a:p>
        </p:txBody>
      </p:sp>
      <p:sp>
        <p:nvSpPr>
          <p:cNvPr id="39" name="AutoShape 2">
            <a:extLst>
              <a:ext uri="{FF2B5EF4-FFF2-40B4-BE49-F238E27FC236}">
                <a16:creationId xmlns:a16="http://schemas.microsoft.com/office/drawing/2014/main" id="{E072D36C-8A1A-589A-0002-B48A647DDC58}"/>
              </a:ext>
            </a:extLst>
          </p:cNvPr>
          <p:cNvSpPr/>
          <p:nvPr/>
        </p:nvSpPr>
        <p:spPr>
          <a:xfrm>
            <a:off x="0" y="9511259"/>
            <a:ext cx="18288000" cy="793798"/>
          </a:xfrm>
          <a:prstGeom prst="rect">
            <a:avLst/>
          </a:prstGeom>
          <a:solidFill>
            <a:srgbClr val="005EB8"/>
          </a:solidFill>
        </p:spPr>
        <p:txBody>
          <a:bodyPr/>
          <a:lstStyle/>
          <a:p>
            <a:endParaRPr lang="en-IN"/>
          </a:p>
        </p:txBody>
      </p:sp>
      <p:sp>
        <p:nvSpPr>
          <p:cNvPr id="40" name="TextBox 53">
            <a:extLst>
              <a:ext uri="{FF2B5EF4-FFF2-40B4-BE49-F238E27FC236}">
                <a16:creationId xmlns:a16="http://schemas.microsoft.com/office/drawing/2014/main" id="{E7D7D7E4-DBAD-4C37-9611-B430813B1D1C}"/>
              </a:ext>
            </a:extLst>
          </p:cNvPr>
          <p:cNvSpPr txBox="1"/>
          <p:nvPr/>
        </p:nvSpPr>
        <p:spPr>
          <a:xfrm>
            <a:off x="0" y="9670701"/>
            <a:ext cx="18288000" cy="4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3600" b="1" spc="79" dirty="0">
                <a:solidFill>
                  <a:srgbClr val="FEFEFD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Engaged Philanthropists | Stronger NGOs | Bigger Impact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AutoShape 3">
            <a:extLst>
              <a:ext uri="{FF2B5EF4-FFF2-40B4-BE49-F238E27FC236}">
                <a16:creationId xmlns:a16="http://schemas.microsoft.com/office/drawing/2014/main" id="{067EBC68-5EB4-9577-18A1-B87E34217952}"/>
              </a:ext>
            </a:extLst>
          </p:cNvPr>
          <p:cNvSpPr/>
          <p:nvPr/>
        </p:nvSpPr>
        <p:spPr>
          <a:xfrm>
            <a:off x="0" y="0"/>
            <a:ext cx="18288000" cy="1913499"/>
          </a:xfrm>
          <a:prstGeom prst="rect">
            <a:avLst/>
          </a:prstGeom>
          <a:solidFill>
            <a:srgbClr val="ED8B00"/>
          </a:solidFill>
        </p:spPr>
        <p:txBody>
          <a:bodyPr/>
          <a:lstStyle/>
          <a:p>
            <a:endParaRPr lang="en-IN"/>
          </a:p>
        </p:txBody>
      </p:sp>
      <p:sp>
        <p:nvSpPr>
          <p:cNvPr id="4" name="Freeform 4"/>
          <p:cNvSpPr/>
          <p:nvPr/>
        </p:nvSpPr>
        <p:spPr>
          <a:xfrm>
            <a:off x="15815938" y="266974"/>
            <a:ext cx="2262512" cy="1214031"/>
          </a:xfrm>
          <a:custGeom>
            <a:avLst/>
            <a:gdLst/>
            <a:ahLst/>
            <a:cxnLst/>
            <a:rect l="l" t="t" r="r" b="b"/>
            <a:pathLst>
              <a:path w="2262512" h="1214031">
                <a:moveTo>
                  <a:pt x="0" y="0"/>
                </a:moveTo>
                <a:lnTo>
                  <a:pt x="2262512" y="0"/>
                </a:lnTo>
                <a:lnTo>
                  <a:pt x="2262512" y="1214031"/>
                </a:lnTo>
                <a:lnTo>
                  <a:pt x="0" y="12140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N"/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DD0F90B-8389-3BB7-0972-9F33F03A7050}"/>
              </a:ext>
            </a:extLst>
          </p:cNvPr>
          <p:cNvGrpSpPr/>
          <p:nvPr/>
        </p:nvGrpSpPr>
        <p:grpSpPr>
          <a:xfrm>
            <a:off x="747312" y="6015761"/>
            <a:ext cx="1980559" cy="2684701"/>
            <a:chOff x="11859428" y="2109376"/>
            <a:chExt cx="1980559" cy="2684701"/>
          </a:xfrm>
        </p:grpSpPr>
        <p:sp>
          <p:nvSpPr>
            <p:cNvPr id="30" name="Freeform 30"/>
            <p:cNvSpPr/>
            <p:nvPr/>
          </p:nvSpPr>
          <p:spPr>
            <a:xfrm>
              <a:off x="11871612" y="2109376"/>
              <a:ext cx="1956191" cy="1931294"/>
            </a:xfrm>
            <a:custGeom>
              <a:avLst/>
              <a:gdLst/>
              <a:ahLst/>
              <a:cxnLst/>
              <a:rect l="l" t="t" r="r" b="b"/>
              <a:pathLst>
                <a:path w="1956191" h="1931294">
                  <a:moveTo>
                    <a:pt x="0" y="0"/>
                  </a:moveTo>
                  <a:lnTo>
                    <a:pt x="1956191" y="0"/>
                  </a:lnTo>
                  <a:lnTo>
                    <a:pt x="1956191" y="1931294"/>
                  </a:lnTo>
                  <a:lnTo>
                    <a:pt x="0" y="1931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grpSp>
          <p:nvGrpSpPr>
            <p:cNvPr id="25" name="Group 25"/>
            <p:cNvGrpSpPr>
              <a:grpSpLocks noChangeAspect="1"/>
            </p:cNvGrpSpPr>
            <p:nvPr/>
          </p:nvGrpSpPr>
          <p:grpSpPr>
            <a:xfrm>
              <a:off x="12076048" y="2324337"/>
              <a:ext cx="1575564" cy="1575557"/>
              <a:chOff x="0" y="0"/>
              <a:chExt cx="6350000" cy="634997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28450" t="-16860" b="-7612"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47" name="TextBox 47"/>
            <p:cNvSpPr txBox="1"/>
            <p:nvPr/>
          </p:nvSpPr>
          <p:spPr>
            <a:xfrm>
              <a:off x="11859428" y="4240430"/>
              <a:ext cx="1980559" cy="306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2379"/>
                </a:lnSpc>
                <a:spcBef>
                  <a:spcPct val="0"/>
                </a:spcBef>
              </a:pPr>
              <a:r>
                <a:rPr lang="en-US" sz="1983" b="1">
                  <a:solidFill>
                    <a:srgbClr val="005EB8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PRASAD BAJI</a:t>
              </a:r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12082784" y="4595368"/>
              <a:ext cx="1465266" cy="198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9"/>
                </a:lnSpc>
              </a:pPr>
              <a:endParaRPr lang="en-US" sz="1416" dirty="0">
                <a:solidFill>
                  <a:srgbClr val="005EB8"/>
                </a:solidFill>
                <a:latin typeface="Montserrat Classic"/>
                <a:ea typeface="Montserrat Classic"/>
                <a:cs typeface="Montserrat Classic"/>
                <a:sym typeface="Montserrat Classic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4C59F14-13E3-9C58-C194-1CCE241764E1}"/>
              </a:ext>
            </a:extLst>
          </p:cNvPr>
          <p:cNvGrpSpPr/>
          <p:nvPr/>
        </p:nvGrpSpPr>
        <p:grpSpPr>
          <a:xfrm>
            <a:off x="4707676" y="2490603"/>
            <a:ext cx="2496562" cy="2421869"/>
            <a:chOff x="8619917" y="3244051"/>
            <a:chExt cx="2496562" cy="2421869"/>
          </a:xfrm>
        </p:grpSpPr>
        <p:sp>
          <p:nvSpPr>
            <p:cNvPr id="31" name="Freeform 31"/>
            <p:cNvSpPr/>
            <p:nvPr/>
          </p:nvSpPr>
          <p:spPr>
            <a:xfrm>
              <a:off x="8828869" y="3244051"/>
              <a:ext cx="1824828" cy="1801603"/>
            </a:xfrm>
            <a:custGeom>
              <a:avLst/>
              <a:gdLst/>
              <a:ahLst/>
              <a:cxnLst/>
              <a:rect l="l" t="t" r="r" b="b"/>
              <a:pathLst>
                <a:path w="1824828" h="1801603">
                  <a:moveTo>
                    <a:pt x="0" y="0"/>
                  </a:moveTo>
                  <a:lnTo>
                    <a:pt x="1824828" y="0"/>
                  </a:lnTo>
                  <a:lnTo>
                    <a:pt x="1824828" y="1801603"/>
                  </a:lnTo>
                  <a:lnTo>
                    <a:pt x="0" y="1801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grpSp>
          <p:nvGrpSpPr>
            <p:cNvPr id="27" name="Group 27"/>
            <p:cNvGrpSpPr>
              <a:grpSpLocks noChangeAspect="1"/>
            </p:cNvGrpSpPr>
            <p:nvPr/>
          </p:nvGrpSpPr>
          <p:grpSpPr>
            <a:xfrm>
              <a:off x="9002767" y="3438521"/>
              <a:ext cx="1525882" cy="1525876"/>
              <a:chOff x="0" y="0"/>
              <a:chExt cx="6350000" cy="634997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t="-2500" b="-2500"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8619917" y="5157415"/>
              <a:ext cx="2496562" cy="2870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2223"/>
                </a:lnSpc>
                <a:spcBef>
                  <a:spcPct val="0"/>
                </a:spcBef>
              </a:pPr>
              <a:r>
                <a:rPr lang="en-US" sz="1852" b="1" u="none">
                  <a:solidFill>
                    <a:srgbClr val="005EB8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AMITA CHAUHAN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9125047" y="5467211"/>
              <a:ext cx="1467609" cy="198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9"/>
                </a:lnSpc>
              </a:pPr>
              <a:endParaRPr lang="en-US" sz="1416" dirty="0">
                <a:solidFill>
                  <a:srgbClr val="005EB8"/>
                </a:solidFill>
                <a:latin typeface="Montserrat Classic"/>
                <a:ea typeface="Montserrat Classic"/>
                <a:cs typeface="Montserrat Classic"/>
                <a:sym typeface="Montserrat Classic"/>
              </a:endParaRP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F5211C1-8612-B426-2BB1-DC2F3A09DA77}"/>
              </a:ext>
            </a:extLst>
          </p:cNvPr>
          <p:cNvGrpSpPr/>
          <p:nvPr/>
        </p:nvGrpSpPr>
        <p:grpSpPr>
          <a:xfrm>
            <a:off x="5125869" y="6035525"/>
            <a:ext cx="2487202" cy="2823733"/>
            <a:chOff x="3449193" y="3193704"/>
            <a:chExt cx="2487202" cy="2823733"/>
          </a:xfrm>
        </p:grpSpPr>
        <p:sp>
          <p:nvSpPr>
            <p:cNvPr id="29" name="Freeform 29"/>
            <p:cNvSpPr/>
            <p:nvPr/>
          </p:nvSpPr>
          <p:spPr>
            <a:xfrm>
              <a:off x="3714458" y="3193704"/>
              <a:ext cx="1956191" cy="1931294"/>
            </a:xfrm>
            <a:custGeom>
              <a:avLst/>
              <a:gdLst/>
              <a:ahLst/>
              <a:cxnLst/>
              <a:rect l="l" t="t" r="r" b="b"/>
              <a:pathLst>
                <a:path w="1956191" h="1931294">
                  <a:moveTo>
                    <a:pt x="0" y="0"/>
                  </a:moveTo>
                  <a:lnTo>
                    <a:pt x="1956191" y="0"/>
                  </a:lnTo>
                  <a:lnTo>
                    <a:pt x="1956191" y="1931295"/>
                  </a:lnTo>
                  <a:lnTo>
                    <a:pt x="0" y="19312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3904771" y="3409588"/>
              <a:ext cx="1575564" cy="1575557"/>
              <a:chOff x="0" y="0"/>
              <a:chExt cx="6350000" cy="6349975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6350000" cy="6349975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1597" r="-1597"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62" name="TextBox 62"/>
            <p:cNvSpPr txBox="1"/>
            <p:nvPr/>
          </p:nvSpPr>
          <p:spPr>
            <a:xfrm>
              <a:off x="3992532" y="5818728"/>
              <a:ext cx="1467154" cy="1987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9"/>
                </a:lnSpc>
              </a:pPr>
              <a:endParaRPr lang="en-US" sz="1416" dirty="0">
                <a:solidFill>
                  <a:srgbClr val="005EB8"/>
                </a:solidFill>
                <a:latin typeface="Montserrat Classic"/>
                <a:ea typeface="Montserrat Classic"/>
                <a:cs typeface="Montserrat Classic"/>
                <a:sym typeface="Montserrat Classic"/>
              </a:endParaRP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3449193" y="5464277"/>
              <a:ext cx="2487202" cy="306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2379"/>
                </a:lnSpc>
                <a:spcBef>
                  <a:spcPct val="0"/>
                </a:spcBef>
              </a:pPr>
              <a:r>
                <a:rPr lang="en-US" sz="1983" b="1">
                  <a:solidFill>
                    <a:srgbClr val="005EB8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AJIT RANGNEKAR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9F621C2-33B0-0119-3817-BBE1023C8B34}"/>
              </a:ext>
            </a:extLst>
          </p:cNvPr>
          <p:cNvGrpSpPr/>
          <p:nvPr/>
        </p:nvGrpSpPr>
        <p:grpSpPr>
          <a:xfrm>
            <a:off x="1132758" y="2301656"/>
            <a:ext cx="1956191" cy="2747699"/>
            <a:chOff x="1128900" y="1923661"/>
            <a:chExt cx="1956191" cy="2747699"/>
          </a:xfrm>
        </p:grpSpPr>
        <p:sp>
          <p:nvSpPr>
            <p:cNvPr id="20" name="Freeform 20"/>
            <p:cNvSpPr/>
            <p:nvPr/>
          </p:nvSpPr>
          <p:spPr>
            <a:xfrm>
              <a:off x="1128900" y="1923661"/>
              <a:ext cx="1956191" cy="1931294"/>
            </a:xfrm>
            <a:custGeom>
              <a:avLst/>
              <a:gdLst/>
              <a:ahLst/>
              <a:cxnLst/>
              <a:rect l="l" t="t" r="r" b="b"/>
              <a:pathLst>
                <a:path w="1956191" h="1931294">
                  <a:moveTo>
                    <a:pt x="0" y="0"/>
                  </a:moveTo>
                  <a:lnTo>
                    <a:pt x="1956191" y="0"/>
                  </a:lnTo>
                  <a:lnTo>
                    <a:pt x="1956191" y="1931294"/>
                  </a:lnTo>
                  <a:lnTo>
                    <a:pt x="0" y="1931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>
              <a:off x="1305596" y="2113484"/>
              <a:ext cx="1575564" cy="1575557"/>
              <a:chOff x="0" y="0"/>
              <a:chExt cx="6350000" cy="6349975"/>
            </a:xfrm>
          </p:grpSpPr>
          <p:sp>
            <p:nvSpPr>
              <p:cNvPr id="22" name="Freeform 22"/>
              <p:cNvSpPr/>
              <p:nvPr/>
            </p:nvSpPr>
            <p:spPr>
              <a:xfrm rot="-5400000" flipH="1" flipV="1">
                <a:off x="13" y="-13"/>
                <a:ext cx="6349974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49974" h="6350000">
                    <a:moveTo>
                      <a:pt x="3175025" y="0"/>
                    </a:moveTo>
                    <a:cubicBezTo>
                      <a:pt x="4928451" y="0"/>
                      <a:pt x="6349974" y="1421524"/>
                      <a:pt x="6349974" y="3175000"/>
                    </a:cubicBezTo>
                    <a:cubicBezTo>
                      <a:pt x="6349974" y="4928502"/>
                      <a:pt x="4928451" y="6350000"/>
                      <a:pt x="3175025" y="6350000"/>
                    </a:cubicBezTo>
                    <a:cubicBezTo>
                      <a:pt x="1421511" y="6350000"/>
                      <a:pt x="0" y="4928502"/>
                      <a:pt x="0" y="3175000"/>
                    </a:cubicBezTo>
                    <a:cubicBezTo>
                      <a:pt x="0" y="1421499"/>
                      <a:pt x="1421511" y="0"/>
                      <a:pt x="3175025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10149" t="-28537" r="-101400" b="-12671"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64" name="TextBox 64"/>
            <p:cNvSpPr txBox="1"/>
            <p:nvPr/>
          </p:nvSpPr>
          <p:spPr>
            <a:xfrm>
              <a:off x="1214777" y="4105936"/>
              <a:ext cx="1757203" cy="3063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79"/>
                </a:lnSpc>
              </a:pPr>
              <a:r>
                <a:rPr lang="en-US" sz="1983" b="1">
                  <a:solidFill>
                    <a:srgbClr val="005EB8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GOVIND IYER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1305596" y="4460874"/>
              <a:ext cx="1467609" cy="2104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99"/>
                </a:lnSpc>
              </a:pPr>
              <a:r>
                <a:rPr lang="en-US" sz="1416">
                  <a:solidFill>
                    <a:srgbClr val="005EB8"/>
                  </a:solidFill>
                  <a:latin typeface="Montserrat Classic"/>
                  <a:ea typeface="Montserrat Classic"/>
                  <a:cs typeface="Montserrat Classic"/>
                  <a:sym typeface="Montserrat Classic"/>
                </a:rPr>
                <a:t>All-India Chair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07E7207-F70D-EB65-C1F2-47FCAD79BE6F}"/>
              </a:ext>
            </a:extLst>
          </p:cNvPr>
          <p:cNvGrpSpPr/>
          <p:nvPr/>
        </p:nvGrpSpPr>
        <p:grpSpPr>
          <a:xfrm>
            <a:off x="2906000" y="4955221"/>
            <a:ext cx="2396965" cy="2642381"/>
            <a:chOff x="5951630" y="2008182"/>
            <a:chExt cx="2396965" cy="2642381"/>
          </a:xfrm>
        </p:grpSpPr>
        <p:sp>
          <p:nvSpPr>
            <p:cNvPr id="34" name="Freeform 34"/>
            <p:cNvSpPr/>
            <p:nvPr/>
          </p:nvSpPr>
          <p:spPr>
            <a:xfrm>
              <a:off x="6134579" y="2008182"/>
              <a:ext cx="1829688" cy="1806401"/>
            </a:xfrm>
            <a:custGeom>
              <a:avLst/>
              <a:gdLst/>
              <a:ahLst/>
              <a:cxnLst/>
              <a:rect l="l" t="t" r="r" b="b"/>
              <a:pathLst>
                <a:path w="1829688" h="1806401">
                  <a:moveTo>
                    <a:pt x="0" y="0"/>
                  </a:moveTo>
                  <a:lnTo>
                    <a:pt x="1829688" y="0"/>
                  </a:lnTo>
                  <a:lnTo>
                    <a:pt x="1829688" y="1806401"/>
                  </a:lnTo>
                  <a:lnTo>
                    <a:pt x="0" y="18064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N"/>
            </a:p>
          </p:txBody>
        </p: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6303942" y="2177971"/>
              <a:ext cx="1529946" cy="1529940"/>
              <a:chOff x="0" y="0"/>
              <a:chExt cx="6350000" cy="6349975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350000" cy="6349974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49974">
                    <a:moveTo>
                      <a:pt x="6350000" y="3175025"/>
                    </a:moveTo>
                    <a:cubicBezTo>
                      <a:pt x="6350000" y="4928451"/>
                      <a:pt x="4928476" y="6349974"/>
                      <a:pt x="3175000" y="6349974"/>
                    </a:cubicBezTo>
                    <a:cubicBezTo>
                      <a:pt x="1421498" y="6349974"/>
                      <a:pt x="0" y="4928451"/>
                      <a:pt x="0" y="3175025"/>
                    </a:cubicBezTo>
                    <a:cubicBezTo>
                      <a:pt x="0" y="1421511"/>
                      <a:pt x="1421498" y="0"/>
                      <a:pt x="3175000" y="0"/>
                    </a:cubicBezTo>
                    <a:cubicBezTo>
                      <a:pt x="4928501" y="0"/>
                      <a:pt x="6350000" y="1421511"/>
                      <a:pt x="6350000" y="3175025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7404" r="-7404"/>
                </a:stretch>
              </a:blipFill>
            </p:spPr>
            <p:txBody>
              <a:bodyPr/>
              <a:lstStyle/>
              <a:p>
                <a:endParaRPr lang="en-IN"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5951630" y="4130813"/>
              <a:ext cx="2396965" cy="2877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ctr">
                <a:lnSpc>
                  <a:spcPts val="2229"/>
                </a:lnSpc>
                <a:spcBef>
                  <a:spcPct val="0"/>
                </a:spcBef>
              </a:pPr>
              <a:r>
                <a:rPr lang="en-US" sz="1857" b="1">
                  <a:solidFill>
                    <a:srgbClr val="005EB8"/>
                  </a:solidFill>
                  <a:latin typeface="Montserrat Classic Bold"/>
                  <a:ea typeface="Montserrat Classic Bold"/>
                  <a:cs typeface="Montserrat Classic Bold"/>
                  <a:sym typeface="Montserrat Classic Bold"/>
                </a:rPr>
                <a:t>RATI FORBES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6326915" y="4440377"/>
              <a:ext cx="1544113" cy="2101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788"/>
                </a:lnSpc>
              </a:pPr>
              <a:endParaRPr lang="en-US" sz="1490" dirty="0">
                <a:solidFill>
                  <a:srgbClr val="005EB8"/>
                </a:solidFill>
                <a:latin typeface="Montserrat Classic"/>
                <a:ea typeface="Montserrat Classic"/>
                <a:cs typeface="Montserrat Classic"/>
                <a:sym typeface="Montserrat Classic"/>
              </a:endParaRPr>
            </a:p>
          </p:txBody>
        </p:sp>
      </p:grpSp>
      <p:sp>
        <p:nvSpPr>
          <p:cNvPr id="77" name="Google Shape;101;p3">
            <a:extLst>
              <a:ext uri="{FF2B5EF4-FFF2-40B4-BE49-F238E27FC236}">
                <a16:creationId xmlns:a16="http://schemas.microsoft.com/office/drawing/2014/main" id="{18EFF0D5-A07D-20ED-0329-22EC9897524B}"/>
              </a:ext>
            </a:extLst>
          </p:cNvPr>
          <p:cNvSpPr txBox="1"/>
          <p:nvPr/>
        </p:nvSpPr>
        <p:spPr>
          <a:xfrm>
            <a:off x="9031917" y="2490603"/>
            <a:ext cx="8798883" cy="573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IN" sz="2800" kern="1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Currently, SVP India has </a:t>
            </a:r>
            <a:r>
              <a:rPr lang="en-IN" sz="2800" b="1" kern="1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5 Board Members</a:t>
            </a:r>
            <a:r>
              <a:rPr lang="en-IN" sz="2800" kern="1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, each of whom hold key functions for the organization:</a:t>
            </a:r>
          </a:p>
          <a:p>
            <a:endParaRPr lang="en-IN" sz="2800" kern="100" dirty="0">
              <a:effectLst/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IN" sz="2800" kern="1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Prasad Baji</a:t>
            </a:r>
            <a:r>
              <a:rPr lang="en-IN" sz="2800" kern="1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- </a:t>
            </a:r>
            <a:r>
              <a:rPr lang="en-IN" sz="2800" b="1" kern="1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Finance</a:t>
            </a:r>
            <a:endParaRPr lang="en-IN" sz="2800" b="1" kern="100" dirty="0">
              <a:effectLst/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IN" sz="2800" kern="1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Ajit Rangnekar - </a:t>
            </a:r>
            <a:r>
              <a:rPr lang="en-IN" sz="2800" b="1" kern="1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Process &amp; Tech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IN" sz="2800" kern="1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Amita Chauhan - </a:t>
            </a:r>
            <a:r>
              <a:rPr lang="en-IN" sz="2800" b="1" kern="1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Marketing &amp; Communications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eriod"/>
            </a:pPr>
            <a:r>
              <a:rPr lang="en-IN" sz="2800" kern="100" dirty="0"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Rati Forbes</a:t>
            </a:r>
            <a:r>
              <a:rPr lang="en-IN" sz="2800" kern="1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- </a:t>
            </a:r>
            <a:r>
              <a:rPr lang="en-IN" sz="2800" b="1" kern="100" dirty="0"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People</a:t>
            </a:r>
            <a:endParaRPr lang="en-IN" sz="2800" b="1" kern="100" dirty="0">
              <a:effectLst/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pPr marL="514350" indent="-51435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US" sz="2800" dirty="0">
              <a:solidFill>
                <a:srgbClr val="1F1F1F"/>
              </a:solidFill>
              <a:latin typeface="Poppins" panose="00000500000000000000" pitchFamily="2" charset="0"/>
              <a:ea typeface="Roboto"/>
              <a:cs typeface="Poppins" panose="00000500000000000000" pitchFamily="2" charset="0"/>
            </a:endParaRPr>
          </a:p>
        </p:txBody>
      </p:sp>
      <p:sp>
        <p:nvSpPr>
          <p:cNvPr id="78" name="TextBox 4">
            <a:extLst>
              <a:ext uri="{FF2B5EF4-FFF2-40B4-BE49-F238E27FC236}">
                <a16:creationId xmlns:a16="http://schemas.microsoft.com/office/drawing/2014/main" id="{F67DAF57-C0F3-9240-282D-D242AE079590}"/>
              </a:ext>
            </a:extLst>
          </p:cNvPr>
          <p:cNvSpPr txBox="1"/>
          <p:nvPr/>
        </p:nvSpPr>
        <p:spPr>
          <a:xfrm>
            <a:off x="759504" y="581119"/>
            <a:ext cx="14846884" cy="934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840"/>
              </a:lnSpc>
            </a:pPr>
            <a:r>
              <a:rPr lang="en-US" sz="4800" dirty="0">
                <a:solidFill>
                  <a:srgbClr val="FEFEFD"/>
                </a:solidFill>
                <a:latin typeface="Poppins Bold"/>
                <a:ea typeface="Poppins Bold"/>
                <a:cs typeface="Poppins Bold"/>
                <a:sym typeface="Poppins Bold"/>
              </a:rPr>
              <a:t>Our Board and their Key Responsibility Areas</a:t>
            </a:r>
          </a:p>
        </p:txBody>
      </p:sp>
      <p:sp>
        <p:nvSpPr>
          <p:cNvPr id="79" name="AutoShape 2">
            <a:extLst>
              <a:ext uri="{FF2B5EF4-FFF2-40B4-BE49-F238E27FC236}">
                <a16:creationId xmlns:a16="http://schemas.microsoft.com/office/drawing/2014/main" id="{C6C2F4F0-537C-4DDB-B215-AE2600EB227A}"/>
              </a:ext>
            </a:extLst>
          </p:cNvPr>
          <p:cNvSpPr/>
          <p:nvPr/>
        </p:nvSpPr>
        <p:spPr>
          <a:xfrm>
            <a:off x="0" y="9511259"/>
            <a:ext cx="18288000" cy="793798"/>
          </a:xfrm>
          <a:prstGeom prst="rect">
            <a:avLst/>
          </a:prstGeom>
          <a:solidFill>
            <a:srgbClr val="005EB8"/>
          </a:solidFill>
        </p:spPr>
        <p:txBody>
          <a:bodyPr/>
          <a:lstStyle/>
          <a:p>
            <a:endParaRPr lang="en-IN"/>
          </a:p>
        </p:txBody>
      </p:sp>
      <p:sp>
        <p:nvSpPr>
          <p:cNvPr id="80" name="TextBox 53">
            <a:extLst>
              <a:ext uri="{FF2B5EF4-FFF2-40B4-BE49-F238E27FC236}">
                <a16:creationId xmlns:a16="http://schemas.microsoft.com/office/drawing/2014/main" id="{894509F5-1507-BF92-5835-7D7494FF78BA}"/>
              </a:ext>
            </a:extLst>
          </p:cNvPr>
          <p:cNvSpPr txBox="1"/>
          <p:nvPr/>
        </p:nvSpPr>
        <p:spPr>
          <a:xfrm>
            <a:off x="0" y="9670701"/>
            <a:ext cx="18288000" cy="4979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4"/>
              </a:lnSpc>
            </a:pPr>
            <a:r>
              <a:rPr lang="en-US" sz="3600" b="1" spc="79" dirty="0">
                <a:solidFill>
                  <a:srgbClr val="FEFEFD"/>
                </a:solidFill>
                <a:latin typeface="TT Commons Pro Bold"/>
                <a:ea typeface="TT Commons Pro Bold"/>
                <a:cs typeface="TT Commons Pro Bold"/>
                <a:sym typeface="TT Commons Pro Bold"/>
              </a:rPr>
              <a:t>Engaged Philanthropists | Stronger NGOs | Bigger Impact</a:t>
            </a:r>
          </a:p>
        </p:txBody>
      </p:sp>
      <p:sp>
        <p:nvSpPr>
          <p:cNvPr id="84" name="AutoShape 16">
            <a:extLst>
              <a:ext uri="{FF2B5EF4-FFF2-40B4-BE49-F238E27FC236}">
                <a16:creationId xmlns:a16="http://schemas.microsoft.com/office/drawing/2014/main" id="{A66E26AD-701C-5398-01B6-D528E99A7520}"/>
              </a:ext>
            </a:extLst>
          </p:cNvPr>
          <p:cNvSpPr/>
          <p:nvPr/>
        </p:nvSpPr>
        <p:spPr>
          <a:xfrm flipH="1" flipV="1">
            <a:off x="7925873" y="4488880"/>
            <a:ext cx="1007323" cy="413236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N"/>
          </a:p>
        </p:txBody>
      </p:sp>
      <p:sp>
        <p:nvSpPr>
          <p:cNvPr id="85" name="AutoShape 17">
            <a:extLst>
              <a:ext uri="{FF2B5EF4-FFF2-40B4-BE49-F238E27FC236}">
                <a16:creationId xmlns:a16="http://schemas.microsoft.com/office/drawing/2014/main" id="{462131BC-323D-1B72-E109-E1D801FD0CC6}"/>
              </a:ext>
            </a:extLst>
          </p:cNvPr>
          <p:cNvSpPr/>
          <p:nvPr/>
        </p:nvSpPr>
        <p:spPr>
          <a:xfrm flipH="1" flipV="1">
            <a:off x="7838904" y="5779962"/>
            <a:ext cx="1088621" cy="19183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N"/>
          </a:p>
        </p:txBody>
      </p:sp>
      <p:sp>
        <p:nvSpPr>
          <p:cNvPr id="86" name="AutoShape 19">
            <a:extLst>
              <a:ext uri="{FF2B5EF4-FFF2-40B4-BE49-F238E27FC236}">
                <a16:creationId xmlns:a16="http://schemas.microsoft.com/office/drawing/2014/main" id="{D48459CC-D4A3-033E-798C-3A290BE98B3A}"/>
              </a:ext>
            </a:extLst>
          </p:cNvPr>
          <p:cNvSpPr/>
          <p:nvPr/>
        </p:nvSpPr>
        <p:spPr>
          <a:xfrm flipH="1">
            <a:off x="7930266" y="6634463"/>
            <a:ext cx="989653" cy="453929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347106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1811</TotalTime>
  <Words>2590</Words>
  <Application>Microsoft Office PowerPoint</Application>
  <PresentationFormat>Custom</PresentationFormat>
  <Paragraphs>894</Paragraphs>
  <Slides>35</Slides>
  <Notes>21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TT Commons Pro Bold</vt:lpstr>
      <vt:lpstr>Aptos</vt:lpstr>
      <vt:lpstr>Poppins Medium</vt:lpstr>
      <vt:lpstr>Poppins</vt:lpstr>
      <vt:lpstr>Montserrat Classic Bold</vt:lpstr>
      <vt:lpstr>Poppins Medium Bold</vt:lpstr>
      <vt:lpstr>Poppins Bold</vt:lpstr>
      <vt:lpstr>Arial</vt:lpstr>
      <vt:lpstr>Montserrat Classic</vt:lpstr>
      <vt:lpstr>Poppins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May 2025 DS deck</dc:title>
  <dc:creator>Manisha Dalal</dc:creator>
  <cp:lastModifiedBy>Govind Iyer</cp:lastModifiedBy>
  <cp:revision>4</cp:revision>
  <dcterms:created xsi:type="dcterms:W3CDTF">2006-08-16T00:00:00Z</dcterms:created>
  <dcterms:modified xsi:type="dcterms:W3CDTF">2025-05-26T14:38:14Z</dcterms:modified>
  <dc:identifier>DAGTifhcQec</dc:identifier>
</cp:coreProperties>
</file>