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2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3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5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6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7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8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9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0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11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147473088" r:id="rId6"/>
    <p:sldId id="2147473114" r:id="rId7"/>
    <p:sldId id="2147473125" r:id="rId8"/>
    <p:sldId id="480" r:id="rId9"/>
    <p:sldId id="2147470244" r:id="rId10"/>
    <p:sldId id="383" r:id="rId11"/>
    <p:sldId id="2147473107" r:id="rId12"/>
    <p:sldId id="2147473106" r:id="rId13"/>
    <p:sldId id="2147473076" r:id="rId14"/>
    <p:sldId id="2147472928" r:id="rId15"/>
    <p:sldId id="2147473120" r:id="rId16"/>
    <p:sldId id="2147473105" r:id="rId17"/>
    <p:sldId id="2147473077" r:id="rId18"/>
    <p:sldId id="8729" r:id="rId19"/>
    <p:sldId id="8804" r:id="rId20"/>
    <p:sldId id="8981" r:id="rId21"/>
    <p:sldId id="365" r:id="rId22"/>
    <p:sldId id="2147473096" r:id="rId23"/>
    <p:sldId id="1227" r:id="rId24"/>
    <p:sldId id="9053" r:id="rId25"/>
    <p:sldId id="393" r:id="rId26"/>
    <p:sldId id="417" r:id="rId27"/>
  </p:sldIdLst>
  <p:sldSz cx="9729788" cy="7443788"/>
  <p:notesSz cx="6797675" cy="9926638"/>
  <p:custDataLst>
    <p:tags r:id="rId30"/>
  </p:custDataLst>
  <p:defaultTextStyle>
    <a:defPPr>
      <a:defRPr lang="en-US"/>
    </a:defPPr>
    <a:lvl1pPr marL="190815" indent="-190815" algn="l" defTabSz="763260" rtl="0" eaLnBrk="1" latinLnBrk="0" hangingPunct="1">
      <a:spcBef>
        <a:spcPts val="1200"/>
      </a:spcBef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381630" indent="-190815" algn="l" defTabSz="763260" rtl="0" eaLnBrk="1" latinLnBrk="0" hangingPunct="1">
      <a:spcBef>
        <a:spcPts val="600"/>
      </a:spcBef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72445" indent="-190815" algn="l" defTabSz="763260" rtl="0" eaLnBrk="1" latinLnBrk="0" hangingPunct="1">
      <a:spcBef>
        <a:spcPts val="600"/>
      </a:spcBef>
      <a:buChar char="&gt;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763260" indent="-190815" algn="l" defTabSz="763260" rtl="0" eaLnBrk="1" latinLnBrk="0" hangingPunct="1">
      <a:spcBef>
        <a:spcPts val="600"/>
      </a:spcBef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54075" indent="-190815" algn="l" defTabSz="763260" rtl="0" eaLnBrk="1" latinLnBrk="0" hangingPunct="1">
      <a:spcBef>
        <a:spcPts val="600"/>
      </a:spcBef>
      <a:buChar char="&gt;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144890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1335705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1526520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1717335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E8477-E4B2-43B1-9511-77E7BF9C7A26}" v="214" dt="2025-06-04T13:29:54.281"/>
  </p1510:revLst>
</p1510:revInfo>
</file>

<file path=ppt/tableStyles.xml><?xml version="1.0" encoding="utf-8"?>
<a:tblStyleLst xmlns:a="http://schemas.openxmlformats.org/drawingml/2006/main" def="{2D5ABB26-0587-4C30-8999-92F81FD0307C}">
  <a:tblStyle styleId="{9D7B26C5-4107-4FEC-AEDC-1716B250A1EF}" styleName="Light Style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lt1"/>
          </a:solidFill>
        </a:fill>
      </a:tcStyle>
    </a:band1H>
    <a:firstCol>
      <a:tcTxStyle b="on"/>
      <a:tcStyle>
        <a:tcBdr/>
      </a:tcStyle>
    </a:firstCol>
    <a:lastRow>
      <a:tcTxStyle b="on">
        <a:fontRef idx="minor">
          <a:prstClr val="black"/>
        </a:fontRef>
        <a:prstClr val="white"/>
      </a:tcTxStyle>
      <a:tcStyle>
        <a:tcBdr>
          <a:top>
            <a:ln w="1905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6501" autoAdjust="0"/>
  </p:normalViewPr>
  <p:slideViewPr>
    <p:cSldViewPr snapToGrid="0">
      <p:cViewPr>
        <p:scale>
          <a:sx n="120" d="100"/>
          <a:sy n="120" d="100"/>
        </p:scale>
        <p:origin x="10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heme" Target="../theme/theme3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99848-9952-4819-982B-E9DBDACF91B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5690-3CA1-438A-A5B7-7E5FCDDE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heme" Target="../theme/theme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63378-D80F-413D-94F6-C1B7A899B2C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209675" y="1241425"/>
            <a:ext cx="4378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88A4E-386C-4E72-BFDF-A5FD3A207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212850" y="498475"/>
            <a:ext cx="438626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sz="7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2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39500E30-09F2-48D2-B559-AA5CD45B82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973E-9228-4FEA-9A6B-0DD55A5994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5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0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212850" y="498475"/>
            <a:ext cx="438626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6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23544" y="3904488"/>
            <a:ext cx="7790688" cy="69494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86471" indent="0" algn="ctr">
              <a:buNone/>
              <a:defRPr sz="2128"/>
            </a:lvl2pPr>
            <a:lvl3pPr marL="972941" indent="0" algn="ctr">
              <a:buNone/>
              <a:defRPr sz="1915"/>
            </a:lvl3pPr>
            <a:lvl4pPr marL="1459411" indent="0" algn="ctr">
              <a:buNone/>
              <a:defRPr sz="1703"/>
            </a:lvl4pPr>
            <a:lvl5pPr marL="1945881" indent="0" algn="ctr">
              <a:buNone/>
              <a:defRPr sz="1703"/>
            </a:lvl5pPr>
            <a:lvl6pPr marL="2432352" indent="0" algn="ctr">
              <a:buNone/>
              <a:defRPr sz="1703"/>
            </a:lvl6pPr>
            <a:lvl7pPr marL="2918820" indent="0" algn="ctr">
              <a:buNone/>
              <a:defRPr sz="1703"/>
            </a:lvl7pPr>
            <a:lvl8pPr marL="3405290" indent="0" algn="ctr">
              <a:buNone/>
              <a:defRPr sz="1703"/>
            </a:lvl8pPr>
            <a:lvl9pPr marL="3891762" indent="0" algn="ctr">
              <a:buNone/>
              <a:defRPr sz="1703"/>
            </a:lvl9pPr>
          </a:lstStyle>
          <a:p>
            <a:r>
              <a:rPr lang="en-US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923544" y="1417320"/>
            <a:ext cx="7790688" cy="2386584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ct val="0"/>
              </a:spcBef>
              <a:defRPr sz="4800" b="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Bridgespan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18" y="369094"/>
            <a:ext cx="2220045" cy="851360"/>
          </a:xfrm>
          <a:prstGeom prst="rect">
            <a:avLst/>
          </a:prstGeom>
        </p:spPr>
      </p:pic>
      <p:pic>
        <p:nvPicPr>
          <p:cNvPr id="9" name="Blue wave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" y="5355904"/>
            <a:ext cx="9729512" cy="2087884"/>
          </a:xfrm>
          <a:prstGeom prst="rect">
            <a:avLst/>
          </a:prstGeom>
        </p:spPr>
      </p:pic>
      <p:cxnSp>
        <p:nvCxnSpPr>
          <p:cNvPr id="12" name="Blue horizontal line"/>
          <p:cNvCxnSpPr/>
          <p:nvPr userDrawn="1">
            <p:custDataLst>
              <p:tags r:id="rId6"/>
            </p:custDataLst>
          </p:nvPr>
        </p:nvCxnSpPr>
        <p:spPr>
          <a:xfrm>
            <a:off x="930058" y="3810794"/>
            <a:ext cx="779347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5200" y="5"/>
            <a:ext cx="9195156" cy="9515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btfpLayoutConfig" hidden="1"/>
          <p:cNvSpPr txBox="1"/>
          <p:nvPr userDrawn="1">
            <p:custDataLst>
              <p:tags r:id="rId3"/>
            </p:custDataLst>
          </p:nvPr>
        </p:nvSpPr>
        <p:spPr bwMode="gray"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overall_0_131733708841261106 columns_1_131733708841261106 </a:t>
            </a:r>
            <a:endParaRPr lang="en-US" sz="100" err="1">
              <a:solidFill>
                <a:srgbClr val="FFFFFF">
                  <a:alpha val="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4048" y="0"/>
            <a:ext cx="4407408" cy="950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4" name="Blue vertical lin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cxnSp>
        <p:nvCxnSpPr>
          <p:cNvPr id="6" name="Blue horizontal line"/>
          <p:cNvCxnSpPr/>
          <p:nvPr>
            <p:custDataLst>
              <p:tags r:id="rId4"/>
            </p:custDataLst>
          </p:nvPr>
        </p:nvCxnSpPr>
        <p:spPr>
          <a:xfrm>
            <a:off x="381599" y="902494"/>
            <a:ext cx="4407408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/>
          <p:cNvSpPr>
            <a:spLocks noGrp="1"/>
          </p:cNvSpPr>
          <p:nvPr>
            <p:ph type="pic" sz="quarter" idx="10"/>
            <p:custDataLst>
              <p:tags r:id="rId5"/>
            </p:custDataLst>
          </p:nvPr>
        </p:nvSpPr>
        <p:spPr>
          <a:xfrm>
            <a:off x="4865180" y="-278"/>
            <a:ext cx="4864608" cy="74437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8938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232" userDrawn="1">
          <p15:clr>
            <a:srgbClr val="CCCCCC"/>
          </p15:clr>
        </p15:guide>
        <p15:guide id="2" pos="2968" userDrawn="1">
          <p15:clr>
            <a:srgbClr val="CCCCCC"/>
          </p15:clr>
        </p15:guide>
        <p15:guide id="3" pos="3304" userDrawn="1">
          <p15:clr>
            <a:srgbClr val="CCCCCC"/>
          </p15:clr>
        </p15:guide>
        <p15:guide id="4" pos="6040" userDrawn="1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vertical lin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0"/>
            <p:custDataLst>
              <p:tags r:id="rId3"/>
            </p:custDataLst>
          </p:nvPr>
        </p:nvSpPr>
        <p:spPr>
          <a:xfrm>
            <a:off x="4865180" y="-278"/>
            <a:ext cx="4864608" cy="74437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6848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Pic, Righ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vertical lin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0"/>
            <p:custDataLst>
              <p:tags r:id="rId3"/>
            </p:custDataLst>
          </p:nvPr>
        </p:nvSpPr>
        <p:spPr>
          <a:xfrm>
            <a:off x="240786" y="1"/>
            <a:ext cx="4678347" cy="74437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148072" y="0"/>
            <a:ext cx="4407408" cy="950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7" name="Blue horizontal line"/>
          <p:cNvCxnSpPr/>
          <p:nvPr>
            <p:custDataLst>
              <p:tags r:id="rId5"/>
            </p:custDataLst>
          </p:nvPr>
        </p:nvCxnSpPr>
        <p:spPr>
          <a:xfrm>
            <a:off x="5148071" y="902494"/>
            <a:ext cx="4407408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914725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Pic,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vertical lin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0"/>
            <p:custDataLst>
              <p:tags r:id="rId3"/>
            </p:custDataLst>
          </p:nvPr>
        </p:nvSpPr>
        <p:spPr>
          <a:xfrm>
            <a:off x="240786" y="1"/>
            <a:ext cx="4678347" cy="74437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9695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ue wav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1597155" cy="7443509"/>
          </a:xfrm>
          <a:prstGeom prst="rect">
            <a:avLst/>
          </a:prstGeom>
        </p:spPr>
      </p:pic>
      <p:pic>
        <p:nvPicPr>
          <p:cNvPr id="6" name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2437071"/>
            <a:ext cx="5967412" cy="2010847"/>
          </a:xfrm>
          <a:prstGeom prst="rect">
            <a:avLst/>
          </a:prstGeom>
        </p:spPr>
      </p:pic>
      <p:sp>
        <p:nvSpPr>
          <p:cNvPr id="2" name="btfpLayoutConfig" hidden="1"/>
          <p:cNvSpPr txBox="1"/>
          <p:nvPr userDrawn="1">
            <p:custDataLst>
              <p:tags r:id="rId4"/>
            </p:custDataLst>
          </p:nvPr>
        </p:nvSpPr>
        <p:spPr bwMode="gray"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overall_0_131937908830644999 columns_1_131937908830644999 </a:t>
            </a:r>
            <a:endParaRPr lang="en-US" sz="100" err="1">
              <a:solidFill>
                <a:srgbClr val="FFFFFF">
                  <a:alpha val="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232" userDrawn="1">
          <p15:clr>
            <a:srgbClr val="CCCCCC"/>
          </p15:clr>
        </p15:guide>
        <p15:guide id="2" pos="6040" userDrawn="1">
          <p15:clr>
            <a:srgbClr val="CCCCC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648" y="1197864"/>
            <a:ext cx="5184648" cy="3758184"/>
          </a:xfrm>
        </p:spPr>
        <p:txBody>
          <a:bodyPr anchor="t" anchorCtr="0"/>
          <a:lstStyle>
            <a:lvl1pPr algn="r">
              <a:defRPr sz="4800" cap="all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3" name="Bridgespan 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72" y="6469080"/>
            <a:ext cx="1868284" cy="716464"/>
          </a:xfrm>
          <a:prstGeom prst="rect">
            <a:avLst/>
          </a:prstGeom>
        </p:spPr>
      </p:pic>
      <p:pic>
        <p:nvPicPr>
          <p:cNvPr id="4" name="Blue wav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"/>
            <a:ext cx="1597155" cy="744323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227064" y="3758184"/>
            <a:ext cx="3300984" cy="1197864"/>
          </a:xfrm>
          <a:prstGeom prst="rect">
            <a:avLst/>
          </a:prstGeom>
        </p:spPr>
        <p:txBody>
          <a:bodyPr lIns="0" rIns="45720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Blue vertical line"/>
          <p:cNvCxnSpPr/>
          <p:nvPr>
            <p:custDataLst>
              <p:tags r:id="rId6"/>
            </p:custDataLst>
          </p:nvPr>
        </p:nvCxnSpPr>
        <p:spPr>
          <a:xfrm flipH="1">
            <a:off x="6007100" y="1248507"/>
            <a:ext cx="0" cy="3704493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49678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tfpLayoutConfig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10135" y="13785"/>
            <a:ext cx="612763" cy="99226"/>
          </a:xfrm>
          <a:prstGeom prst="rect">
            <a:avLst/>
          </a:prstGeom>
          <a:noFill/>
        </p:spPr>
        <p:txBody>
          <a:bodyPr vert="horz" wrap="none" lIns="38306" tIns="38306" rIns="38306" bIns="38306" rtlCol="0">
            <a:spAutoFit/>
          </a:bodyPr>
          <a:lstStyle/>
          <a:p>
            <a:pPr marL="0" indent="0">
              <a:buNone/>
            </a:pPr>
            <a:r>
              <a:rPr lang="en-US" sz="142">
                <a:solidFill>
                  <a:srgbClr val="FFFFFF">
                    <a:alpha val="0"/>
                  </a:srgbClr>
                </a:solidFill>
              </a:rPr>
              <a:t>overall_0_131690428734084882 columns_1_131690428734084882 </a:t>
            </a:r>
            <a:endParaRPr lang="en-US" sz="142" err="1">
              <a:solidFill>
                <a:srgbClr val="FFFFFF">
                  <a:alpha val="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23" Type="http://schemas.openxmlformats.org/officeDocument/2006/relationships/image" Target="../media/image1.emf"/><Relationship Id="rId10" Type="http://schemas.openxmlformats.org/officeDocument/2006/relationships/theme" Target="../theme/theme1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A747606-A90B-E049-B2AD-BD6C078560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61326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606" imgH="608" progId="TCLayout.ActiveDocument.1">
                  <p:embed/>
                </p:oleObj>
              </mc:Choice>
              <mc:Fallback>
                <p:oleObj name="think-cell Slide" r:id="rId22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747606-A90B-E049-B2AD-BD6C07856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>
            <p:custDataLst>
              <p:tags r:id="rId13"/>
            </p:custDataLst>
          </p:nvPr>
        </p:nvSpPr>
        <p:spPr bwMode="hidden">
          <a:xfrm>
            <a:off x="0" y="0"/>
            <a:ext cx="28730" cy="390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42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2120204C6173742065646974656420627920547261636579204E65696C206F6E204175672031382C2032303138202D2D3E0D0A20203C74656D706C6174652076657273696F6E3D22322E332E342220747970653D22756E6272616E64656422206E616D653D224272696467657370616E20436F726522207061676553697A653D226C6574746572223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233034354239313C2F72756E6E696E674167656E64614261636B436F6C6F724C6566743E0D0A2020202020203C72756E6E696E674167656E64614261636B436F6C6F7252696768743E234430443144333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233436343534373C2F72756E6E696E674167656E646154657874436F6C6F7252696768743E0D0A2020202020203C636F6C756D6E4865616465724C696E65436F6C6F723E233436343534373C2F636F6C756D6E4865616465724C696E65436F6C6F723E0D0A2020202020203C636F6C756D6E48656164657254657874436F6C6F723E233436343534373C2F636F6C756D6E48656164657254657874436F6C6F723E0D0A2020202020203C726F774865616465724C696E65436F6C6F723E233436343534373C2F726F774865616465724C696E65436F6C6F723E0D0A2020202020203C726F7748656164657254657874436F6C6F723E233436343534373C2F726F7748656164657254657874436F6C6F723E0D0A2020202020203C636F6E636C7573696F6E4172726F774C696E65436F6C6F723E234630383631333C2F636F6E636C7573696F6E4172726F774C696E65436F6C6F723E0D0A2020202020203C636F6E636C7573696F6E4172726F7754657874436F6C6F723E234630383631333C2F636F6E636C7573696F6E4172726F7754657874436F6C6F723E0D0A2020202020203C70657263656E74616765436972636C6546756C6C436972636C65436F6C6F723E234135413641393C2F70657263656E74616765436972636C6546756C6C436972636C65436F6C6F723E0D0A2020202020203C70657263656E74616765436972636C6554657874486967686C69676874436F6C6F723E233030343337413C2F70657263656E74616765436972636C6554657874486967686C69676874436F6C6F723E0D0A2020202020203C737461747573537469636B6572436F6C6F723E233436343534373C2F737461747573537469636B6572436F6C6F723E0D0A2020202020203C63616C6C6F75744261636B436F6C6F723E234646464646463C2F63616C6C6F75744261636B436F6C6F723E0D0A2020202020203C63616C6C6F7574546578744C696E65436F6C6F723E233030343337413C2F63616C6C6F7574546578744C696E65436F6C6F723E0D0A2020202020203C6E6F74657354657874436F6C6F723E233436343534373C2F6E6F74657354657874436F6C6F723E0D0A2020202020203C6E756D626572427562626C654261636B436F6C6F723E234646464646463C2F6E756D626572427562626C654261636B436F6C6F723E0D0A2020202020203C6E756D626572427562626C65546578744C696E65436F6C6F723E234630383631333C2F6E756D626572427562626C65546578744C696E65436F6C6F723E0D0A2020202020203C76616C7565436861696E546578744C696E65436F6C6F723E233030343337413C2F76616C7565436861696E546578744C696E65436F6C6F723E0D0A2020202020203C6167656E6461486967686C69676874436F6C6F723E233030413945303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233436343534373C2F636F6C6F723E0D0A2020202020203C636F6C6F7220636F6E7472617374696E6754657874436F6C6F723D2223464646464646223E233030343337413C2F636F6C6F723E0D0A2020202020203C636F6C6F7220636F6E7472617374696E6754657874436F6C6F723D2223464646464646223E233030413945303C2F636F6C6F723E0D0A2020202020203C636F6C6F7220636F6E7472617374696E6754657874436F6C6F723D2223464646464646223E233030383534323C2F636F6C6F723E0D0A2020202020203C636F6C6F7220636F6E7472617374696E6754657874436F6C6F723D2223464646464646223E233741423830303C2F636F6C6F723E0D0A2020202020203C636F6C6F7220636F6E7472617374696E6754657874436F6C6F723D2223464646464646223E234434373830303C2F636F6C6F723E0D0A2020202020203C636F6C6F7220636F6E7472617374696E6754657874436F6C6F723D2223464646464646223E233546363036323C2F636F6C6F723E0D0A2020202020203C636F6C6F7220636F6E7472617374696E6754657874436F6C6F723D2223464646464646223E233134354139353C2F636F6C6F723E0D0A2020202020203C636F6C6F7220636F6E7472617374696E6754657874436F6C6F723D2223464646464646223E233342424345323C2F636F6C6F723E0D0A2020202020203C636F6C6F7220636F6E7472617374696E6754657874436F6C6F723D2223464646464646223E233438413333373C2F636F6C6F723E0D0A2020202020203C636F6C6F7220636F6E7472617374696E6754657874436F6C6F723D2223464646464646223E233946433931383C2F636F6C6F723E0D0A2020202020203C636F6C6F7220636F6E7472617374696E6754657874436F6C6F723D2223464646464646223E234630383631333C2F636F6C6F723E0D0A2020202020203C636F6C6F7220636F6E7472617374696E6754657874436F6C6F723D2223464646464646223E233734373637383C2F636F6C6F723E0D0A2020202020203C636F6C6F7220636F6E7472617374696E6754657874436F6C6F723D2223464646464646223E233339384243363C2F636F6C6F723E0D0A2020202020203C636F6C6F7220636F6E7472617374696E6754657874436F6C6F723D2223464646464646223E233730434445333C2F636F6C6F723E0D0A2020202020203C636F6C6F7220636F6E7472617374696E6754657874436F6C6F723D2223464646464646223E233643433535313C2F636F6C6F723E0D0A2020202020203C636F6C6F7220636F6E7472617374696E6754657874436F6C6F723D2223464646464646223E234331443832463C2F636F6C6F723E0D0A2020202020203C636F6C6F7220636F6E7472617374696E6754657874436F6C6F723D2223464646464646223E234643413034373C2F636F6C6F723E0D0A2020202020203C636F6C6F7220636F6E7472617374696E6754657874436F6C6F723D2223343634353437223E234135413641393C2F636F6C6F723E0D0A2020202020203C636F6C6F7220636F6E7472617374696E6754657874436F6C6F723D2223343634353437223E233833433345443C2F636F6C6F723E0D0A2020202020203C636F6C6F7220636F6E7472617374696E6754657874436F6C6F723D2223343634353437223E233939444646313C2F636F6C6F723E0D0A2020202020203C636F6C6F7220636F6E7472617374696E6754657874436F6C6F723D2223343634353437223E233837443637323C2F636F6C6F723E0D0A2020202020203C636F6C6F7220636F6E7472617374696E6754657874436F6C6F723D2223343634353437223E234435453435433C2F636F6C6F723E0D0A2020202020203C636F6C6F7220636F6E7472617374696E6754657874436F6C6F723D2223343634353437223E234641433537443C2F636F6C6F723E0D0A2020202020203C636F6C6F7220636F6E7472617374696E6754657874436F6C6F723D2223343634353437223E234430443144333C2F636F6C6F723E0D0A2020202020203C636F6C6F7220636F6E7472617374696E6754657874436F6C6F723D2223343634353437223E234436454646463C2F636F6C6F723E0D0A2020202020203C636F6C6F7220636F6E7472617374696E6754657874436F6C6F723D2223343634353437223E234430454646393C2F636F6C6F723E0D0A2020202020203C636F6C6F7220636F6E7472617374696E6754657874436F6C6F723D2223343634353437223E234431463442333C2F636F6C6F723E0D0A2020202020203C636F6C6F7220636F6E7472617374696E6754657874436F6C6F723D2223343634353437223E234537463041323C2F636F6C6F723E0D0A2020202020203C636F6C6F7220636F6E7472617374696E6754657874436F6C6F723D2223343634353437223E234646453842443C2F636F6C6F723E0D0A2020202020203C636F6C6F7220636F6E7472617374696E6754657874436F6C6F723D2223343634353437223E234539454145423C2F636F6C6F723E0D0A2020202020203C636F6C6F7220636F6E7472617374696E6754657874436F6C6F723D2223343634353437223E234646464646463C2F636F6C6F723E0D0A2020202020203C636F6C6F7220636F6E7472617374696E6754657874436F6C6F723D2223464646464646223E233630344138323C2F636F6C6F723E0D0A202020203C2F636F6C6F72733E0D0A20203C2F74656D706C6174653E0D0A20203C4775696465733E0D0A202020203C4C656674477569646520786D6C6E733D22323922202F3E0D0A202020203C5269676874477569646520786D6C6E733D2237353522202F3E0D0A202020203C5570706572537469636B6572477569646520786D6C6E733D22373522202F3E0D0A202020203C4C6F776572537469636B6572477569646520786D6C6E733D2231303322202F3E0D0A202020203C426F74746F6D477569646520786D6C6E733D2235363122202F3E0D0A20203C2F4775696465733E0D0A3C2F627466703E --&gt;&lt;/BTFP&gt;</a:t>
            </a:r>
          </a:p>
        </p:txBody>
      </p:sp>
      <p:sp>
        <p:nvSpPr>
          <p:cNvPr id="19" name="SlideNumber"/>
          <p:cNvSpPr/>
          <p:nvPr userDrawn="1">
            <p:custDataLst>
              <p:tags r:id="rId14"/>
            </p:custDataLst>
          </p:nvPr>
        </p:nvSpPr>
        <p:spPr bwMode="gray">
          <a:xfrm>
            <a:off x="9359917" y="7279200"/>
            <a:ext cx="150682" cy="15388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56769" rtl="0" eaLnBrk="1" latinLnBrk="0" hangingPunct="1">
              <a:spcBef>
                <a:spcPts val="1277"/>
              </a:spcBef>
              <a:buNone/>
            </a:pPr>
            <a:fld id="{BB69BBE8-4DB2-4642-B003-B220ACD5A2FD}" type="slidenum">
              <a:rPr lang="en-US" sz="1000" b="0" baseline="0" smtClean="0">
                <a:solidFill>
                  <a:schemeClr val="tx1"/>
                </a:solidFill>
                <a:latin typeface="+mn-lt"/>
              </a:rPr>
              <a:pPr marL="0" indent="0" algn="r" defTabSz="756769" rtl="0" eaLnBrk="1" latinLnBrk="0" hangingPunct="1">
                <a:spcBef>
                  <a:spcPts val="1277"/>
                </a:spcBef>
                <a:buNone/>
              </a:pPr>
              <a:t>‹#›</a:t>
            </a:fld>
            <a:endParaRPr lang="en-US" sz="10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reatedFooter" hidden="1"/>
          <p:cNvSpPr/>
          <p:nvPr userDrawn="1">
            <p:custDataLst>
              <p:tags r:id="rId15"/>
            </p:custDataLst>
          </p:nvPr>
        </p:nvSpPr>
        <p:spPr>
          <a:xfrm>
            <a:off x="6399915" y="7209339"/>
            <a:ext cx="1708242" cy="175529"/>
          </a:xfrm>
          <a:prstGeom prst="rect">
            <a:avLst/>
          </a:prstGeom>
        </p:spPr>
        <p:txBody>
          <a:bodyPr wrap="square" lIns="38306" tIns="38306" rIns="38306" bIns="38306">
            <a:spAutoFit/>
          </a:bodyPr>
          <a:lstStyle/>
          <a:p>
            <a:pPr marL="0" indent="0" algn="ctr" defTabSz="756769" rtl="0" eaLnBrk="1" latinLnBrk="0" hangingPunct="1">
              <a:spcBef>
                <a:spcPts val="1277"/>
              </a:spcBef>
              <a:buNone/>
            </a:pPr>
            <a:r>
              <a:rPr lang="en-US" sz="638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OfficeCode" hidden="1"/>
          <p:cNvSpPr/>
          <p:nvPr userDrawn="1">
            <p:custDataLst>
              <p:tags r:id="rId16"/>
            </p:custDataLst>
          </p:nvPr>
        </p:nvSpPr>
        <p:spPr>
          <a:xfrm>
            <a:off x="5766007" y="7209339"/>
            <a:ext cx="431206" cy="175529"/>
          </a:xfrm>
          <a:prstGeom prst="rect">
            <a:avLst/>
          </a:prstGeom>
        </p:spPr>
        <p:txBody>
          <a:bodyPr wrap="square" lIns="38306" tIns="38306" rIns="38306" bIns="38306">
            <a:spAutoFit/>
          </a:bodyPr>
          <a:lstStyle/>
          <a:p>
            <a:pPr marL="0" indent="0" algn="ctr" defTabSz="756769" rtl="0" eaLnBrk="1" latinLnBrk="0" hangingPunct="1">
              <a:spcBef>
                <a:spcPts val="1277"/>
              </a:spcBef>
              <a:buNone/>
            </a:pPr>
            <a:r>
              <a:rPr lang="en-US" sz="638">
                <a:solidFill>
                  <a:schemeClr val="tx1"/>
                </a:solidFill>
              </a:rPr>
              <a:t>TBG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385200" y="1317600"/>
            <a:ext cx="9195578" cy="5598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btfpLayoutConfig" hidden="1"/>
          <p:cNvSpPr txBox="1"/>
          <p:nvPr userDrawn="1">
            <p:custDataLst>
              <p:tags r:id="rId18"/>
            </p:custDataLst>
          </p:nvPr>
        </p:nvSpPr>
        <p:spPr bwMode="gray">
          <a:xfrm>
            <a:off x="10135" y="13785"/>
            <a:ext cx="612763" cy="99226"/>
          </a:xfrm>
          <a:prstGeom prst="rect">
            <a:avLst/>
          </a:prstGeom>
          <a:noFill/>
        </p:spPr>
        <p:txBody>
          <a:bodyPr vert="horz" wrap="none" lIns="38306" tIns="38306" rIns="38306" bIns="38306" rtlCol="0">
            <a:spAutoFit/>
          </a:bodyPr>
          <a:lstStyle/>
          <a:p>
            <a:pPr marL="0" indent="0">
              <a:buNone/>
            </a:pPr>
            <a:r>
              <a:rPr lang="en-US" sz="142">
                <a:solidFill>
                  <a:srgbClr val="FFFFFF">
                    <a:alpha val="0"/>
                  </a:srgbClr>
                </a:solidFill>
              </a:rPr>
              <a:t>overall_0_131733570364636190 columns_1_131733570364636190 </a:t>
            </a:r>
            <a:endParaRPr lang="en-US" sz="142" err="1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12" name="Blue vertical line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cxnSp>
        <p:nvCxnSpPr>
          <p:cNvPr id="15" name="Blue horiz line"/>
          <p:cNvCxnSpPr/>
          <p:nvPr userDrawn="1">
            <p:custDataLst>
              <p:tags r:id="rId20"/>
            </p:custDataLst>
          </p:nvPr>
        </p:nvCxnSpPr>
        <p:spPr>
          <a:xfrm>
            <a:off x="384048" y="902494"/>
            <a:ext cx="9198864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Title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384048" y="3"/>
            <a:ext cx="9195156" cy="951571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5" r:id="rId3"/>
    <p:sldLayoutId id="2147483666" r:id="rId4"/>
    <p:sldLayoutId id="2147483667" r:id="rId5"/>
    <p:sldLayoutId id="2147483668" r:id="rId6"/>
    <p:sldLayoutId id="2147483663" r:id="rId7"/>
    <p:sldLayoutId id="2147483664" r:id="rId8"/>
    <p:sldLayoutId id="2147483655" r:id="rId9"/>
  </p:sldLayoutIdLst>
  <p:transition/>
  <p:txStyles>
    <p:titleStyle>
      <a:lvl1pPr algn="l" defTabSz="756769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92570" indent="-192570" algn="l" defTabSz="972941" rtl="0" eaLnBrk="1" latinLnBrk="0" hangingPunct="1">
        <a:lnSpc>
          <a:spcPct val="100000"/>
        </a:lnSpc>
        <a:spcBef>
          <a:spcPts val="127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5142" indent="-192570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267" indent="-184125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1837" indent="-192570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6097" indent="-194260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675586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3162056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648526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4134997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89193" indent="-189193" algn="l" defTabSz="756769" rtl="0" eaLnBrk="1" latinLnBrk="0" hangingPunct="1">
        <a:spcBef>
          <a:spcPts val="1200"/>
        </a:spcBef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8384" indent="-189193" algn="l" defTabSz="756769" rtl="0" eaLnBrk="1" latinLnBrk="0" hangingPunct="1">
        <a:spcBef>
          <a:spcPts val="600"/>
        </a:spcBef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7577" indent="-189193" algn="l" defTabSz="756769" rtl="0" eaLnBrk="1" latinLnBrk="0" hangingPunct="1">
        <a:spcBef>
          <a:spcPts val="600"/>
        </a:spcBef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6769" indent="-189193" algn="l" defTabSz="756769" rtl="0" eaLnBrk="1" latinLnBrk="0" hangingPunct="1">
        <a:spcBef>
          <a:spcPts val="600"/>
        </a:spcBef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45961" indent="-189193" algn="l" defTabSz="756769" rtl="0" eaLnBrk="1" latinLnBrk="0" hangingPunct="1">
        <a:spcBef>
          <a:spcPts val="600"/>
        </a:spcBef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35153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346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3538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02730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7" userDrawn="1">
          <p15:clr>
            <a:srgbClr val="D1D1D1"/>
          </p15:clr>
        </p15:guide>
        <p15:guide id="2" pos="233" userDrawn="1">
          <p15:clr>
            <a:srgbClr val="D1D1D1"/>
          </p15:clr>
        </p15:guide>
        <p15:guide id="4" orient="horz" pos="825" userDrawn="1">
          <p15:clr>
            <a:srgbClr val="D1D1D1"/>
          </p15:clr>
        </p15:guide>
        <p15:guide id="7" orient="horz" pos="4486" userDrawn="1">
          <p15:clr>
            <a:srgbClr val="D1D1D1"/>
          </p15:clr>
        </p15:guide>
        <p15:guide id="8" pos="6036" userDrawn="1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1.emf"/><Relationship Id="rId2" Type="http://schemas.openxmlformats.org/officeDocument/2006/relationships/tags" Target="../tags/tag61.xml"/><Relationship Id="rId16" Type="http://schemas.openxmlformats.org/officeDocument/2006/relationships/oleObject" Target="../embeddings/oleObject2.bin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2" Type="http://schemas.openxmlformats.org/officeDocument/2006/relationships/tags" Target="../tags/tag234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70.xml"/><Relationship Id="rId34" Type="http://schemas.openxmlformats.org/officeDocument/2006/relationships/tags" Target="../tags/tag283.xml"/><Relationship Id="rId42" Type="http://schemas.openxmlformats.org/officeDocument/2006/relationships/image" Target="../media/image1.emf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tags" Target="../tags/tag278.xml"/><Relationship Id="rId41" Type="http://schemas.openxmlformats.org/officeDocument/2006/relationships/oleObject" Target="../embeddings/oleObject5.bin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tags" Target="../tags/tag281.xml"/><Relationship Id="rId37" Type="http://schemas.openxmlformats.org/officeDocument/2006/relationships/tags" Target="../tags/tag286.xml"/><Relationship Id="rId40" Type="http://schemas.openxmlformats.org/officeDocument/2006/relationships/notesSlide" Target="../notesSlides/notesSlide6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36" Type="http://schemas.openxmlformats.org/officeDocument/2006/relationships/tags" Target="../tags/tag285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tags" Target="../tags/tag280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Relationship Id="rId30" Type="http://schemas.openxmlformats.org/officeDocument/2006/relationships/tags" Target="../tags/tag279.xml"/><Relationship Id="rId35" Type="http://schemas.openxmlformats.org/officeDocument/2006/relationships/tags" Target="../tags/tag284.xml"/><Relationship Id="rId43" Type="http://schemas.openxmlformats.org/officeDocument/2006/relationships/hyperlink" Target="https://www.bridgespan.org/bridgespan/Images/articles/field-building-for-population-level-change/field-building-for-population-level-change-march-2020.pdf" TargetMode="External"/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tags" Target="../tags/tag282.xml"/><Relationship Id="rId38" Type="http://schemas.openxmlformats.org/officeDocument/2006/relationships/tags" Target="../tags/tag28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hyperlink" Target="https://www.bridgespan.org/bridgespan/Images/articles/field-building-for-population-level-change/field-building-for-population-level-change-march-2020.pdf" TargetMode="External"/><Relationship Id="rId3" Type="http://schemas.openxmlformats.org/officeDocument/2006/relationships/tags" Target="../tags/tag293.xml"/><Relationship Id="rId21" Type="http://schemas.openxmlformats.org/officeDocument/2006/relationships/image" Target="../media/image24.png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29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27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26.png"/><Relationship Id="rId10" Type="http://schemas.openxmlformats.org/officeDocument/2006/relationships/tags" Target="../tags/tag300.xml"/><Relationship Id="rId19" Type="http://schemas.openxmlformats.org/officeDocument/2006/relationships/image" Target="../media/image23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image" Target="../media/image31.png"/><Relationship Id="rId21" Type="http://schemas.openxmlformats.org/officeDocument/2006/relationships/tags" Target="../tags/tag326.xml"/><Relationship Id="rId34" Type="http://schemas.openxmlformats.org/officeDocument/2006/relationships/oleObject" Target="../embeddings/oleObject6.bin"/><Relationship Id="rId42" Type="http://schemas.openxmlformats.org/officeDocument/2006/relationships/image" Target="../media/image34.png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image" Target="../media/image28.jpeg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image" Target="../media/image36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image" Target="../media/image1.emf"/><Relationship Id="rId43" Type="http://schemas.openxmlformats.org/officeDocument/2006/relationships/image" Target="../media/image35.jpeg"/><Relationship Id="rId8" Type="http://schemas.openxmlformats.org/officeDocument/2006/relationships/tags" Target="../tags/tag313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notesSlide" Target="../notesSlides/notesSlide8.xml"/><Relationship Id="rId38" Type="http://schemas.openxmlformats.org/officeDocument/2006/relationships/image" Target="../media/image30.jpeg"/><Relationship Id="rId46" Type="http://schemas.openxmlformats.org/officeDocument/2006/relationships/image" Target="../media/image38.png"/><Relationship Id="rId20" Type="http://schemas.openxmlformats.org/officeDocument/2006/relationships/tags" Target="../tags/tag325.xml"/><Relationship Id="rId4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2" Type="http://schemas.openxmlformats.org/officeDocument/2006/relationships/tags" Target="../tags/tag341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49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tags" Target="../tags/tag382.xml"/><Relationship Id="rId39" Type="http://schemas.openxmlformats.org/officeDocument/2006/relationships/tags" Target="../tags/tag395.xml"/><Relationship Id="rId21" Type="http://schemas.openxmlformats.org/officeDocument/2006/relationships/tags" Target="../tags/tag377.xml"/><Relationship Id="rId34" Type="http://schemas.openxmlformats.org/officeDocument/2006/relationships/tags" Target="../tags/tag390.xml"/><Relationship Id="rId42" Type="http://schemas.openxmlformats.org/officeDocument/2006/relationships/tags" Target="../tags/tag398.xml"/><Relationship Id="rId47" Type="http://schemas.openxmlformats.org/officeDocument/2006/relationships/tags" Target="../tags/tag403.xml"/><Relationship Id="rId50" Type="http://schemas.openxmlformats.org/officeDocument/2006/relationships/tags" Target="../tags/tag406.xml"/><Relationship Id="rId55" Type="http://schemas.openxmlformats.org/officeDocument/2006/relationships/image" Target="../media/image39.jpeg"/><Relationship Id="rId63" Type="http://schemas.openxmlformats.org/officeDocument/2006/relationships/image" Target="../media/image27.png"/><Relationship Id="rId7" Type="http://schemas.openxmlformats.org/officeDocument/2006/relationships/tags" Target="../tags/tag363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9" Type="http://schemas.openxmlformats.org/officeDocument/2006/relationships/tags" Target="../tags/tag385.xml"/><Relationship Id="rId11" Type="http://schemas.openxmlformats.org/officeDocument/2006/relationships/tags" Target="../tags/tag367.xml"/><Relationship Id="rId24" Type="http://schemas.openxmlformats.org/officeDocument/2006/relationships/tags" Target="../tags/tag380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40" Type="http://schemas.openxmlformats.org/officeDocument/2006/relationships/tags" Target="../tags/tag396.xml"/><Relationship Id="rId45" Type="http://schemas.openxmlformats.org/officeDocument/2006/relationships/tags" Target="../tags/tag401.xml"/><Relationship Id="rId53" Type="http://schemas.openxmlformats.org/officeDocument/2006/relationships/oleObject" Target="../embeddings/oleObject7.bin"/><Relationship Id="rId58" Type="http://schemas.openxmlformats.org/officeDocument/2006/relationships/image" Target="../media/image42.jpeg"/><Relationship Id="rId5" Type="http://schemas.openxmlformats.org/officeDocument/2006/relationships/tags" Target="../tags/tag361.xml"/><Relationship Id="rId61" Type="http://schemas.openxmlformats.org/officeDocument/2006/relationships/hyperlink" Target="https://www.bridgespan.org/insights/library/philanthropy/field-building-for-population-level-change" TargetMode="External"/><Relationship Id="rId19" Type="http://schemas.openxmlformats.org/officeDocument/2006/relationships/tags" Target="../tags/tag37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tags" Target="../tags/tag383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43" Type="http://schemas.openxmlformats.org/officeDocument/2006/relationships/tags" Target="../tags/tag399.xml"/><Relationship Id="rId48" Type="http://schemas.openxmlformats.org/officeDocument/2006/relationships/tags" Target="../tags/tag404.xml"/><Relationship Id="rId56" Type="http://schemas.openxmlformats.org/officeDocument/2006/relationships/image" Target="../media/image40.jpeg"/><Relationship Id="rId64" Type="http://schemas.openxmlformats.org/officeDocument/2006/relationships/image" Target="../media/image44.png"/><Relationship Id="rId8" Type="http://schemas.openxmlformats.org/officeDocument/2006/relationships/tags" Target="../tags/tag364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359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33" Type="http://schemas.openxmlformats.org/officeDocument/2006/relationships/tags" Target="../tags/tag389.xml"/><Relationship Id="rId38" Type="http://schemas.openxmlformats.org/officeDocument/2006/relationships/tags" Target="../tags/tag394.xml"/><Relationship Id="rId46" Type="http://schemas.openxmlformats.org/officeDocument/2006/relationships/tags" Target="../tags/tag402.xml"/><Relationship Id="rId59" Type="http://schemas.openxmlformats.org/officeDocument/2006/relationships/hyperlink" Target="https://ssir.org/articles/entry/field_catalysts" TargetMode="External"/><Relationship Id="rId20" Type="http://schemas.openxmlformats.org/officeDocument/2006/relationships/tags" Target="../tags/tag376.xml"/><Relationship Id="rId41" Type="http://schemas.openxmlformats.org/officeDocument/2006/relationships/tags" Target="../tags/tag397.xml"/><Relationship Id="rId54" Type="http://schemas.openxmlformats.org/officeDocument/2006/relationships/image" Target="../media/image1.emf"/><Relationship Id="rId62" Type="http://schemas.openxmlformats.org/officeDocument/2006/relationships/image" Target="../media/image43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tags" Target="../tags/tag384.xml"/><Relationship Id="rId36" Type="http://schemas.openxmlformats.org/officeDocument/2006/relationships/tags" Target="../tags/tag392.xml"/><Relationship Id="rId49" Type="http://schemas.openxmlformats.org/officeDocument/2006/relationships/tags" Target="../tags/tag405.xml"/><Relationship Id="rId57" Type="http://schemas.openxmlformats.org/officeDocument/2006/relationships/image" Target="../media/image41.png"/><Relationship Id="rId10" Type="http://schemas.openxmlformats.org/officeDocument/2006/relationships/tags" Target="../tags/tag366.xml"/><Relationship Id="rId31" Type="http://schemas.openxmlformats.org/officeDocument/2006/relationships/tags" Target="../tags/tag387.xml"/><Relationship Id="rId44" Type="http://schemas.openxmlformats.org/officeDocument/2006/relationships/tags" Target="../tags/tag400.xml"/><Relationship Id="rId52" Type="http://schemas.openxmlformats.org/officeDocument/2006/relationships/notesSlide" Target="../notesSlides/notesSlide10.xml"/><Relationship Id="rId60" Type="http://schemas.openxmlformats.org/officeDocument/2006/relationships/hyperlink" Target="https://www.bridgespan.org/insights/library/philanthropy/how-philanthropy-can-support-systems-change" TargetMode="External"/><Relationship Id="rId4" Type="http://schemas.openxmlformats.org/officeDocument/2006/relationships/tags" Target="../tags/tag360.xml"/><Relationship Id="rId9" Type="http://schemas.openxmlformats.org/officeDocument/2006/relationships/tags" Target="../tags/tag36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tags" Target="../tags/tag448.xml"/><Relationship Id="rId21" Type="http://schemas.openxmlformats.org/officeDocument/2006/relationships/tags" Target="../tags/tag430.xml"/><Relationship Id="rId34" Type="http://schemas.openxmlformats.org/officeDocument/2006/relationships/tags" Target="../tags/tag443.xml"/><Relationship Id="rId42" Type="http://schemas.openxmlformats.org/officeDocument/2006/relationships/tags" Target="../tags/tag451.xml"/><Relationship Id="rId47" Type="http://schemas.openxmlformats.org/officeDocument/2006/relationships/tags" Target="../tags/tag456.xml"/><Relationship Id="rId50" Type="http://schemas.openxmlformats.org/officeDocument/2006/relationships/oleObject" Target="../embeddings/oleObject8.bin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9" Type="http://schemas.openxmlformats.org/officeDocument/2006/relationships/tags" Target="../tags/tag438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tags" Target="../tags/tag441.xml"/><Relationship Id="rId37" Type="http://schemas.openxmlformats.org/officeDocument/2006/relationships/tags" Target="../tags/tag446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53" Type="http://schemas.openxmlformats.org/officeDocument/2006/relationships/hyperlink" Target="https://www.bridgespan.org/insights/library/philanthropy/how-philanthropy-can-support-systems-change" TargetMode="External"/><Relationship Id="rId5" Type="http://schemas.openxmlformats.org/officeDocument/2006/relationships/tags" Target="../tags/tag414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4" Type="http://schemas.openxmlformats.org/officeDocument/2006/relationships/tags" Target="../tags/tag453.xml"/><Relationship Id="rId52" Type="http://schemas.openxmlformats.org/officeDocument/2006/relationships/hyperlink" Target="https://ssir.org/articles/entry/field_catalysts" TargetMode="Externa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43" Type="http://schemas.openxmlformats.org/officeDocument/2006/relationships/tags" Target="../tags/tag452.xml"/><Relationship Id="rId48" Type="http://schemas.openxmlformats.org/officeDocument/2006/relationships/tags" Target="../tags/tag457.xml"/><Relationship Id="rId8" Type="http://schemas.openxmlformats.org/officeDocument/2006/relationships/tags" Target="../tags/tag417.xml"/><Relationship Id="rId51" Type="http://schemas.openxmlformats.org/officeDocument/2006/relationships/image" Target="../media/image1.emf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46" Type="http://schemas.openxmlformats.org/officeDocument/2006/relationships/tags" Target="../tags/tag455.xml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54" Type="http://schemas.openxmlformats.org/officeDocument/2006/relationships/hyperlink" Target="https://www.bridgespan.org/insights/library/philanthropy/field-building-for-population-level-change" TargetMode="Externa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tags" Target="../tags/tag445.xml"/><Relationship Id="rId4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8.png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image" Target="../media/image47.png"/><Relationship Id="rId2" Type="http://schemas.openxmlformats.org/officeDocument/2006/relationships/tags" Target="../tags/tag459.xml"/><Relationship Id="rId16" Type="http://schemas.openxmlformats.org/officeDocument/2006/relationships/image" Target="../media/image46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5" Type="http://schemas.openxmlformats.org/officeDocument/2006/relationships/tags" Target="../tags/tag462.xml"/><Relationship Id="rId15" Type="http://schemas.openxmlformats.org/officeDocument/2006/relationships/image" Target="../media/image20.png"/><Relationship Id="rId10" Type="http://schemas.openxmlformats.org/officeDocument/2006/relationships/tags" Target="../tags/tag467.xml"/><Relationship Id="rId19" Type="http://schemas.openxmlformats.org/officeDocument/2006/relationships/image" Target="../media/image16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47" Type="http://schemas.openxmlformats.org/officeDocument/2006/relationships/tags" Target="../tags/tag516.xml"/><Relationship Id="rId50" Type="http://schemas.openxmlformats.org/officeDocument/2006/relationships/tags" Target="../tags/tag519.xml"/><Relationship Id="rId55" Type="http://schemas.openxmlformats.org/officeDocument/2006/relationships/image" Target="../media/image1.emf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9" Type="http://schemas.openxmlformats.org/officeDocument/2006/relationships/tags" Target="../tags/tag498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tags" Target="../tags/tag514.xml"/><Relationship Id="rId53" Type="http://schemas.openxmlformats.org/officeDocument/2006/relationships/notesSlide" Target="../notesSlides/notesSlide11.xml"/><Relationship Id="rId58" Type="http://schemas.openxmlformats.org/officeDocument/2006/relationships/hyperlink" Target="https://www.bridgespan.org/insights/library/philanthropy/field-building-for-population-level-change" TargetMode="External"/><Relationship Id="rId5" Type="http://schemas.openxmlformats.org/officeDocument/2006/relationships/tags" Target="../tags/tag474.xml"/><Relationship Id="rId19" Type="http://schemas.openxmlformats.org/officeDocument/2006/relationships/tags" Target="../tags/tag488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Relationship Id="rId48" Type="http://schemas.openxmlformats.org/officeDocument/2006/relationships/tags" Target="../tags/tag517.xml"/><Relationship Id="rId56" Type="http://schemas.openxmlformats.org/officeDocument/2006/relationships/hyperlink" Target="https://ssir.org/articles/entry/field_catalysts" TargetMode="External"/><Relationship Id="rId8" Type="http://schemas.openxmlformats.org/officeDocument/2006/relationships/tags" Target="../tags/tag477.xml"/><Relationship Id="rId51" Type="http://schemas.openxmlformats.org/officeDocument/2006/relationships/tags" Target="../tags/tag520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46" Type="http://schemas.openxmlformats.org/officeDocument/2006/relationships/tags" Target="../tags/tag515.xml"/><Relationship Id="rId20" Type="http://schemas.openxmlformats.org/officeDocument/2006/relationships/tags" Target="../tags/tag489.xml"/><Relationship Id="rId41" Type="http://schemas.openxmlformats.org/officeDocument/2006/relationships/tags" Target="../tags/tag510.xml"/><Relationship Id="rId54" Type="http://schemas.openxmlformats.org/officeDocument/2006/relationships/oleObject" Target="../embeddings/oleObject9.bin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49" Type="http://schemas.openxmlformats.org/officeDocument/2006/relationships/tags" Target="../tags/tag518.xml"/><Relationship Id="rId57" Type="http://schemas.openxmlformats.org/officeDocument/2006/relationships/hyperlink" Target="https://www.bridgespan.org/insights/library/philanthropy/how-philanthropy-can-support-systems-change" TargetMode="External"/><Relationship Id="rId10" Type="http://schemas.openxmlformats.org/officeDocument/2006/relationships/tags" Target="../tags/tag479.xml"/><Relationship Id="rId31" Type="http://schemas.openxmlformats.org/officeDocument/2006/relationships/tags" Target="../tags/tag500.xml"/><Relationship Id="rId44" Type="http://schemas.openxmlformats.org/officeDocument/2006/relationships/tags" Target="../tags/tag513.xml"/><Relationship Id="rId5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image" Target="../media/image50.png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image" Target="../media/image49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49.xml"/><Relationship Id="rId7" Type="http://schemas.openxmlformats.org/officeDocument/2006/relationships/image" Target="../media/image1.emf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550.xml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7" Type="http://schemas.openxmlformats.org/officeDocument/2006/relationships/image" Target="../media/image56.jpeg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4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7" Type="http://schemas.openxmlformats.org/officeDocument/2006/relationships/image" Target="../media/image58.jpeg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5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hyperlink" Target="https://www.bridgespan.org/bridgespan/Images/articles/field-building-for-population-level-change/field-building-diagnostic-tool-march-2020.pdf" TargetMode="External"/><Relationship Id="rId26" Type="http://schemas.openxmlformats.org/officeDocument/2006/relationships/image" Target="../media/image13.png"/><Relationship Id="rId3" Type="http://schemas.openxmlformats.org/officeDocument/2006/relationships/tags" Target="../tags/tag110.xml"/><Relationship Id="rId21" Type="http://schemas.openxmlformats.org/officeDocument/2006/relationships/image" Target="../media/image10.png"/><Relationship Id="rId34" Type="http://schemas.openxmlformats.org/officeDocument/2006/relationships/hyperlink" Target="https://www.bridgespan.org/insights/an-inside-look-at-the-partnership-between-funders-and-field-catalysts?utm_source=worldwide&amp;utm_medium=email&amp;utm_campaign=sern" TargetMode="Externa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hyperlink" Target="https://www.bridgespan.org/bridgespan/Images/articles/field-building-for-population-level-change/field-building-for-population-level-change-march-2020.pdf" TargetMode="External"/><Relationship Id="rId25" Type="http://schemas.openxmlformats.org/officeDocument/2006/relationships/hyperlink" Target="https://ssir.org/articles/entry/field_catalysts" TargetMode="External"/><Relationship Id="rId33" Type="http://schemas.openxmlformats.org/officeDocument/2006/relationships/hyperlink" Target="https://www.bridgespan.org/insights/measurement-evaluation-and-learning-a-guide-for-field-catalysts" TargetMode="External"/><Relationship Id="rId2" Type="http://schemas.openxmlformats.org/officeDocument/2006/relationships/tags" Target="../tags/tag109.xml"/><Relationship Id="rId16" Type="http://schemas.openxmlformats.org/officeDocument/2006/relationships/image" Target="../media/image8.png"/><Relationship Id="rId20" Type="http://schemas.openxmlformats.org/officeDocument/2006/relationships/hyperlink" Target="https://www.bridgespan.org/bridgespan/Images/articles/how-philanthropy-can-support-systems-change-leader/how-philanthropy-can-support-systems-change-leaders.pdf" TargetMode="External"/><Relationship Id="rId29" Type="http://schemas.openxmlformats.org/officeDocument/2006/relationships/hyperlink" Target="https://www.bridgespan.org/CMSModules/Newsletters/CMSPages/Redirect.ashx?linkguid=1b5cc594-8427-41db-8255-753e15d54e63&amp;email=rohey.ceesay%40bridgespan.org&amp;hash=c355ce5b16b3902b6973d2a5806121ca98ba8cb51f523d9b75c9be7ca62d1ecd" TargetMode="Externa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5" Type="http://schemas.openxmlformats.org/officeDocument/2006/relationships/tags" Target="../tags/tag112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11.png"/><Relationship Id="rId28" Type="http://schemas.openxmlformats.org/officeDocument/2006/relationships/image" Target="../media/image14.png"/><Relationship Id="rId10" Type="http://schemas.openxmlformats.org/officeDocument/2006/relationships/tags" Target="../tags/tag117.xml"/><Relationship Id="rId19" Type="http://schemas.openxmlformats.org/officeDocument/2006/relationships/image" Target="../media/image9.png"/><Relationship Id="rId31" Type="http://schemas.openxmlformats.org/officeDocument/2006/relationships/image" Target="../media/image16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slideLayout" Target="../slideLayouts/slideLayout2.xml"/><Relationship Id="rId22" Type="http://schemas.openxmlformats.org/officeDocument/2006/relationships/hyperlink" Target="https://www.bridgespan.org/bridgespan/Images/articles/how-philanthropy-can-support-systems-change-leader/due-diligence-guide-to-support-systems-change-leaders.pdf" TargetMode="External"/><Relationship Id="rId27" Type="http://schemas.openxmlformats.org/officeDocument/2006/relationships/hyperlink" Target="https://www.bridgespan.org/CMSModules/Newsletters/CMSPages/Redirect.ashx?linkguid=094bae76-7ab5-46f4-9355-ed3a32c772b9&amp;email=rohey.ceesay%40bridgespan.org&amp;hash=c355ce5b16b3902b6973d2a5806121ca98ba8cb51f523d9b75c9be7ca62d1ecd" TargetMode="External"/><Relationship Id="rId30" Type="http://schemas.openxmlformats.org/officeDocument/2006/relationships/image" Target="../media/image15.png"/><Relationship Id="rId35" Type="http://schemas.openxmlformats.org/officeDocument/2006/relationships/image" Target="../media/image18.png"/><Relationship Id="rId8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2" Type="http://schemas.openxmlformats.org/officeDocument/2006/relationships/tags" Target="../tags/tag122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63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tags" Target="../tags/tag187.xml"/><Relationship Id="rId55" Type="http://schemas.openxmlformats.org/officeDocument/2006/relationships/tags" Target="../tags/tag192.xml"/><Relationship Id="rId63" Type="http://schemas.openxmlformats.org/officeDocument/2006/relationships/image" Target="../media/image21.png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tags" Target="../tags/tag190.xml"/><Relationship Id="rId58" Type="http://schemas.openxmlformats.org/officeDocument/2006/relationships/notesSlide" Target="../notesSlides/notesSlide4.xml"/><Relationship Id="rId66" Type="http://schemas.openxmlformats.org/officeDocument/2006/relationships/hyperlink" Target="https://www.bridgespan.org/insights/library/philanthropy/field-building-for-population-level-change" TargetMode="External"/><Relationship Id="rId5" Type="http://schemas.openxmlformats.org/officeDocument/2006/relationships/tags" Target="../tags/tag142.xml"/><Relationship Id="rId61" Type="http://schemas.openxmlformats.org/officeDocument/2006/relationships/image" Target="../media/image19.png"/><Relationship Id="rId19" Type="http://schemas.openxmlformats.org/officeDocument/2006/relationships/tags" Target="../tags/tag15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56" Type="http://schemas.openxmlformats.org/officeDocument/2006/relationships/tags" Target="../tags/tag193.xml"/><Relationship Id="rId64" Type="http://schemas.openxmlformats.org/officeDocument/2006/relationships/hyperlink" Target="https://ssir.org/articles/entry/field_catalysts" TargetMode="External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59" Type="http://schemas.openxmlformats.org/officeDocument/2006/relationships/oleObject" Target="../embeddings/oleObject4.bin"/><Relationship Id="rId20" Type="http://schemas.openxmlformats.org/officeDocument/2006/relationships/tags" Target="../tags/tag157.xml"/><Relationship Id="rId41" Type="http://schemas.openxmlformats.org/officeDocument/2006/relationships/tags" Target="../tags/tag178.xml"/><Relationship Id="rId54" Type="http://schemas.openxmlformats.org/officeDocument/2006/relationships/tags" Target="../tags/tag191.xml"/><Relationship Id="rId62" Type="http://schemas.openxmlformats.org/officeDocument/2006/relationships/image" Target="../media/image20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47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tags" Target="../tags/tag189.xml"/><Relationship Id="rId60" Type="http://schemas.openxmlformats.org/officeDocument/2006/relationships/image" Target="../media/image1.emf"/><Relationship Id="rId65" Type="http://schemas.openxmlformats.org/officeDocument/2006/relationships/hyperlink" Target="https://www.bridgespan.org/insights/library/philanthropy/how-philanthropy-can-support-systems-change" TargetMode="Externa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9" Type="http://schemas.openxmlformats.org/officeDocument/2006/relationships/tags" Target="../tags/tag17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tags" Target="../tags/tag222.xml"/><Relationship Id="rId3" Type="http://schemas.openxmlformats.org/officeDocument/2006/relationships/tags" Target="../tags/tag199.xml"/><Relationship Id="rId21" Type="http://schemas.openxmlformats.org/officeDocument/2006/relationships/tags" Target="../tags/tag217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tags" Target="../tags/tag221.xml"/><Relationship Id="rId33" Type="http://schemas.openxmlformats.org/officeDocument/2006/relationships/image" Target="../media/image22.png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tags" Target="../tags/tag216.xml"/><Relationship Id="rId29" Type="http://schemas.openxmlformats.org/officeDocument/2006/relationships/tags" Target="../tags/tag225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tags" Target="../tags/tag22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tags" Target="../tags/tag219.xml"/><Relationship Id="rId28" Type="http://schemas.openxmlformats.org/officeDocument/2006/relationships/tags" Target="../tags/tag224.xml"/><Relationship Id="rId10" Type="http://schemas.openxmlformats.org/officeDocument/2006/relationships/tags" Target="../tags/tag206.xml"/><Relationship Id="rId19" Type="http://schemas.openxmlformats.org/officeDocument/2006/relationships/tags" Target="../tags/tag215.xml"/><Relationship Id="rId31" Type="http://schemas.openxmlformats.org/officeDocument/2006/relationships/tags" Target="../tags/tag227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tags" Target="../tags/tag218.xml"/><Relationship Id="rId27" Type="http://schemas.openxmlformats.org/officeDocument/2006/relationships/tags" Target="../tags/tag223.xml"/><Relationship Id="rId30" Type="http://schemas.openxmlformats.org/officeDocument/2006/relationships/tags" Target="../tags/tag226.xml"/><Relationship Id="rId8" Type="http://schemas.openxmlformats.org/officeDocument/2006/relationships/tags" Target="../tags/tag2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286E340E-4688-F082-7954-CCF5F8FD20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8762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606" imgH="608" progId="TCLayout.ActiveDocument.1">
                  <p:embed/>
                </p:oleObj>
              </mc:Choice>
              <mc:Fallback>
                <p:oleObj name="think-cell Slide" r:id="rId16" imgW="606" imgH="608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6E340E-4688-F082-7954-CCF5F8FD2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btfpColumnIndicatorGroup2">
            <a:extLst>
              <a:ext uri="{FF2B5EF4-FFF2-40B4-BE49-F238E27FC236}">
                <a16:creationId xmlns:a16="http://schemas.microsoft.com/office/drawing/2014/main" id="{130B7DD3-21BB-5A61-2165-CF7F92E1414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1" name="btfpColumnGapBlocker757463">
              <a:extLst>
                <a:ext uri="{FF2B5EF4-FFF2-40B4-BE49-F238E27FC236}">
                  <a16:creationId xmlns:a16="http://schemas.microsoft.com/office/drawing/2014/main" id="{91984D05-7971-08FB-2F54-53851509EBE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9" name="btfpColumnGapBlocker739407">
              <a:extLst>
                <a:ext uri="{FF2B5EF4-FFF2-40B4-BE49-F238E27FC236}">
                  <a16:creationId xmlns:a16="http://schemas.microsoft.com/office/drawing/2014/main" id="{374EE453-71B8-1D5F-FA0C-D3AF7283A4C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7" name="btfpColumnIndicator642913">
              <a:extLst>
                <a:ext uri="{FF2B5EF4-FFF2-40B4-BE49-F238E27FC236}">
                  <a16:creationId xmlns:a16="http://schemas.microsoft.com/office/drawing/2014/main" id="{48B8A655-20DA-0E82-1B1B-3707F5E0806E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778339">
              <a:extLst>
                <a:ext uri="{FF2B5EF4-FFF2-40B4-BE49-F238E27FC236}">
                  <a16:creationId xmlns:a16="http://schemas.microsoft.com/office/drawing/2014/main" id="{CCBCEE2A-CB61-7920-0ABA-D41AED4B4BC9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btfpColumnIndicatorGroup1">
            <a:extLst>
              <a:ext uri="{FF2B5EF4-FFF2-40B4-BE49-F238E27FC236}">
                <a16:creationId xmlns:a16="http://schemas.microsoft.com/office/drawing/2014/main" id="{BF5097AC-E39A-B541-D976-DFC9D73F94C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0" name="btfpColumnGapBlocker309490">
              <a:extLst>
                <a:ext uri="{FF2B5EF4-FFF2-40B4-BE49-F238E27FC236}">
                  <a16:creationId xmlns:a16="http://schemas.microsoft.com/office/drawing/2014/main" id="{23A19E6E-A459-96F4-491D-A0A5956369C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8" name="btfpColumnGapBlocker203843">
              <a:extLst>
                <a:ext uri="{FF2B5EF4-FFF2-40B4-BE49-F238E27FC236}">
                  <a16:creationId xmlns:a16="http://schemas.microsoft.com/office/drawing/2014/main" id="{528BBED4-CB20-F40F-372B-E2991F754B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6" name="btfpColumnIndicator623352">
              <a:extLst>
                <a:ext uri="{FF2B5EF4-FFF2-40B4-BE49-F238E27FC236}">
                  <a16:creationId xmlns:a16="http://schemas.microsoft.com/office/drawing/2014/main" id="{4B68BCE3-3A9D-E968-23FE-9902EE408801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830189">
              <a:extLst>
                <a:ext uri="{FF2B5EF4-FFF2-40B4-BE49-F238E27FC236}">
                  <a16:creationId xmlns:a16="http://schemas.microsoft.com/office/drawing/2014/main" id="{46C61B82-DB86-C719-FA36-1C3C2613405F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FD6E6CD4-C012-928E-C219-0B1A99C23392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Discussion with Social Venture Partners International</a:t>
            </a:r>
          </a:p>
          <a:p>
            <a:endParaRPr lang="en-US" dirty="0"/>
          </a:p>
          <a:p>
            <a:r>
              <a:rPr lang="en-US" dirty="0"/>
              <a:t>May 30,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04F49-240A-9522-805C-0B492C2546A2}"/>
              </a:ext>
            </a:extLst>
          </p:cNvPr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/>
        <p:txBody>
          <a:bodyPr vert="horz"/>
          <a:lstStyle/>
          <a:p>
            <a:r>
              <a:rPr lang="en-US" dirty="0"/>
              <a:t>Field catalysts workshop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5527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tfpColumnIndicatorGroup2">
            <a:extLst>
              <a:ext uri="{FF2B5EF4-FFF2-40B4-BE49-F238E27FC236}">
                <a16:creationId xmlns:a16="http://schemas.microsoft.com/office/drawing/2014/main" id="{6DD3F261-4873-0716-D0FE-01A8A0FFB46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7" name="btfpColumnGapBlocker172164">
              <a:extLst>
                <a:ext uri="{FF2B5EF4-FFF2-40B4-BE49-F238E27FC236}">
                  <a16:creationId xmlns:a16="http://schemas.microsoft.com/office/drawing/2014/main" id="{89545AC8-21EE-717A-B068-CB2BF87E680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5" name="btfpColumnGapBlocker841359">
              <a:extLst>
                <a:ext uri="{FF2B5EF4-FFF2-40B4-BE49-F238E27FC236}">
                  <a16:creationId xmlns:a16="http://schemas.microsoft.com/office/drawing/2014/main" id="{A1AAE01A-DF2C-D90B-DCA1-88C40D0984C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3" name="btfpColumnIndicator599281">
              <a:extLst>
                <a:ext uri="{FF2B5EF4-FFF2-40B4-BE49-F238E27FC236}">
                  <a16:creationId xmlns:a16="http://schemas.microsoft.com/office/drawing/2014/main" id="{98F034D2-0D68-F35A-2850-8463F133F256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726273">
              <a:extLst>
                <a:ext uri="{FF2B5EF4-FFF2-40B4-BE49-F238E27FC236}">
                  <a16:creationId xmlns:a16="http://schemas.microsoft.com/office/drawing/2014/main" id="{6C46A1DE-E547-9B4D-DBD6-58450B458C44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btfpColumnIndicatorGroup1">
            <a:extLst>
              <a:ext uri="{FF2B5EF4-FFF2-40B4-BE49-F238E27FC236}">
                <a16:creationId xmlns:a16="http://schemas.microsoft.com/office/drawing/2014/main" id="{44F6EB4F-9C4B-7AB7-4DCD-4CFC94778EB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6" name="btfpColumnGapBlocker212526">
              <a:extLst>
                <a:ext uri="{FF2B5EF4-FFF2-40B4-BE49-F238E27FC236}">
                  <a16:creationId xmlns:a16="http://schemas.microsoft.com/office/drawing/2014/main" id="{CA579A97-A995-2FF3-EF35-A0A33FD80A8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4" name="btfpColumnGapBlocker492972">
              <a:extLst>
                <a:ext uri="{FF2B5EF4-FFF2-40B4-BE49-F238E27FC236}">
                  <a16:creationId xmlns:a16="http://schemas.microsoft.com/office/drawing/2014/main" id="{11E7418D-18B3-E14C-A2A1-9F4754DFC8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2" name="btfpColumnIndicator534699">
              <a:extLst>
                <a:ext uri="{FF2B5EF4-FFF2-40B4-BE49-F238E27FC236}">
                  <a16:creationId xmlns:a16="http://schemas.microsoft.com/office/drawing/2014/main" id="{298D7BBF-F096-9FA1-22DE-6E8874A1AE2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btfpColumnIndicator756602">
              <a:extLst>
                <a:ext uri="{FF2B5EF4-FFF2-40B4-BE49-F238E27FC236}">
                  <a16:creationId xmlns:a16="http://schemas.microsoft.com/office/drawing/2014/main" id="{BF3DC368-B5E6-DD26-30DE-2BC81C65D14C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AgendaLine">
            <a:extLst>
              <a:ext uri="{FF2B5EF4-FFF2-40B4-BE49-F238E27FC236}">
                <a16:creationId xmlns:a16="http://schemas.microsoft.com/office/drawing/2014/main" id="{B82C4DF3-05D3-59AD-A5FC-CBFCCF7AB6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1535384" y="952500"/>
            <a:ext cx="0" cy="6172200"/>
          </a:xfrm>
          <a:prstGeom prst="line">
            <a:avLst/>
          </a:prstGeom>
          <a:ln w="19050" cap="flat" cmpd="sng">
            <a:solidFill>
              <a:srgbClr val="00A9E0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gendaEmphasisBar">
            <a:extLst>
              <a:ext uri="{FF2B5EF4-FFF2-40B4-BE49-F238E27FC236}">
                <a16:creationId xmlns:a16="http://schemas.microsoft.com/office/drawing/2014/main" id="{5C6BC750-4C86-D144-04A9-F143FBB5E95A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1535383" y="1944847"/>
            <a:ext cx="165823" cy="766463"/>
          </a:xfrm>
          <a:prstGeom prst="rect">
            <a:avLst/>
          </a:prstGeom>
          <a:solidFill>
            <a:srgbClr val="00A9E0"/>
          </a:solidFill>
          <a:ln w="19050" cap="flat" cmpd="sng" algn="ctr">
            <a:solidFill>
              <a:srgbClr val="00A9E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AgendaTextBox">
            <a:extLst>
              <a:ext uri="{FF2B5EF4-FFF2-40B4-BE49-F238E27FC236}">
                <a16:creationId xmlns:a16="http://schemas.microsoft.com/office/drawing/2014/main" id="{A1F86712-1291-779D-CA4A-625B4EDC0894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1952655" y="1367639"/>
            <a:ext cx="7635845" cy="102864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Overview of field building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b="1" dirty="0">
                <a:solidFill>
                  <a:schemeClr val="accent1"/>
                </a:solidFill>
              </a:rPr>
              <a:t>Overview of field progression and characteristics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The unique and critical work of field catalysts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5212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4A651FD7-0AD2-1EF1-CB7F-29FD3F31D3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2301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606" imgH="608" progId="TCLayout.ActiveDocument.1">
                  <p:embed/>
                </p:oleObj>
              </mc:Choice>
              <mc:Fallback>
                <p:oleObj name="think-cell Slide" r:id="rId41" imgW="606" imgH="608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651FD7-0AD2-1EF1-CB7F-29FD3F31D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btfpColumnIndicatorGroup2">
            <a:extLst>
              <a:ext uri="{FF2B5EF4-FFF2-40B4-BE49-F238E27FC236}">
                <a16:creationId xmlns:a16="http://schemas.microsoft.com/office/drawing/2014/main" id="{490099BC-E3A4-5677-586D-794B2CB6C55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44" name="btfpColumnGapBlocker784865">
              <a:extLst>
                <a:ext uri="{FF2B5EF4-FFF2-40B4-BE49-F238E27FC236}">
                  <a16:creationId xmlns:a16="http://schemas.microsoft.com/office/drawing/2014/main" id="{F679EF31-4158-92FA-5F61-1ED0C2A53CB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42" name="btfpColumnGapBlocker641144">
              <a:extLst>
                <a:ext uri="{FF2B5EF4-FFF2-40B4-BE49-F238E27FC236}">
                  <a16:creationId xmlns:a16="http://schemas.microsoft.com/office/drawing/2014/main" id="{05485D0C-F165-9DD5-0867-B2B15C8BBBB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" name="btfpColumnIndicator639592">
              <a:extLst>
                <a:ext uri="{FF2B5EF4-FFF2-40B4-BE49-F238E27FC236}">
                  <a16:creationId xmlns:a16="http://schemas.microsoft.com/office/drawing/2014/main" id="{1B4F6778-C4F5-CA63-78BA-C7C520720854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937083">
              <a:extLst>
                <a:ext uri="{FF2B5EF4-FFF2-40B4-BE49-F238E27FC236}">
                  <a16:creationId xmlns:a16="http://schemas.microsoft.com/office/drawing/2014/main" id="{1FEF13D2-89B1-7864-5D4C-CE31731C9501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btfpColumnIndicatorGroup1">
            <a:extLst>
              <a:ext uri="{FF2B5EF4-FFF2-40B4-BE49-F238E27FC236}">
                <a16:creationId xmlns:a16="http://schemas.microsoft.com/office/drawing/2014/main" id="{279A9A69-A2A1-C8E9-8C1B-2D3960FFB54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43" name="btfpColumnGapBlocker892121">
              <a:extLst>
                <a:ext uri="{FF2B5EF4-FFF2-40B4-BE49-F238E27FC236}">
                  <a16:creationId xmlns:a16="http://schemas.microsoft.com/office/drawing/2014/main" id="{A08A81CA-516D-1398-D89C-D1AB9FE941F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2" name="btfpColumnGapBlocker356284">
              <a:extLst>
                <a:ext uri="{FF2B5EF4-FFF2-40B4-BE49-F238E27FC236}">
                  <a16:creationId xmlns:a16="http://schemas.microsoft.com/office/drawing/2014/main" id="{A9EDFAB3-7165-39A0-7657-AE260E60508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411045">
              <a:extLst>
                <a:ext uri="{FF2B5EF4-FFF2-40B4-BE49-F238E27FC236}">
                  <a16:creationId xmlns:a16="http://schemas.microsoft.com/office/drawing/2014/main" id="{50192FEB-BC53-2E79-A517-48E79A5DD96E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371775">
              <a:extLst>
                <a:ext uri="{FF2B5EF4-FFF2-40B4-BE49-F238E27FC236}">
                  <a16:creationId xmlns:a16="http://schemas.microsoft.com/office/drawing/2014/main" id="{48683557-A381-79BD-5695-443A641C9420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EEC251-AC05-4F68-8774-F40C2631D9E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/>
          <a:lstStyle/>
          <a:p>
            <a:r>
              <a:rPr lang="en-US" b="1" dirty="0"/>
              <a:t>Field progression</a:t>
            </a:r>
            <a:r>
              <a:rPr lang="en-US" dirty="0"/>
              <a:t>: Common field progression towards population-level impact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4E3A1D-28F7-4E3D-84E7-EE569C61F0C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" y="1863128"/>
            <a:ext cx="9760229" cy="5309048"/>
            <a:chOff x="0" y="1193801"/>
            <a:chExt cx="13274804" cy="7220795"/>
          </a:xfrm>
        </p:grpSpPr>
        <p:grpSp>
          <p:nvGrpSpPr>
            <p:cNvPr id="13" name="btfpColumnIndicatorGroup2">
              <a:extLst>
                <a:ext uri="{FF2B5EF4-FFF2-40B4-BE49-F238E27FC236}">
                  <a16:creationId xmlns:a16="http://schemas.microsoft.com/office/drawing/2014/main" id="{182D1264-E9B5-49BF-A79A-50130FFC5435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0" y="7518226"/>
              <a:ext cx="13233400" cy="148875"/>
              <a:chOff x="0" y="7518226"/>
              <a:chExt cx="13233400" cy="148875"/>
            </a:xfrm>
          </p:grpSpPr>
          <p:sp>
            <p:nvSpPr>
              <p:cNvPr id="11" name="btfpColumnGapBlocker874928">
                <a:extLst>
                  <a:ext uri="{FF2B5EF4-FFF2-40B4-BE49-F238E27FC236}">
                    <a16:creationId xmlns:a16="http://schemas.microsoft.com/office/drawing/2014/main" id="{DF75D98A-245D-49CA-AA57-4BC5F11D38C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gray">
              <a:xfrm>
                <a:off x="13030200" y="7518226"/>
                <a:ext cx="203200" cy="148875"/>
              </a:xfrm>
              <a:prstGeom prst="rect">
                <a:avLst/>
              </a:prstGeom>
              <a:pattFill prst="ltUpDiag">
                <a:fgClr>
                  <a:srgbClr val="333333">
                    <a:alpha val="50000"/>
                  </a:srgbClr>
                </a:fgClr>
                <a:bgClr>
                  <a:srgbClr val="FFFFFF">
                    <a:alpha val="50000"/>
                  </a:srgbClr>
                </a:bgClr>
              </a:patt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0287" indent="-140287" algn="ctr" defTabSz="561137">
                  <a:spcBef>
                    <a:spcPts val="882"/>
                  </a:spcBef>
                  <a:spcAft>
                    <a:spcPct val="0"/>
                  </a:spcAft>
                  <a:defRPr/>
                </a:pPr>
                <a:endParaRPr lang="en-US" sz="1176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9" name="btfpColumnGapBlocker667044">
                <a:extLst>
                  <a:ext uri="{FF2B5EF4-FFF2-40B4-BE49-F238E27FC236}">
                    <a16:creationId xmlns:a16="http://schemas.microsoft.com/office/drawing/2014/main" id="{43CAC0BD-4632-42C8-8204-208539AAFA7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gray">
              <a:xfrm>
                <a:off x="0" y="7518226"/>
                <a:ext cx="508000" cy="148875"/>
              </a:xfrm>
              <a:prstGeom prst="rect">
                <a:avLst/>
              </a:prstGeom>
              <a:pattFill prst="ltUpDiag">
                <a:fgClr>
                  <a:srgbClr val="333333">
                    <a:alpha val="50000"/>
                  </a:srgbClr>
                </a:fgClr>
                <a:bgClr>
                  <a:srgbClr val="FFFFFF">
                    <a:alpha val="50000"/>
                  </a:srgbClr>
                </a:bgClr>
              </a:patt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0287" indent="-140287" algn="ctr" defTabSz="561137">
                  <a:spcBef>
                    <a:spcPts val="882"/>
                  </a:spcBef>
                  <a:spcAft>
                    <a:spcPct val="0"/>
                  </a:spcAft>
                  <a:defRPr/>
                </a:pPr>
                <a:endParaRPr lang="en-US" sz="1176">
                  <a:solidFill>
                    <a:srgbClr val="FFFFFF"/>
                  </a:solidFill>
                  <a:latin typeface="Calibri"/>
                </a:endParaRPr>
              </a:p>
            </p:txBody>
          </p:sp>
          <p:cxnSp>
            <p:nvCxnSpPr>
              <p:cNvPr id="7" name="btfpColumnIndicator212965">
                <a:extLst>
                  <a:ext uri="{FF2B5EF4-FFF2-40B4-BE49-F238E27FC236}">
                    <a16:creationId xmlns:a16="http://schemas.microsoft.com/office/drawing/2014/main" id="{AFE7276F-AB2B-426B-AFC7-0E2E04198F03}"/>
                  </a:ext>
                </a:extLst>
              </p:cNvPr>
              <p:cNvCxnSpPr/>
              <p:nvPr>
                <p:custDataLst>
                  <p:tags r:id="rId29"/>
                </p:custDataLst>
              </p:nvPr>
            </p:nvCxnSpPr>
            <p:spPr>
              <a:xfrm flipH="1" flipV="1">
                <a:off x="13030200" y="7518226"/>
                <a:ext cx="0" cy="148875"/>
              </a:xfrm>
              <a:prstGeom prst="line">
                <a:avLst/>
              </a:prstGeom>
              <a:ln w="3175" cap="flat" cmpd="sng" algn="ctr">
                <a:solidFill>
                  <a:srgbClr val="B4B4B4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btfpColumnIndicator778446">
                <a:extLst>
                  <a:ext uri="{FF2B5EF4-FFF2-40B4-BE49-F238E27FC236}">
                    <a16:creationId xmlns:a16="http://schemas.microsoft.com/office/drawing/2014/main" id="{11D74AEF-EA14-4B2F-8E0F-670ECED2854F}"/>
                  </a:ext>
                </a:extLst>
              </p:cNvPr>
              <p:cNvCxnSpPr/>
              <p:nvPr>
                <p:custDataLst>
                  <p:tags r:id="rId30"/>
                </p:custDataLst>
              </p:nvPr>
            </p:nvCxnSpPr>
            <p:spPr>
              <a:xfrm flipH="1" flipV="1">
                <a:off x="508000" y="7518226"/>
                <a:ext cx="0" cy="148875"/>
              </a:xfrm>
              <a:prstGeom prst="line">
                <a:avLst/>
              </a:prstGeom>
              <a:ln w="3175" cap="flat" cmpd="sng" algn="ctr">
                <a:solidFill>
                  <a:srgbClr val="B4B4B4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F46752-A6C5-4AAD-9671-004D41B4AD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8001" y="4776122"/>
              <a:ext cx="3471528" cy="1602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561137">
                <a:spcBef>
                  <a:spcPts val="882"/>
                </a:spcBef>
                <a:spcAft>
                  <a:spcPct val="0"/>
                </a:spcAft>
                <a:buNone/>
                <a:defRPr/>
              </a:pPr>
              <a:r>
                <a:rPr lang="en-US" sz="1764">
                  <a:solidFill>
                    <a:srgbClr val="464547"/>
                  </a:solidFill>
                  <a:latin typeface="Calibri"/>
                </a:rPr>
                <a:t>Impact is </a:t>
              </a:r>
              <a:r>
                <a:rPr lang="en-US" sz="1764" b="1">
                  <a:solidFill>
                    <a:srgbClr val="464547"/>
                  </a:solidFill>
                  <a:latin typeface="Calibri"/>
                </a:rPr>
                <a:t>scattered </a:t>
              </a:r>
              <a:r>
                <a:rPr lang="en-US" sz="1764">
                  <a:solidFill>
                    <a:srgbClr val="464547"/>
                  </a:solidFill>
                  <a:latin typeface="Calibri"/>
                </a:rPr>
                <a:t>and </a:t>
              </a:r>
              <a:r>
                <a:rPr lang="en-US" sz="1764" b="1">
                  <a:solidFill>
                    <a:srgbClr val="464547"/>
                  </a:solidFill>
                  <a:latin typeface="Calibri"/>
                </a:rPr>
                <a:t>sporadic, </a:t>
              </a:r>
              <a:r>
                <a:rPr lang="en-US" sz="1764">
                  <a:solidFill>
                    <a:srgbClr val="464547"/>
                  </a:solidFill>
                  <a:latin typeface="Calibri"/>
                </a:rPr>
                <a:t>with a small fraction of the problem being resolved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3B9EB3-7E5D-4315-9906-0FFB8E10E92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012244" y="4776122"/>
              <a:ext cx="4012633" cy="1971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561137">
                <a:spcBef>
                  <a:spcPts val="882"/>
                </a:spcBef>
                <a:spcAft>
                  <a:spcPct val="0"/>
                </a:spcAft>
                <a:buNone/>
                <a:defRPr/>
              </a:pPr>
              <a:r>
                <a:rPr lang="en-US" sz="1764">
                  <a:solidFill>
                    <a:srgbClr val="464547"/>
                  </a:solidFill>
                  <a:latin typeface="Calibri"/>
                </a:rPr>
                <a:t>Impact is </a:t>
              </a:r>
              <a:r>
                <a:rPr lang="en-US" sz="1764" b="1">
                  <a:solidFill>
                    <a:srgbClr val="464547"/>
                  </a:solidFill>
                  <a:latin typeface="Calibri"/>
                </a:rPr>
                <a:t>growing at a more rapid pace </a:t>
              </a:r>
              <a:r>
                <a:rPr lang="en-US" sz="1764">
                  <a:solidFill>
                    <a:srgbClr val="464547"/>
                  </a:solidFill>
                  <a:latin typeface="Calibri"/>
                </a:rPr>
                <a:t>as infrastructure, collaboration, and coordination enable accelerated progress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EEE189-4CD9-4C24-8E28-5E39DF64A2F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53034" y="4710108"/>
              <a:ext cx="4194020" cy="2710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561137">
                <a:spcBef>
                  <a:spcPts val="882"/>
                </a:spcBef>
                <a:spcAft>
                  <a:spcPct val="0"/>
                </a:spcAft>
                <a:buNone/>
                <a:defRPr/>
              </a:pPr>
              <a:r>
                <a:rPr lang="en-US" sz="1764">
                  <a:solidFill>
                    <a:srgbClr val="464547"/>
                  </a:solidFill>
                  <a:latin typeface="Calibri"/>
                </a:rPr>
                <a:t>Impact is </a:t>
              </a:r>
              <a:r>
                <a:rPr lang="en-US" sz="1764" b="1">
                  <a:solidFill>
                    <a:srgbClr val="464547"/>
                  </a:solidFill>
                  <a:latin typeface="Calibri"/>
                </a:rPr>
                <a:t>accelerating at an even faster pace (often driven by equitable systems change); </a:t>
              </a:r>
              <a:r>
                <a:rPr lang="en-US" sz="1764">
                  <a:solidFill>
                    <a:srgbClr val="464547"/>
                  </a:solidFill>
                  <a:latin typeface="Calibri"/>
                </a:rPr>
                <a:t>impact at scale can be achieved and then sustained in response to evolving needs and conditions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82A8E3-62AC-4CE3-8F9E-2E522D182C81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416141" y="1257389"/>
              <a:ext cx="12012922" cy="5448300"/>
              <a:chOff x="368300" y="1193800"/>
              <a:chExt cx="9223325" cy="544830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423007F-CAC3-450B-8161-8C0DAF3DC5CC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6217715" y="1193800"/>
                <a:ext cx="0" cy="5448300"/>
              </a:xfrm>
              <a:prstGeom prst="line">
                <a:avLst/>
              </a:prstGeom>
              <a:ln w="22225" cap="flat" cmpd="sng" algn="ctr">
                <a:solidFill>
                  <a:srgbClr val="D0D1D3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289D564-68FF-4299-8A5E-A376C01C2175}"/>
                  </a:ext>
                </a:extLst>
              </p:cNvPr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3051367" y="1193800"/>
                <a:ext cx="0" cy="5448300"/>
              </a:xfrm>
              <a:prstGeom prst="line">
                <a:avLst/>
              </a:prstGeom>
              <a:ln w="22225" cap="flat" cmpd="sng" algn="ctr">
                <a:solidFill>
                  <a:srgbClr val="D0D1D3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btfpValueChainElement3070711">
                <a:extLst>
                  <a:ext uri="{FF2B5EF4-FFF2-40B4-BE49-F238E27FC236}">
                    <a16:creationId xmlns:a16="http://schemas.microsoft.com/office/drawing/2014/main" id="{907879D2-2BB7-419B-A501-8FD1944DE028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gray">
              <a:xfrm>
                <a:off x="368300" y="3914174"/>
                <a:ext cx="2937238" cy="584200"/>
              </a:xfrm>
              <a:prstGeom prst="homePlate">
                <a:avLst>
                  <a:gd name="adj" fmla="val 24348"/>
                </a:avLst>
              </a:prstGeom>
              <a:solidFill>
                <a:srgbClr val="00437A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defTabSz="561137">
                  <a:spcBef>
                    <a:spcPts val="882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764" b="1">
                    <a:solidFill>
                      <a:srgbClr val="FFFFFF"/>
                    </a:solidFill>
                    <a:latin typeface="Calibri"/>
                  </a:rPr>
                  <a:t>Emerging</a:t>
                </a:r>
              </a:p>
            </p:txBody>
          </p:sp>
          <p:sp>
            <p:nvSpPr>
              <p:cNvPr id="21" name="btfpValueChainElement3070712">
                <a:extLst>
                  <a:ext uri="{FF2B5EF4-FFF2-40B4-BE49-F238E27FC236}">
                    <a16:creationId xmlns:a16="http://schemas.microsoft.com/office/drawing/2014/main" id="{C646891A-CBC5-47A6-AF12-0628CA65311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gray">
              <a:xfrm>
                <a:off x="3076767" y="3914174"/>
                <a:ext cx="3366179" cy="584200"/>
              </a:xfrm>
              <a:prstGeom prst="chevron">
                <a:avLst>
                  <a:gd name="adj" fmla="val 24348"/>
                </a:avLst>
              </a:prstGeom>
              <a:solidFill>
                <a:srgbClr val="145A95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defTabSz="561137">
                  <a:spcBef>
                    <a:spcPts val="882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764" b="1">
                    <a:solidFill>
                      <a:srgbClr val="FFFFFF"/>
                    </a:solidFill>
                    <a:latin typeface="Calibri"/>
                  </a:rPr>
                  <a:t>Forming</a:t>
                </a:r>
              </a:p>
            </p:txBody>
          </p:sp>
          <p:sp>
            <p:nvSpPr>
              <p:cNvPr id="22" name="btfpValueChainElement3070713">
                <a:extLst>
                  <a:ext uri="{FF2B5EF4-FFF2-40B4-BE49-F238E27FC236}">
                    <a16:creationId xmlns:a16="http://schemas.microsoft.com/office/drawing/2014/main" id="{7A5C5A74-BC01-48CE-A275-BC0D1585C3F3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gray">
              <a:xfrm>
                <a:off x="6214178" y="3914174"/>
                <a:ext cx="3377447" cy="584200"/>
              </a:xfrm>
              <a:prstGeom prst="chevron">
                <a:avLst>
                  <a:gd name="adj" fmla="val 24348"/>
                </a:avLst>
              </a:prstGeom>
              <a:solidFill>
                <a:srgbClr val="398BC6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defTabSz="561137">
                  <a:spcBef>
                    <a:spcPts val="882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764" b="1">
                    <a:solidFill>
                      <a:srgbClr val="FFFFFF"/>
                    </a:solidFill>
                    <a:latin typeface="Calibri"/>
                  </a:rPr>
                  <a:t>Evolving &amp; Sustaining</a:t>
                </a: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BBF070D4-D3B5-4AFA-805E-1A4BA32E27E6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gray">
              <a:xfrm>
                <a:off x="368301" y="1532824"/>
                <a:ext cx="9067800" cy="2387269"/>
              </a:xfrm>
              <a:custGeom>
                <a:avLst/>
                <a:gdLst>
                  <a:gd name="connsiteX0" fmla="*/ 8859066 w 9193821"/>
                  <a:gd name="connsiteY0" fmla="*/ 95409 h 2669695"/>
                  <a:gd name="connsiteX1" fmla="*/ 9193821 w 9193821"/>
                  <a:gd name="connsiteY1" fmla="*/ 159 h 2669695"/>
                  <a:gd name="connsiteX2" fmla="*/ 9193821 w 9193821"/>
                  <a:gd name="connsiteY2" fmla="*/ 2669232 h 2669695"/>
                  <a:gd name="connsiteX3" fmla="*/ 287 w 9193821"/>
                  <a:gd name="connsiteY3" fmla="*/ 2669232 h 2669695"/>
                  <a:gd name="connsiteX4" fmla="*/ 264342 w 9193821"/>
                  <a:gd name="connsiteY4" fmla="*/ 2590959 h 2669695"/>
                  <a:gd name="connsiteX5" fmla="*/ 981892 w 9193821"/>
                  <a:gd name="connsiteY5" fmla="*/ 2486184 h 2669695"/>
                  <a:gd name="connsiteX6" fmla="*/ 1239067 w 9193821"/>
                  <a:gd name="connsiteY6" fmla="*/ 2429034 h 2669695"/>
                  <a:gd name="connsiteX7" fmla="*/ 1410517 w 9193821"/>
                  <a:gd name="connsiteY7" fmla="*/ 2381409 h 2669695"/>
                  <a:gd name="connsiteX8" fmla="*/ 1629592 w 9193821"/>
                  <a:gd name="connsiteY8" fmla="*/ 2343309 h 2669695"/>
                  <a:gd name="connsiteX9" fmla="*/ 1820092 w 9193821"/>
                  <a:gd name="connsiteY9" fmla="*/ 2324259 h 2669695"/>
                  <a:gd name="connsiteX10" fmla="*/ 2334442 w 9193821"/>
                  <a:gd name="connsiteY10" fmla="*/ 2314734 h 2669695"/>
                  <a:gd name="connsiteX11" fmla="*/ 2867842 w 9193821"/>
                  <a:gd name="connsiteY11" fmla="*/ 2086134 h 2669695"/>
                  <a:gd name="connsiteX12" fmla="*/ 3182166 w 9193821"/>
                  <a:gd name="connsiteY12" fmla="*/ 2019459 h 2669695"/>
                  <a:gd name="connsiteX13" fmla="*/ 3801291 w 9193821"/>
                  <a:gd name="connsiteY13" fmla="*/ 1971834 h 2669695"/>
                  <a:gd name="connsiteX14" fmla="*/ 4067991 w 9193821"/>
                  <a:gd name="connsiteY14" fmla="*/ 1876584 h 2669695"/>
                  <a:gd name="connsiteX15" fmla="*/ 4382316 w 9193821"/>
                  <a:gd name="connsiteY15" fmla="*/ 1695609 h 2669695"/>
                  <a:gd name="connsiteX16" fmla="*/ 4544241 w 9193821"/>
                  <a:gd name="connsiteY16" fmla="*/ 1638459 h 2669695"/>
                  <a:gd name="connsiteX17" fmla="*/ 4763316 w 9193821"/>
                  <a:gd name="connsiteY17" fmla="*/ 1590834 h 2669695"/>
                  <a:gd name="connsiteX18" fmla="*/ 5163366 w 9193821"/>
                  <a:gd name="connsiteY18" fmla="*/ 1552734 h 2669695"/>
                  <a:gd name="connsiteX19" fmla="*/ 5801541 w 9193821"/>
                  <a:gd name="connsiteY19" fmla="*/ 1524159 h 2669695"/>
                  <a:gd name="connsiteX20" fmla="*/ 6201591 w 9193821"/>
                  <a:gd name="connsiteY20" fmla="*/ 1438434 h 2669695"/>
                  <a:gd name="connsiteX21" fmla="*/ 6858816 w 9193821"/>
                  <a:gd name="connsiteY21" fmla="*/ 1181259 h 2669695"/>
                  <a:gd name="connsiteX22" fmla="*/ 7954191 w 9193821"/>
                  <a:gd name="connsiteY22" fmla="*/ 590709 h 2669695"/>
                  <a:gd name="connsiteX23" fmla="*/ 8068491 w 9193821"/>
                  <a:gd name="connsiteY23" fmla="*/ 524034 h 2669695"/>
                  <a:gd name="connsiteX24" fmla="*/ 8154216 w 9193821"/>
                  <a:gd name="connsiteY24" fmla="*/ 476409 h 2669695"/>
                  <a:gd name="connsiteX25" fmla="*/ 8506641 w 9193821"/>
                  <a:gd name="connsiteY25" fmla="*/ 257334 h 2669695"/>
                  <a:gd name="connsiteX26" fmla="*/ 8859066 w 9193821"/>
                  <a:gd name="connsiteY26" fmla="*/ 95409 h 2669695"/>
                  <a:gd name="connsiteX27" fmla="*/ 8859066 w 9193821"/>
                  <a:gd name="connsiteY27" fmla="*/ 95409 h 2669695"/>
                  <a:gd name="connsiteX28" fmla="*/ 8859066 w 9193821"/>
                  <a:gd name="connsiteY28" fmla="*/ 95409 h 2669695"/>
                  <a:gd name="connsiteX29" fmla="*/ 8858997 w 9193752"/>
                  <a:gd name="connsiteY29" fmla="*/ 95409 h 2669672"/>
                  <a:gd name="connsiteX30" fmla="*/ 8858932 w 9193687"/>
                  <a:gd name="connsiteY30" fmla="*/ 95409 h 2669576"/>
                  <a:gd name="connsiteX31" fmla="*/ 9049432 w 9193687"/>
                  <a:gd name="connsiteY31" fmla="*/ 28575 h 2669417"/>
                  <a:gd name="connsiteX32" fmla="*/ 9049432 w 9193687"/>
                  <a:gd name="connsiteY32" fmla="*/ 28575 h 2669417"/>
                  <a:gd name="connsiteX33" fmla="*/ 9049432 w 9193687"/>
                  <a:gd name="connsiteY33" fmla="*/ 28575 h 2669417"/>
                  <a:gd name="connsiteX34" fmla="*/ 9049432 w 9193687"/>
                  <a:gd name="connsiteY34" fmla="*/ 28575 h 2669417"/>
                  <a:gd name="connsiteX35" fmla="*/ 9097057 w 9193687"/>
                  <a:gd name="connsiteY35" fmla="*/ 3328 h 2669417"/>
                  <a:gd name="connsiteX36" fmla="*/ 9097057 w 9193687"/>
                  <a:gd name="connsiteY36" fmla="*/ 0 h 2669417"/>
                  <a:gd name="connsiteX37" fmla="*/ 9097057 w 9193687"/>
                  <a:gd name="connsiteY37" fmla="*/ 0 h 2669417"/>
                  <a:gd name="connsiteX38" fmla="*/ 9097057 w 9193687"/>
                  <a:gd name="connsiteY38" fmla="*/ 0 h 2669417"/>
                  <a:gd name="connsiteX39" fmla="*/ 9097057 w 9193687"/>
                  <a:gd name="connsiteY39" fmla="*/ 0 h 2669417"/>
                  <a:gd name="connsiteX40" fmla="*/ 9097057 w 9193687"/>
                  <a:gd name="connsiteY40" fmla="*/ 0 h 2669417"/>
                  <a:gd name="connsiteX41" fmla="*/ 9097057 w 9193687"/>
                  <a:gd name="connsiteY41" fmla="*/ 0 h 2669417"/>
                  <a:gd name="connsiteX42" fmla="*/ 9097057 w 9193687"/>
                  <a:gd name="connsiteY42" fmla="*/ 0 h 2669417"/>
                  <a:gd name="connsiteX43" fmla="*/ 9097057 w 9193687"/>
                  <a:gd name="connsiteY43" fmla="*/ 0 h 2669417"/>
                  <a:gd name="connsiteX44" fmla="*/ 9097057 w 9193687"/>
                  <a:gd name="connsiteY44" fmla="*/ 0 h 2669417"/>
                  <a:gd name="connsiteX45" fmla="*/ 9097057 w 9193687"/>
                  <a:gd name="connsiteY45" fmla="*/ 0 h 2669417"/>
                  <a:gd name="connsiteX46" fmla="*/ 9097057 w 9193687"/>
                  <a:gd name="connsiteY46" fmla="*/ 0 h 2669417"/>
                  <a:gd name="connsiteX47" fmla="*/ 9097057 w 9193687"/>
                  <a:gd name="connsiteY47" fmla="*/ 0 h 2669417"/>
                  <a:gd name="connsiteX48" fmla="*/ 9097057 w 9193687"/>
                  <a:gd name="connsiteY48" fmla="*/ 0 h 2669417"/>
                  <a:gd name="connsiteX49" fmla="*/ 9097057 w 9193687"/>
                  <a:gd name="connsiteY49" fmla="*/ 0 h 2669417"/>
                  <a:gd name="connsiteX50" fmla="*/ 9097057 w 9193687"/>
                  <a:gd name="connsiteY50" fmla="*/ 0 h 2669417"/>
                  <a:gd name="connsiteX51" fmla="*/ 9097057 w 9193687"/>
                  <a:gd name="connsiteY51" fmla="*/ 0 h 2669417"/>
                  <a:gd name="connsiteX52" fmla="*/ 9097057 w 9193687"/>
                  <a:gd name="connsiteY52" fmla="*/ 0 h 2669417"/>
                  <a:gd name="connsiteX53" fmla="*/ 9097057 w 9193687"/>
                  <a:gd name="connsiteY53" fmla="*/ 0 h 2669417"/>
                  <a:gd name="connsiteX54" fmla="*/ 9097057 w 9193687"/>
                  <a:gd name="connsiteY54" fmla="*/ 0 h 2669417"/>
                  <a:gd name="connsiteX55" fmla="*/ 9097057 w 9193687"/>
                  <a:gd name="connsiteY55" fmla="*/ 0 h 2669417"/>
                  <a:gd name="connsiteX56" fmla="*/ 9097057 w 9193687"/>
                  <a:gd name="connsiteY56" fmla="*/ 0 h 2669417"/>
                  <a:gd name="connsiteX57" fmla="*/ 9097057 w 9193687"/>
                  <a:gd name="connsiteY57" fmla="*/ 0 h 2669417"/>
                  <a:gd name="connsiteX58" fmla="*/ 9097057 w 9193687"/>
                  <a:gd name="connsiteY58" fmla="*/ 0 h 2669417"/>
                  <a:gd name="connsiteX59" fmla="*/ 9097057 w 9193687"/>
                  <a:gd name="connsiteY59" fmla="*/ 0 h 2669417"/>
                  <a:gd name="connsiteX60" fmla="*/ 9097057 w 9193687"/>
                  <a:gd name="connsiteY60" fmla="*/ 0 h 2669417"/>
                  <a:gd name="connsiteX61" fmla="*/ 9097057 w 9193687"/>
                  <a:gd name="connsiteY61" fmla="*/ 0 h 2669417"/>
                  <a:gd name="connsiteX62" fmla="*/ 9097057 w 9193687"/>
                  <a:gd name="connsiteY62" fmla="*/ 0 h 2669417"/>
                  <a:gd name="connsiteX63" fmla="*/ 9097057 w 9193687"/>
                  <a:gd name="connsiteY63" fmla="*/ 0 h 2669417"/>
                  <a:gd name="connsiteX64" fmla="*/ 9097057 w 9193687"/>
                  <a:gd name="connsiteY64" fmla="*/ 0 h 2669417"/>
                  <a:gd name="connsiteX65" fmla="*/ 9097057 w 9193687"/>
                  <a:gd name="connsiteY65" fmla="*/ 0 h 2669417"/>
                  <a:gd name="connsiteX66" fmla="*/ 9097057 w 9193687"/>
                  <a:gd name="connsiteY66" fmla="*/ 0 h 2669417"/>
                  <a:gd name="connsiteX67" fmla="*/ 9097057 w 9193687"/>
                  <a:gd name="connsiteY67" fmla="*/ 0 h 2669417"/>
                  <a:gd name="connsiteX68" fmla="*/ 9097057 w 9193687"/>
                  <a:gd name="connsiteY68" fmla="*/ 0 h 2669417"/>
                  <a:gd name="connsiteX69" fmla="*/ 9097057 w 9193687"/>
                  <a:gd name="connsiteY69" fmla="*/ 0 h 2669417"/>
                  <a:gd name="connsiteX70" fmla="*/ 9097057 w 9193687"/>
                  <a:gd name="connsiteY70" fmla="*/ 0 h 2669417"/>
                  <a:gd name="connsiteX71" fmla="*/ 9097057 w 9193687"/>
                  <a:gd name="connsiteY71" fmla="*/ 0 h 2669417"/>
                  <a:gd name="connsiteX72" fmla="*/ 9096904 w 9193534"/>
                  <a:gd name="connsiteY72" fmla="*/ 0 h 2669073"/>
                  <a:gd name="connsiteX73" fmla="*/ 9096904 w 9193534"/>
                  <a:gd name="connsiteY73" fmla="*/ 0 h 2669073"/>
                  <a:gd name="connsiteX74" fmla="*/ 9096904 w 9193534"/>
                  <a:gd name="connsiteY74" fmla="*/ 0 h 2669073"/>
                  <a:gd name="connsiteX75" fmla="*/ 9096904 w 9193534"/>
                  <a:gd name="connsiteY75" fmla="*/ 0 h 2669073"/>
                  <a:gd name="connsiteX76" fmla="*/ 9096904 w 9193534"/>
                  <a:gd name="connsiteY76" fmla="*/ 0 h 2669073"/>
                  <a:gd name="connsiteX77" fmla="*/ 9096904 w 9193534"/>
                  <a:gd name="connsiteY77" fmla="*/ 0 h 2669073"/>
                  <a:gd name="connsiteX78" fmla="*/ 9096904 w 9193534"/>
                  <a:gd name="connsiteY78" fmla="*/ 0 h 2669073"/>
                  <a:gd name="connsiteX79" fmla="*/ 9096904 w 9193534"/>
                  <a:gd name="connsiteY79" fmla="*/ 0 h 2669073"/>
                  <a:gd name="connsiteX80" fmla="*/ 9096904 w 9193534"/>
                  <a:gd name="connsiteY80" fmla="*/ 0 h 2669073"/>
                  <a:gd name="connsiteX81" fmla="*/ 9096904 w 9193534"/>
                  <a:gd name="connsiteY81" fmla="*/ 0 h 2669073"/>
                  <a:gd name="connsiteX82" fmla="*/ 9096904 w 9193534"/>
                  <a:gd name="connsiteY82" fmla="*/ 0 h 2669073"/>
                  <a:gd name="connsiteX83" fmla="*/ 9096904 w 9193534"/>
                  <a:gd name="connsiteY83" fmla="*/ 0 h 2669073"/>
                  <a:gd name="connsiteX84" fmla="*/ 9096904 w 9193534"/>
                  <a:gd name="connsiteY84" fmla="*/ 0 h 2669073"/>
                  <a:gd name="connsiteX85" fmla="*/ 9096904 w 9193534"/>
                  <a:gd name="connsiteY85" fmla="*/ 0 h 2669073"/>
                  <a:gd name="connsiteX86" fmla="*/ 9096904 w 9193534"/>
                  <a:gd name="connsiteY86" fmla="*/ 0 h 2669073"/>
                  <a:gd name="connsiteX87" fmla="*/ 9096904 w 9193534"/>
                  <a:gd name="connsiteY87" fmla="*/ 0 h 266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93821" h="2669695">
                    <a:moveTo>
                      <a:pt x="8859066" y="95409"/>
                    </a:moveTo>
                    <a:cubicBezTo>
                      <a:pt x="8973596" y="52547"/>
                      <a:pt x="9192003" y="-3362"/>
                      <a:pt x="9193821" y="159"/>
                    </a:cubicBezTo>
                    <a:lnTo>
                      <a:pt x="9193821" y="2669232"/>
                    </a:lnTo>
                    <a:lnTo>
                      <a:pt x="287" y="2669232"/>
                    </a:lnTo>
                    <a:cubicBezTo>
                      <a:pt x="-6293" y="2675237"/>
                      <a:pt x="100741" y="2621467"/>
                      <a:pt x="264342" y="2590959"/>
                    </a:cubicBezTo>
                    <a:cubicBezTo>
                      <a:pt x="427943" y="2560451"/>
                      <a:pt x="819438" y="2513171"/>
                      <a:pt x="981892" y="2486184"/>
                    </a:cubicBezTo>
                    <a:cubicBezTo>
                      <a:pt x="1144346" y="2459197"/>
                      <a:pt x="1167630" y="2446496"/>
                      <a:pt x="1239067" y="2429034"/>
                    </a:cubicBezTo>
                    <a:cubicBezTo>
                      <a:pt x="1310504" y="2411572"/>
                      <a:pt x="1345430" y="2395696"/>
                      <a:pt x="1410517" y="2381409"/>
                    </a:cubicBezTo>
                    <a:cubicBezTo>
                      <a:pt x="1475604" y="2367122"/>
                      <a:pt x="1561330" y="2352834"/>
                      <a:pt x="1629592" y="2343309"/>
                    </a:cubicBezTo>
                    <a:cubicBezTo>
                      <a:pt x="1697854" y="2333784"/>
                      <a:pt x="1722121" y="2327183"/>
                      <a:pt x="1820092" y="2324259"/>
                    </a:cubicBezTo>
                    <a:cubicBezTo>
                      <a:pt x="1991494" y="2319142"/>
                      <a:pt x="2159817" y="2354421"/>
                      <a:pt x="2334442" y="2314734"/>
                    </a:cubicBezTo>
                    <a:cubicBezTo>
                      <a:pt x="2509067" y="2275047"/>
                      <a:pt x="2726555" y="2135346"/>
                      <a:pt x="2867842" y="2086134"/>
                    </a:cubicBezTo>
                    <a:cubicBezTo>
                      <a:pt x="3009129" y="2036922"/>
                      <a:pt x="3026591" y="2038509"/>
                      <a:pt x="3182166" y="2019459"/>
                    </a:cubicBezTo>
                    <a:cubicBezTo>
                      <a:pt x="3337741" y="2000409"/>
                      <a:pt x="3653653" y="1995646"/>
                      <a:pt x="3801291" y="1971834"/>
                    </a:cubicBezTo>
                    <a:cubicBezTo>
                      <a:pt x="3948929" y="1948022"/>
                      <a:pt x="3971153" y="1922621"/>
                      <a:pt x="4067991" y="1876584"/>
                    </a:cubicBezTo>
                    <a:cubicBezTo>
                      <a:pt x="4164829" y="1830547"/>
                      <a:pt x="4302941" y="1735296"/>
                      <a:pt x="4382316" y="1695609"/>
                    </a:cubicBezTo>
                    <a:cubicBezTo>
                      <a:pt x="4461691" y="1655922"/>
                      <a:pt x="4480741" y="1655921"/>
                      <a:pt x="4544241" y="1638459"/>
                    </a:cubicBezTo>
                    <a:cubicBezTo>
                      <a:pt x="4607741" y="1620997"/>
                      <a:pt x="4660129" y="1605121"/>
                      <a:pt x="4763316" y="1590834"/>
                    </a:cubicBezTo>
                    <a:cubicBezTo>
                      <a:pt x="4866503" y="1576547"/>
                      <a:pt x="4990329" y="1563846"/>
                      <a:pt x="5163366" y="1552734"/>
                    </a:cubicBezTo>
                    <a:cubicBezTo>
                      <a:pt x="5336403" y="1541622"/>
                      <a:pt x="5628504" y="1543209"/>
                      <a:pt x="5801541" y="1524159"/>
                    </a:cubicBezTo>
                    <a:cubicBezTo>
                      <a:pt x="5974579" y="1505109"/>
                      <a:pt x="6025379" y="1495584"/>
                      <a:pt x="6201591" y="1438434"/>
                    </a:cubicBezTo>
                    <a:cubicBezTo>
                      <a:pt x="6377803" y="1381284"/>
                      <a:pt x="6566716" y="1322547"/>
                      <a:pt x="6858816" y="1181259"/>
                    </a:cubicBezTo>
                    <a:cubicBezTo>
                      <a:pt x="7150916" y="1039971"/>
                      <a:pt x="7752578" y="700246"/>
                      <a:pt x="7954191" y="590709"/>
                    </a:cubicBezTo>
                    <a:cubicBezTo>
                      <a:pt x="8155804" y="481172"/>
                      <a:pt x="8030047" y="545659"/>
                      <a:pt x="8068491" y="524034"/>
                    </a:cubicBezTo>
                    <a:cubicBezTo>
                      <a:pt x="8104677" y="503679"/>
                      <a:pt x="8081191" y="520859"/>
                      <a:pt x="8154216" y="476409"/>
                    </a:cubicBezTo>
                    <a:cubicBezTo>
                      <a:pt x="8227241" y="431959"/>
                      <a:pt x="8389166" y="320834"/>
                      <a:pt x="8506641" y="257334"/>
                    </a:cubicBezTo>
                    <a:cubicBezTo>
                      <a:pt x="8624116" y="193834"/>
                      <a:pt x="8744536" y="138271"/>
                      <a:pt x="8859066" y="95409"/>
                    </a:cubicBezTo>
                    <a:close/>
                  </a:path>
                </a:pathLst>
              </a:custGeom>
              <a:solidFill>
                <a:schemeClr val="bg1">
                  <a:alpha val="79000"/>
                </a:schemeClr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0287" indent="-140287" algn="ctr" defTabSz="561137">
                  <a:spcBef>
                    <a:spcPts val="882"/>
                  </a:spcBef>
                  <a:spcAft>
                    <a:spcPct val="0"/>
                  </a:spcAft>
                  <a:defRPr/>
                </a:pPr>
                <a:endParaRPr lang="en-US" sz="1176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07566-5F15-4C94-8E0D-00F8EF36D434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>
              <a:off x="12247055" y="1257389"/>
              <a:ext cx="0" cy="2724150"/>
            </a:xfrm>
            <a:prstGeom prst="line">
              <a:avLst/>
            </a:prstGeom>
            <a:ln w="31750" cap="flat" cmpd="sng" algn="ctr">
              <a:solidFill>
                <a:srgbClr val="464547"/>
              </a:solidFill>
              <a:prstDash val="solid"/>
              <a:bevel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2FCB05-8F53-4833-8F83-192210877CCE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12321442" y="1193801"/>
              <a:ext cx="953361" cy="626483"/>
            </a:xfrm>
            <a:prstGeom prst="rect">
              <a:avLst/>
            </a:prstGeom>
            <a:noFill/>
          </p:spPr>
          <p:txBody>
            <a:bodyPr wrap="square" lIns="26469" tIns="26469" rIns="26469" bIns="26469" rtlCol="0">
              <a:spAutoFit/>
            </a:bodyPr>
            <a:lstStyle/>
            <a:p>
              <a:pPr marL="0" indent="0" defTabSz="561137">
                <a:spcBef>
                  <a:spcPts val="882"/>
                </a:spcBef>
                <a:spcAft>
                  <a:spcPct val="0"/>
                </a:spcAft>
                <a:buNone/>
                <a:defRPr/>
              </a:pPr>
              <a:r>
                <a:rPr lang="en-US" sz="1323" b="1">
                  <a:solidFill>
                    <a:srgbClr val="464547"/>
                  </a:solidFill>
                  <a:latin typeface="Calibri"/>
                </a:rPr>
                <a:t>Impact at Scale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24595E-90CF-45D8-8013-19EFEF1225F0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12104362" y="2615689"/>
              <a:ext cx="125458" cy="0"/>
            </a:xfrm>
            <a:prstGeom prst="line">
              <a:avLst/>
            </a:prstGeom>
            <a:ln w="22225" cap="flat" cmpd="sng" algn="ctr">
              <a:solidFill>
                <a:srgbClr val="464547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FE9DD6-BF3C-486F-A967-F06F97AD265F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12104362" y="3296726"/>
              <a:ext cx="125458" cy="0"/>
            </a:xfrm>
            <a:prstGeom prst="line">
              <a:avLst/>
            </a:prstGeom>
            <a:ln w="22225" cap="flat" cmpd="sng" algn="ctr">
              <a:solidFill>
                <a:srgbClr val="464547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E508EE-0333-4C96-8DB2-C3B341AB503E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12104362" y="1934651"/>
              <a:ext cx="125458" cy="0"/>
            </a:xfrm>
            <a:prstGeom prst="line">
              <a:avLst/>
            </a:prstGeom>
            <a:ln w="22225" cap="flat" cmpd="sng" algn="ctr">
              <a:solidFill>
                <a:srgbClr val="464547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A71C6D-3917-438A-820A-512646CE71FF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11543603" y="1763576"/>
              <a:ext cx="536717" cy="349594"/>
            </a:xfrm>
            <a:prstGeom prst="rect">
              <a:avLst/>
            </a:prstGeom>
            <a:noFill/>
          </p:spPr>
          <p:txBody>
            <a:bodyPr wrap="square" lIns="26469" tIns="26469" rIns="26469" bIns="26469" rtlCol="0">
              <a:spAutoFit/>
            </a:bodyPr>
            <a:lstStyle/>
            <a:p>
              <a:pPr marL="0" indent="0" algn="r" defTabSz="561137">
                <a:spcBef>
                  <a:spcPts val="882"/>
                </a:spcBef>
                <a:spcAft>
                  <a:spcPct val="0"/>
                </a:spcAft>
                <a:buNone/>
                <a:defRPr/>
              </a:pPr>
              <a:r>
                <a:rPr lang="en-US" sz="1323">
                  <a:solidFill>
                    <a:srgbClr val="464547"/>
                  </a:solidFill>
                  <a:latin typeface="Calibri"/>
                </a:rPr>
                <a:t>75%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40049-CCFE-47E8-83D1-86DDBBEB9A41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11543603" y="2442478"/>
              <a:ext cx="536717" cy="349594"/>
            </a:xfrm>
            <a:prstGeom prst="rect">
              <a:avLst/>
            </a:prstGeom>
            <a:noFill/>
          </p:spPr>
          <p:txBody>
            <a:bodyPr wrap="square" lIns="26469" tIns="26469" rIns="26469" bIns="26469" rtlCol="0">
              <a:spAutoFit/>
            </a:bodyPr>
            <a:lstStyle/>
            <a:p>
              <a:pPr marL="0" indent="0" algn="r" defTabSz="561137">
                <a:spcBef>
                  <a:spcPts val="882"/>
                </a:spcBef>
                <a:spcAft>
                  <a:spcPct val="0"/>
                </a:spcAft>
                <a:buNone/>
                <a:defRPr/>
              </a:pPr>
              <a:r>
                <a:rPr lang="en-US" sz="1323">
                  <a:solidFill>
                    <a:srgbClr val="464547"/>
                  </a:solidFill>
                  <a:latin typeface="Calibri"/>
                </a:rPr>
                <a:t>50%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B3F29F-DE86-46B2-AADB-88486675F9E5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1543603" y="3139218"/>
              <a:ext cx="536717" cy="349594"/>
            </a:xfrm>
            <a:prstGeom prst="rect">
              <a:avLst/>
            </a:prstGeom>
            <a:noFill/>
          </p:spPr>
          <p:txBody>
            <a:bodyPr wrap="square" lIns="26469" tIns="26469" rIns="26469" bIns="26469" rtlCol="0">
              <a:spAutoFit/>
            </a:bodyPr>
            <a:lstStyle/>
            <a:p>
              <a:pPr marL="0" indent="0" algn="r" defTabSz="561137">
                <a:spcBef>
                  <a:spcPts val="882"/>
                </a:spcBef>
                <a:spcAft>
                  <a:spcPct val="0"/>
                </a:spcAft>
                <a:buNone/>
                <a:defRPr/>
              </a:pPr>
              <a:r>
                <a:rPr lang="en-US" sz="1323">
                  <a:solidFill>
                    <a:srgbClr val="464547"/>
                  </a:solidFill>
                  <a:latin typeface="Calibri"/>
                </a:rPr>
                <a:t>25%</a:t>
              </a:r>
            </a:p>
          </p:txBody>
        </p:sp>
        <p:sp>
          <p:nvSpPr>
            <p:cNvPr id="49" name="btfpNotesBox148722">
              <a:extLst>
                <a:ext uri="{FF2B5EF4-FFF2-40B4-BE49-F238E27FC236}">
                  <a16:creationId xmlns:a16="http://schemas.microsoft.com/office/drawing/2014/main" id="{5C97190B-BDC6-419D-B6FE-CD233CE8A8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553171" y="8205294"/>
              <a:ext cx="9220199" cy="20930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b">
              <a:spAutoFit/>
            </a:bodyPr>
            <a:lstStyle/>
            <a:p>
              <a:pPr marL="0" indent="0" defTabSz="561137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sz="1000">
                  <a:solidFill>
                    <a:srgbClr val="464547"/>
                  </a:solidFill>
                  <a:latin typeface="Calibri"/>
                  <a:cs typeface="Arial"/>
                </a:rPr>
                <a:t>Source: </a:t>
              </a:r>
              <a:r>
                <a:rPr lang="en-US" sz="1000" i="1">
                  <a:solidFill>
                    <a:srgbClr val="464547"/>
                  </a:solidFill>
                  <a:latin typeface="Calibri"/>
                  <a:cs typeface="Arial"/>
                  <a:hlinkClick r:id="rId43"/>
                </a:rPr>
                <a:t>Field Building for Population-level Change </a:t>
              </a:r>
              <a:r>
                <a:rPr lang="en-US" sz="1000">
                  <a:solidFill>
                    <a:srgbClr val="464547"/>
                  </a:solidFill>
                  <a:latin typeface="Calibri"/>
                  <a:cs typeface="Arial"/>
                </a:rPr>
                <a:t>(The Bridgespan Group, March 2020).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49808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2B713626-DAF9-93A8-2DE7-00E1459685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4904" y="1731300"/>
            <a:ext cx="2121300" cy="1380598"/>
          </a:xfrm>
          <a:prstGeom prst="roundRect">
            <a:avLst>
              <a:gd name="adj" fmla="val 9303"/>
            </a:avLst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67231" tIns="67231" rIns="67231" bIns="67231" rtlCol="0" anchor="ctr">
            <a:noAutofit/>
          </a:bodyPr>
          <a:lstStyle/>
          <a:p>
            <a:pPr marL="0" indent="0" defTabSz="561137">
              <a:spcBef>
                <a:spcPts val="44"/>
              </a:spcBef>
              <a:spcAft>
                <a:spcPct val="0"/>
              </a:spcAft>
              <a:buNone/>
              <a:defRPr/>
            </a:pPr>
            <a:r>
              <a:rPr lang="en-US" sz="1470" dirty="0">
                <a:solidFill>
                  <a:srgbClr val="00437A"/>
                </a:solidFill>
                <a:latin typeface="Calibri"/>
                <a:cs typeface="Arial"/>
              </a:rPr>
              <a:t>Robust </a:t>
            </a:r>
            <a:r>
              <a:rPr lang="en-US" sz="1470" b="1" dirty="0">
                <a:solidFill>
                  <a:srgbClr val="00437A"/>
                </a:solidFill>
                <a:latin typeface="Calibri"/>
                <a:cs typeface="Arial"/>
              </a:rPr>
              <a:t>knowledge base</a:t>
            </a:r>
            <a:br>
              <a:rPr lang="en-US" sz="1176" dirty="0">
                <a:solidFill>
                  <a:srgbClr val="00437A"/>
                </a:solidFill>
                <a:latin typeface="Calibri"/>
                <a:cs typeface="Arial"/>
              </a:rPr>
            </a:br>
            <a:r>
              <a:rPr lang="en-US" sz="1176" dirty="0">
                <a:solidFill>
                  <a:srgbClr val="00437A"/>
                </a:solidFill>
                <a:latin typeface="Calibri"/>
                <a:cs typeface="Arial"/>
              </a:rPr>
              <a:t>The body of academic and practical research that helps actors better understand the issues at hand, and identifies and analyzes shared barriers</a:t>
            </a:r>
          </a:p>
        </p:txBody>
      </p:sp>
      <p:sp>
        <p:nvSpPr>
          <p:cNvPr id="11" name="Rounded Rectangle 66">
            <a:extLst>
              <a:ext uri="{FF2B5EF4-FFF2-40B4-BE49-F238E27FC236}">
                <a16:creationId xmlns:a16="http://schemas.microsoft.com/office/drawing/2014/main" id="{2442BA88-A976-4426-5D88-672CFB4452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25579" y="5685465"/>
            <a:ext cx="2345385" cy="1325712"/>
          </a:xfrm>
          <a:prstGeom prst="roundRect">
            <a:avLst>
              <a:gd name="adj" fmla="val 9303"/>
            </a:avLst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67231" tIns="67231" rIns="67231" bIns="67231" rtlCol="0" anchor="ctr">
            <a:noAutofit/>
          </a:bodyPr>
          <a:lstStyle/>
          <a:p>
            <a:pPr marL="0" indent="0" defTabSz="561137">
              <a:spcBef>
                <a:spcPts val="44"/>
              </a:spcBef>
              <a:spcAft>
                <a:spcPct val="0"/>
              </a:spcAft>
              <a:buNone/>
              <a:defRPr/>
            </a:pPr>
            <a:r>
              <a:rPr lang="en-US" sz="1176" dirty="0">
                <a:solidFill>
                  <a:srgbClr val="F08613"/>
                </a:solidFill>
                <a:latin typeface="Calibri"/>
                <a:cs typeface="Arial"/>
              </a:rPr>
              <a:t>Clear </a:t>
            </a:r>
            <a:r>
              <a:rPr lang="en-US" sz="1470" b="1" dirty="0">
                <a:solidFill>
                  <a:srgbClr val="F08613"/>
                </a:solidFill>
                <a:latin typeface="Calibri"/>
                <a:cs typeface="Arial"/>
              </a:rPr>
              <a:t>field-level agenda </a:t>
            </a:r>
            <a:br>
              <a:rPr lang="en-US" sz="1176" dirty="0">
                <a:solidFill>
                  <a:srgbClr val="F08613"/>
                </a:solidFill>
                <a:latin typeface="Calibri"/>
                <a:cs typeface="Arial"/>
              </a:rPr>
            </a:br>
            <a:r>
              <a:rPr lang="en-US" sz="1176" dirty="0">
                <a:solidFill>
                  <a:srgbClr val="F08613"/>
                </a:solidFill>
                <a:latin typeface="Calibri"/>
                <a:cs typeface="Arial"/>
              </a:rPr>
              <a:t>The combination of approaches field actors will pursue to address barriers and develop solutions to the field’s focal problem or issue</a:t>
            </a:r>
          </a:p>
        </p:txBody>
      </p:sp>
      <p:grpSp>
        <p:nvGrpSpPr>
          <p:cNvPr id="37" name="btfpColumnIndicatorGroup2">
            <a:extLst>
              <a:ext uri="{FF2B5EF4-FFF2-40B4-BE49-F238E27FC236}">
                <a16:creationId xmlns:a16="http://schemas.microsoft.com/office/drawing/2014/main" id="{56DC637C-A60F-5D13-E68A-D036AC757D31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35" name="btfpColumnGapBlocker163143">
              <a:extLst>
                <a:ext uri="{FF2B5EF4-FFF2-40B4-BE49-F238E27FC236}">
                  <a16:creationId xmlns:a16="http://schemas.microsoft.com/office/drawing/2014/main" id="{7974C68B-580C-F9CB-1CFB-44DFCF1FDB41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33" name="btfpColumnGapBlocker268061">
              <a:extLst>
                <a:ext uri="{FF2B5EF4-FFF2-40B4-BE49-F238E27FC236}">
                  <a16:creationId xmlns:a16="http://schemas.microsoft.com/office/drawing/2014/main" id="{E2E2527A-5FAC-0983-70C8-052C7DEF1365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31" name="btfpColumnIndicator177673">
              <a:extLst>
                <a:ext uri="{FF2B5EF4-FFF2-40B4-BE49-F238E27FC236}">
                  <a16:creationId xmlns:a16="http://schemas.microsoft.com/office/drawing/2014/main" id="{4EA007A6-DE26-B226-124A-44DFDD40B7B2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722072">
              <a:extLst>
                <a:ext uri="{FF2B5EF4-FFF2-40B4-BE49-F238E27FC236}">
                  <a16:creationId xmlns:a16="http://schemas.microsoft.com/office/drawing/2014/main" id="{3775A71F-FBB6-067A-4E44-ACF184687C94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btfpColumnIndicatorGroup1">
            <a:extLst>
              <a:ext uri="{FF2B5EF4-FFF2-40B4-BE49-F238E27FC236}">
                <a16:creationId xmlns:a16="http://schemas.microsoft.com/office/drawing/2014/main" id="{28B65A3E-E595-05B6-6A1B-5D018A6B07DE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34" name="btfpColumnGapBlocker129891">
              <a:extLst>
                <a:ext uri="{FF2B5EF4-FFF2-40B4-BE49-F238E27FC236}">
                  <a16:creationId xmlns:a16="http://schemas.microsoft.com/office/drawing/2014/main" id="{A99B174F-8988-06D4-A539-B5001B215D84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32" name="btfpColumnGapBlocker668919">
              <a:extLst>
                <a:ext uri="{FF2B5EF4-FFF2-40B4-BE49-F238E27FC236}">
                  <a16:creationId xmlns:a16="http://schemas.microsoft.com/office/drawing/2014/main" id="{75FA198D-A44F-F186-606A-CD75EF072D01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30" name="btfpColumnIndicator141056">
              <a:extLst>
                <a:ext uri="{FF2B5EF4-FFF2-40B4-BE49-F238E27FC236}">
                  <a16:creationId xmlns:a16="http://schemas.microsoft.com/office/drawing/2014/main" id="{AAAD3F6F-3920-7E12-375F-0E19158F77A2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769568">
              <a:extLst>
                <a:ext uri="{FF2B5EF4-FFF2-40B4-BE49-F238E27FC236}">
                  <a16:creationId xmlns:a16="http://schemas.microsoft.com/office/drawing/2014/main" id="{46D173BA-AB99-2AE0-D384-1FEFC237165A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EEC251-AC05-4F68-8774-F40C2631D9E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b="1" dirty="0"/>
              <a:t>Field progression</a:t>
            </a:r>
            <a:r>
              <a:rPr lang="en-US" dirty="0"/>
              <a:t>: The six observable characteristics that together unlock a field’s progress towards impact </a:t>
            </a:r>
          </a:p>
        </p:txBody>
      </p:sp>
      <p:sp>
        <p:nvSpPr>
          <p:cNvPr id="29" name="btfpNotesBox148722">
            <a:extLst>
              <a:ext uri="{FF2B5EF4-FFF2-40B4-BE49-F238E27FC236}">
                <a16:creationId xmlns:a16="http://schemas.microsoft.com/office/drawing/2014/main" id="{AD63BA84-1B17-4AF9-A018-C9F3B9E588B1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385200" y="7013295"/>
            <a:ext cx="919515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 defTabSz="561137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000" dirty="0">
                <a:solidFill>
                  <a:srgbClr val="464547"/>
                </a:solidFill>
                <a:latin typeface="Calibri"/>
                <a:cs typeface="Arial"/>
              </a:rPr>
              <a:t>Source: Lija Farnham, Emma Nothmann, Zoe Tamaki, and Cora Daniels, </a:t>
            </a:r>
            <a:r>
              <a:rPr lang="en-US" sz="1000" i="1" dirty="0">
                <a:solidFill>
                  <a:srgbClr val="464547"/>
                </a:solidFill>
                <a:latin typeface="Calibri"/>
                <a:cs typeface="Arial"/>
                <a:hlinkClick r:id="rId18"/>
              </a:rPr>
              <a:t>Field Building for Population-level Change </a:t>
            </a:r>
            <a:r>
              <a:rPr lang="en-US" sz="1000" dirty="0">
                <a:solidFill>
                  <a:srgbClr val="464547"/>
                </a:solidFill>
                <a:latin typeface="Calibri"/>
                <a:cs typeface="Arial"/>
              </a:rPr>
              <a:t>(The </a:t>
            </a:r>
            <a:r>
              <a:rPr lang="en-US" sz="1000" dirty="0" err="1">
                <a:solidFill>
                  <a:srgbClr val="464547"/>
                </a:solidFill>
                <a:latin typeface="Calibri"/>
                <a:cs typeface="Arial"/>
              </a:rPr>
              <a:t>Bridgespan</a:t>
            </a:r>
            <a:r>
              <a:rPr lang="en-US" sz="1000" dirty="0">
                <a:solidFill>
                  <a:srgbClr val="464547"/>
                </a:solidFill>
                <a:latin typeface="Calibri"/>
                <a:cs typeface="Arial"/>
              </a:rPr>
              <a:t> </a:t>
            </a:r>
            <a:r>
              <a:rPr lang="en-US" sz="1000" dirty="0">
                <a:latin typeface="Calibri"/>
                <a:cs typeface="Arial"/>
              </a:rPr>
              <a:t>Group, March 2020; updated in 2024).</a:t>
            </a:r>
            <a:endParaRPr lang="en-US" sz="1000" dirty="0">
              <a:solidFill>
                <a:srgbClr val="464547"/>
              </a:solidFill>
              <a:latin typeface="Calibri"/>
              <a:cs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DC448E-A386-999E-69DA-135C715F1BBE}"/>
              </a:ext>
            </a:extLst>
          </p:cNvPr>
          <p:cNvSpPr/>
          <p:nvPr/>
        </p:nvSpPr>
        <p:spPr bwMode="gray">
          <a:xfrm>
            <a:off x="2805274" y="1961965"/>
            <a:ext cx="4119239" cy="3950563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Rounded Rectangle 75">
            <a:extLst>
              <a:ext uri="{FF2B5EF4-FFF2-40B4-BE49-F238E27FC236}">
                <a16:creationId xmlns:a16="http://schemas.microsoft.com/office/drawing/2014/main" id="{97671422-F942-9A0D-5856-E3DEBB46207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82884" y="4022087"/>
            <a:ext cx="2055906" cy="988191"/>
          </a:xfrm>
          <a:prstGeom prst="roundRect">
            <a:avLst>
              <a:gd name="adj" fmla="val 9303"/>
            </a:avLst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67231" tIns="67231" rIns="67231" bIns="67231" rtlCol="0" anchor="ctr">
            <a:noAutofit/>
          </a:bodyPr>
          <a:lstStyle/>
          <a:p>
            <a:pPr marL="0" indent="0" defTabSz="561137">
              <a:spcBef>
                <a:spcPts val="44"/>
              </a:spcBef>
              <a:spcAft>
                <a:spcPct val="0"/>
              </a:spcAft>
              <a:buNone/>
              <a:defRPr/>
            </a:pPr>
            <a:r>
              <a:rPr lang="en-US" sz="1470" b="1">
                <a:solidFill>
                  <a:srgbClr val="008542"/>
                </a:solidFill>
                <a:latin typeface="Calibri"/>
                <a:cs typeface="Arial"/>
              </a:rPr>
              <a:t>Adaptive infrastructure</a:t>
            </a:r>
            <a:br>
              <a:rPr lang="en-US" sz="1470" b="1">
                <a:solidFill>
                  <a:srgbClr val="008542"/>
                </a:solidFill>
                <a:latin typeface="Calibri"/>
                <a:cs typeface="Arial"/>
              </a:rPr>
            </a:br>
            <a:r>
              <a:rPr lang="en-US" sz="1176">
                <a:solidFill>
                  <a:srgbClr val="008542"/>
                </a:solidFill>
                <a:latin typeface="Calibri"/>
                <a:cs typeface="Arial"/>
              </a:rPr>
              <a:t>The “connective tissue” that enables greater innovation, collaboration, and improvement among a field’s actors over time</a:t>
            </a:r>
          </a:p>
        </p:txBody>
      </p:sp>
      <p:pic>
        <p:nvPicPr>
          <p:cNvPr id="6" name="btfpPhotoPerson421143">
            <a:extLst>
              <a:ext uri="{FF2B5EF4-FFF2-40B4-BE49-F238E27FC236}">
                <a16:creationId xmlns:a16="http://schemas.microsoft.com/office/drawing/2014/main" id="{49738A6F-4852-3B8D-329E-82B0F01636C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rcRect l="310" r="310"/>
          <a:stretch>
            <a:fillRect/>
          </a:stretch>
        </p:blipFill>
        <p:spPr>
          <a:xfrm>
            <a:off x="4498178" y="3173700"/>
            <a:ext cx="733437" cy="733430"/>
          </a:xfrm>
          <a:prstGeom prst="ellipse">
            <a:avLst/>
          </a:prstGeom>
          <a:solidFill>
            <a:srgbClr val="008542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btfpPhotoPerson555342">
            <a:extLst>
              <a:ext uri="{FF2B5EF4-FFF2-40B4-BE49-F238E27FC236}">
                <a16:creationId xmlns:a16="http://schemas.microsoft.com/office/drawing/2014/main" id="{7FB9B12E-2061-3FBC-C561-BA2CE0EF8CF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14" y="2089695"/>
            <a:ext cx="733426" cy="733426"/>
          </a:xfrm>
          <a:prstGeom prst="ellipse">
            <a:avLst/>
          </a:prstGeom>
          <a:solidFill>
            <a:srgbClr val="00437A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Rounded Rectangle 65">
            <a:extLst>
              <a:ext uri="{FF2B5EF4-FFF2-40B4-BE49-F238E27FC236}">
                <a16:creationId xmlns:a16="http://schemas.microsoft.com/office/drawing/2014/main" id="{FDD6AD00-CF12-45B6-D35E-FF5BA650058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811955" y="1817890"/>
            <a:ext cx="2389408" cy="1477791"/>
          </a:xfrm>
          <a:prstGeom prst="roundRect">
            <a:avLst>
              <a:gd name="adj" fmla="val 9303"/>
            </a:avLst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67231" tIns="67231" rIns="67231" bIns="67231" rtlCol="0" anchor="ctr">
            <a:noAutofit/>
          </a:bodyPr>
          <a:lstStyle/>
          <a:p>
            <a:pPr marL="0" indent="0" defTabSz="561137">
              <a:spcBef>
                <a:spcPts val="44"/>
              </a:spcBef>
              <a:spcAft>
                <a:spcPct val="0"/>
              </a:spcAft>
              <a:buNone/>
              <a:defRPr/>
            </a:pPr>
            <a:r>
              <a:rPr lang="en-US" sz="1176" dirty="0">
                <a:solidFill>
                  <a:srgbClr val="00A9E0"/>
                </a:solidFill>
                <a:latin typeface="Calibri"/>
                <a:cs typeface="Arial"/>
              </a:rPr>
              <a:t>Heterogeneous yet </a:t>
            </a:r>
            <a:r>
              <a:rPr lang="en-US" sz="1470" b="1" dirty="0">
                <a:solidFill>
                  <a:srgbClr val="00A9E0"/>
                </a:solidFill>
                <a:latin typeface="Calibri"/>
                <a:cs typeface="Arial"/>
              </a:rPr>
              <a:t>complementary actors</a:t>
            </a:r>
            <a:endParaRPr lang="en-US" sz="1176" dirty="0">
              <a:solidFill>
                <a:srgbClr val="00A9E0"/>
              </a:solidFill>
              <a:latin typeface="Calibri"/>
              <a:cs typeface="Arial"/>
            </a:endParaRPr>
          </a:p>
          <a:p>
            <a:pPr marL="0" indent="0" defTabSz="561137">
              <a:spcBef>
                <a:spcPts val="44"/>
              </a:spcBef>
              <a:spcAft>
                <a:spcPct val="0"/>
              </a:spcAft>
              <a:buNone/>
              <a:defRPr/>
            </a:pPr>
            <a:r>
              <a:rPr lang="en-US" sz="1176" dirty="0">
                <a:solidFill>
                  <a:srgbClr val="00A9E0"/>
                </a:solidFill>
                <a:latin typeface="Calibri"/>
                <a:cs typeface="Arial"/>
              </a:rPr>
              <a:t>The set of individuals and organizations that together help the field develop a sense of shared identity and common vision</a:t>
            </a:r>
          </a:p>
        </p:txBody>
      </p:sp>
      <p:pic>
        <p:nvPicPr>
          <p:cNvPr id="10" name="btfpPhotoPerson151690">
            <a:extLst>
              <a:ext uri="{FF2B5EF4-FFF2-40B4-BE49-F238E27FC236}">
                <a16:creationId xmlns:a16="http://schemas.microsoft.com/office/drawing/2014/main" id="{C225EE0F-8C41-3F74-109F-681FC3C245F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rcRect l="195" r="195"/>
          <a:stretch>
            <a:fillRect/>
          </a:stretch>
        </p:blipFill>
        <p:spPr>
          <a:xfrm>
            <a:off x="5748433" y="2074195"/>
            <a:ext cx="733421" cy="733428"/>
          </a:xfrm>
          <a:prstGeom prst="ellipse">
            <a:avLst/>
          </a:prstGeom>
          <a:solidFill>
            <a:srgbClr val="00A9E0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btfpPhotoPerson170740">
            <a:extLst>
              <a:ext uri="{FF2B5EF4-FFF2-40B4-BE49-F238E27FC236}">
                <a16:creationId xmlns:a16="http://schemas.microsoft.com/office/drawing/2014/main" id="{0D17437E-8ACB-B0D0-8AD7-B894B349445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rcRect l="310" r="310"/>
          <a:stretch>
            <a:fillRect/>
          </a:stretch>
        </p:blipFill>
        <p:spPr>
          <a:xfrm>
            <a:off x="4498175" y="5545814"/>
            <a:ext cx="733435" cy="733428"/>
          </a:xfrm>
          <a:prstGeom prst="ellipse">
            <a:avLst/>
          </a:prstGeom>
          <a:solidFill>
            <a:srgbClr val="F08613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53D7E581-1B35-BFFE-1B57-1C90C0176D2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23337" y="4460058"/>
            <a:ext cx="2237883" cy="1580628"/>
          </a:xfrm>
          <a:prstGeom prst="roundRect">
            <a:avLst>
              <a:gd name="adj" fmla="val 9303"/>
            </a:avLst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67231" tIns="67231" rIns="67231" bIns="67231" rtlCol="0" anchor="ctr">
            <a:noAutofit/>
          </a:bodyPr>
          <a:lstStyle/>
          <a:p>
            <a:pPr marL="0" indent="0" defTabSz="561137">
              <a:spcBef>
                <a:spcPts val="44"/>
              </a:spcBef>
              <a:spcAft>
                <a:spcPct val="0"/>
              </a:spcAft>
              <a:buNone/>
              <a:defRPr/>
            </a:pPr>
            <a:r>
              <a:rPr lang="en-US" sz="1176" dirty="0">
                <a:solidFill>
                  <a:srgbClr val="7AB800"/>
                </a:solidFill>
                <a:latin typeface="Calibri"/>
                <a:cs typeface="Arial"/>
              </a:rPr>
              <a:t>Sustainable and sufficient </a:t>
            </a:r>
            <a:r>
              <a:rPr lang="en-US" sz="1470" b="1" dirty="0">
                <a:solidFill>
                  <a:srgbClr val="7AB800"/>
                </a:solidFill>
                <a:latin typeface="Calibri"/>
                <a:cs typeface="Arial"/>
              </a:rPr>
              <a:t>resources</a:t>
            </a:r>
            <a:br>
              <a:rPr lang="en-US" sz="1470" b="1" dirty="0">
                <a:solidFill>
                  <a:srgbClr val="7AB800"/>
                </a:solidFill>
                <a:latin typeface="Calibri"/>
                <a:cs typeface="Arial"/>
              </a:rPr>
            </a:br>
            <a:r>
              <a:rPr lang="en-US" sz="1176" dirty="0">
                <a:solidFill>
                  <a:srgbClr val="7AB800"/>
                </a:solidFill>
                <a:latin typeface="Calibri"/>
                <a:cs typeface="Arial"/>
              </a:rPr>
              <a:t>Financial and non-financial capital that supports the field’s actors and infrastructure </a:t>
            </a:r>
          </a:p>
        </p:txBody>
      </p:sp>
      <p:pic>
        <p:nvPicPr>
          <p:cNvPr id="38" name="btfpPhotoPerson880230">
            <a:extLst>
              <a:ext uri="{FF2B5EF4-FFF2-40B4-BE49-F238E27FC236}">
                <a16:creationId xmlns:a16="http://schemas.microsoft.com/office/drawing/2014/main" id="{C706B93E-2F29-C0A3-58FC-4F64B43E70C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/>
          <a:srcRect l="310" r="310"/>
          <a:stretch>
            <a:fillRect/>
          </a:stretch>
        </p:blipFill>
        <p:spPr>
          <a:xfrm>
            <a:off x="2488830" y="3993359"/>
            <a:ext cx="733435" cy="733427"/>
          </a:xfrm>
          <a:prstGeom prst="ellipse">
            <a:avLst/>
          </a:prstGeom>
          <a:solidFill>
            <a:srgbClr val="7AB800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42" name="btfpIcon726093">
            <a:extLst>
              <a:ext uri="{FF2B5EF4-FFF2-40B4-BE49-F238E27FC236}">
                <a16:creationId xmlns:a16="http://schemas.microsoft.com/office/drawing/2014/main" id="{BBD66896-9395-C10A-1CCE-0AD9265AFF66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446017" y="3993364"/>
            <a:ext cx="733422" cy="733422"/>
            <a:chOff x="-1173765" y="2979376"/>
            <a:chExt cx="1231965" cy="1231965"/>
          </a:xfrm>
          <a:solidFill>
            <a:schemeClr val="accent6"/>
          </a:solidFill>
        </p:grpSpPr>
        <p:sp>
          <p:nvSpPr>
            <p:cNvPr id="43" name="btfpIconCircle726093">
              <a:extLst>
                <a:ext uri="{FF2B5EF4-FFF2-40B4-BE49-F238E27FC236}">
                  <a16:creationId xmlns:a16="http://schemas.microsoft.com/office/drawing/2014/main" id="{193C9028-9867-DCCB-15BF-E15A54AC9D92}"/>
                </a:ext>
              </a:extLst>
            </p:cNvPr>
            <p:cNvSpPr>
              <a:spLocks/>
            </p:cNvSpPr>
            <p:nvPr/>
          </p:nvSpPr>
          <p:spPr bwMode="gray">
            <a:xfrm>
              <a:off x="-1173765" y="2979376"/>
              <a:ext cx="1231965" cy="1231965"/>
            </a:xfrm>
            <a:prstGeom prst="flowChartConnector">
              <a:avLst/>
            </a:prstGeom>
            <a:grpFill/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pic>
          <p:nvPicPr>
            <p:cNvPr id="44" name="btfpIconLines726093">
              <a:extLst>
                <a:ext uri="{FF2B5EF4-FFF2-40B4-BE49-F238E27FC236}">
                  <a16:creationId xmlns:a16="http://schemas.microsoft.com/office/drawing/2014/main" id="{B391A99A-F725-732F-6FCA-8CB68F320993}"/>
                </a:ext>
              </a:extLst>
            </p:cNvPr>
            <p:cNvPicPr>
              <a:picLocks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3765" y="2979376"/>
              <a:ext cx="1231965" cy="1231965"/>
            </a:xfrm>
            <a:prstGeom prst="flowChartConnector">
              <a:avLst/>
            </a:prstGeom>
            <a:grpFill/>
          </p:spPr>
        </p:pic>
      </p:grpSp>
      <p:sp>
        <p:nvSpPr>
          <p:cNvPr id="58" name="Rounded Rectangle 65">
            <a:extLst>
              <a:ext uri="{FF2B5EF4-FFF2-40B4-BE49-F238E27FC236}">
                <a16:creationId xmlns:a16="http://schemas.microsoft.com/office/drawing/2014/main" id="{33D8D766-7838-A852-0A35-FE758940A51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322602" y="3772581"/>
            <a:ext cx="2175359" cy="1477791"/>
          </a:xfrm>
          <a:prstGeom prst="roundRect">
            <a:avLst>
              <a:gd name="adj" fmla="val 9303"/>
            </a:avLst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67231" tIns="67231" rIns="67231" bIns="67231" rtlCol="0" anchor="ctr">
            <a:noAutofit/>
          </a:bodyPr>
          <a:lstStyle/>
          <a:p>
            <a:pPr marL="0" indent="0" defTabSz="561137">
              <a:spcBef>
                <a:spcPts val="44"/>
              </a:spcBef>
              <a:spcAft>
                <a:spcPct val="0"/>
              </a:spcAft>
              <a:buNone/>
              <a:defRPr/>
            </a:pPr>
            <a:r>
              <a:rPr lang="en-US" sz="1176" dirty="0">
                <a:solidFill>
                  <a:schemeClr val="accent6"/>
                </a:solidFill>
                <a:latin typeface="Calibri"/>
                <a:cs typeface="Arial"/>
              </a:rPr>
              <a:t>The value proposition to and intersections with</a:t>
            </a:r>
            <a:r>
              <a:rPr lang="en-US" sz="1176" b="1" dirty="0">
                <a:solidFill>
                  <a:schemeClr val="accent6"/>
                </a:solidFill>
                <a:latin typeface="Calibri"/>
                <a:cs typeface="Arial"/>
              </a:rPr>
              <a:t> </a:t>
            </a:r>
            <a:r>
              <a:rPr lang="en-US" sz="1470" b="1" dirty="0">
                <a:solidFill>
                  <a:schemeClr val="accent6"/>
                </a:solidFill>
                <a:latin typeface="Calibri"/>
                <a:cs typeface="Arial"/>
              </a:rPr>
              <a:t>public sector systems</a:t>
            </a:r>
            <a:r>
              <a:rPr lang="en-US" sz="1176" dirty="0">
                <a:solidFill>
                  <a:schemeClr val="accent6"/>
                </a:solidFill>
                <a:latin typeface="Calibri"/>
                <a:cs typeface="Arial"/>
              </a:rPr>
              <a:t>, infrastructure, and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7940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btfpColumnIndicatorGroup2">
            <a:extLst>
              <a:ext uri="{FF2B5EF4-FFF2-40B4-BE49-F238E27FC236}">
                <a16:creationId xmlns:a16="http://schemas.microsoft.com/office/drawing/2014/main" id="{FFE66E9B-0EB6-1147-3DF9-DE40BB9F0E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31" name="btfpColumnGapBlocker517924">
              <a:extLst>
                <a:ext uri="{FF2B5EF4-FFF2-40B4-BE49-F238E27FC236}">
                  <a16:creationId xmlns:a16="http://schemas.microsoft.com/office/drawing/2014/main" id="{08F12E0A-9127-5C79-B55A-2DE41C6CAED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6" name="btfpColumnGapBlocker954889">
              <a:extLst>
                <a:ext uri="{FF2B5EF4-FFF2-40B4-BE49-F238E27FC236}">
                  <a16:creationId xmlns:a16="http://schemas.microsoft.com/office/drawing/2014/main" id="{C99DE166-DCF3-0846-42C3-3CCD06B6524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9" name="btfpColumnIndicator719610">
              <a:extLst>
                <a:ext uri="{FF2B5EF4-FFF2-40B4-BE49-F238E27FC236}">
                  <a16:creationId xmlns:a16="http://schemas.microsoft.com/office/drawing/2014/main" id="{8AD18EC0-EE3C-4384-0421-23C91D955735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btfpColumnIndicator753639">
              <a:extLst>
                <a:ext uri="{FF2B5EF4-FFF2-40B4-BE49-F238E27FC236}">
                  <a16:creationId xmlns:a16="http://schemas.microsoft.com/office/drawing/2014/main" id="{B5566B37-CB0B-BC9F-52AF-7B6866ADFD6C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btfpColumnIndicatorGroup1">
            <a:extLst>
              <a:ext uri="{FF2B5EF4-FFF2-40B4-BE49-F238E27FC236}">
                <a16:creationId xmlns:a16="http://schemas.microsoft.com/office/drawing/2014/main" id="{021F361D-242D-C06C-6CD5-691D227ABAB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30" name="btfpColumnGapBlocker216134">
              <a:extLst>
                <a:ext uri="{FF2B5EF4-FFF2-40B4-BE49-F238E27FC236}">
                  <a16:creationId xmlns:a16="http://schemas.microsoft.com/office/drawing/2014/main" id="{A146360E-F5C7-611D-1FDA-771EB3671B1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5" name="btfpColumnGapBlocker373380">
              <a:extLst>
                <a:ext uri="{FF2B5EF4-FFF2-40B4-BE49-F238E27FC236}">
                  <a16:creationId xmlns:a16="http://schemas.microsoft.com/office/drawing/2014/main" id="{6E42B441-3329-EC74-99C3-410D4A4EA95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8" name="btfpColumnIndicator912900">
              <a:extLst>
                <a:ext uri="{FF2B5EF4-FFF2-40B4-BE49-F238E27FC236}">
                  <a16:creationId xmlns:a16="http://schemas.microsoft.com/office/drawing/2014/main" id="{B9CD732B-86D8-60DF-48D3-580D989DE70B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920233">
              <a:extLst>
                <a:ext uri="{FF2B5EF4-FFF2-40B4-BE49-F238E27FC236}">
                  <a16:creationId xmlns:a16="http://schemas.microsoft.com/office/drawing/2014/main" id="{655A2ECA-0B59-8184-375F-9D3245D79B18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3391AA41-D6A8-C1B9-7892-0DA9F5399104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606" imgH="608" progId="TCLayout.ActiveDocument.1">
                  <p:embed/>
                </p:oleObj>
              </mc:Choice>
              <mc:Fallback>
                <p:oleObj name="think-cell Slide" r:id="rId34" imgW="606" imgH="608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91AA41-D6A8-C1B9-7892-0DA9F5399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 descr="World Health Organization Flag. WHO Logo or Symbol Editorial ...">
            <a:extLst>
              <a:ext uri="{FF2B5EF4-FFF2-40B4-BE49-F238E27FC236}">
                <a16:creationId xmlns:a16="http://schemas.microsoft.com/office/drawing/2014/main" id="{1CE1A74D-2D81-168D-6D7D-C8D324E9FD0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038" y="2216283"/>
            <a:ext cx="1417061" cy="15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World Bank Logo and symbol, meaning, history, PNG, brand">
            <a:extLst>
              <a:ext uri="{FF2B5EF4-FFF2-40B4-BE49-F238E27FC236}">
                <a16:creationId xmlns:a16="http://schemas.microsoft.com/office/drawing/2014/main" id="{4F06A919-346F-1CCB-32E0-785B1030B7C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856" y="657527"/>
            <a:ext cx="3120827" cy="17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BM Partnership to End Malaria | Facebook">
            <a:extLst>
              <a:ext uri="{FF2B5EF4-FFF2-40B4-BE49-F238E27FC236}">
                <a16:creationId xmlns:a16="http://schemas.microsoft.com/office/drawing/2014/main" id="{64DC3826-8936-8DF8-5AD0-D367989AD8E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235" y="2288514"/>
            <a:ext cx="1519256" cy="15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ree High-Quality Bill &amp; Melinda Gates Foundation Logo for Creative Design">
            <a:extLst>
              <a:ext uri="{FF2B5EF4-FFF2-40B4-BE49-F238E27FC236}">
                <a16:creationId xmlns:a16="http://schemas.microsoft.com/office/drawing/2014/main" id="{224ADE35-C720-9D1A-E206-2D48CA40793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51" y="-450630"/>
            <a:ext cx="4577269" cy="49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/>
          <a:lstStyle/>
          <a:p>
            <a:r>
              <a:rPr lang="en-US" b="1"/>
              <a:t>Field progression: </a:t>
            </a:r>
            <a:r>
              <a:rPr lang="en-US"/>
              <a:t>Example of the malaria eradication field</a:t>
            </a:r>
          </a:p>
        </p:txBody>
      </p:sp>
      <p:sp>
        <p:nvSpPr>
          <p:cNvPr id="3" name="btfpLayoutConfig" hidden="1"/>
          <p:cNvSpPr txBox="1"/>
          <p:nvPr>
            <p:custDataLst>
              <p:tags r:id="rId10"/>
            </p:custDataLst>
          </p:nvPr>
        </p:nvSpPr>
        <p:spPr bwMode="gray">
          <a:xfrm>
            <a:off x="1297344" y="994729"/>
            <a:ext cx="6536326" cy="68844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 defTabSz="561149">
              <a:spcBef>
                <a:spcPts val="882"/>
              </a:spcBef>
              <a:buNone/>
              <a:defRPr/>
            </a:pPr>
            <a:r>
              <a:rPr lang="en-US" sz="100">
                <a:solidFill>
                  <a:srgbClr val="FFFFFF">
                    <a:alpha val="0"/>
                  </a:srgbClr>
                </a:solidFill>
                <a:latin typeface="Calibri"/>
              </a:rPr>
              <a:t>overall_1_132156466139814654 columns_1_132156466139814654 12_1_132159058768343674 </a:t>
            </a:r>
            <a:endParaRPr lang="en-US" sz="100" err="1">
              <a:solidFill>
                <a:srgbClr val="FFFFFF">
                  <a:alpha val="0"/>
                </a:srgbClr>
              </a:solidFill>
              <a:latin typeface="Calibri"/>
            </a:endParaRPr>
          </a:p>
        </p:txBody>
      </p:sp>
      <p:sp>
        <p:nvSpPr>
          <p:cNvPr id="12" name="btfpNotesBox942991"/>
          <p:cNvSpPr txBox="1"/>
          <p:nvPr>
            <p:custDataLst>
              <p:tags r:id="rId11"/>
            </p:custDataLst>
          </p:nvPr>
        </p:nvSpPr>
        <p:spPr bwMode="gray">
          <a:xfrm>
            <a:off x="368299" y="6970812"/>
            <a:ext cx="9220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 defTabSz="561149">
              <a:spcBef>
                <a:spcPct val="0"/>
              </a:spcBef>
              <a:buNone/>
              <a:defRPr/>
            </a:pPr>
            <a:r>
              <a:rPr lang="en-US" sz="1000">
                <a:solidFill>
                  <a:srgbClr val="464547"/>
                </a:solidFill>
                <a:latin typeface="Calibri"/>
              </a:rPr>
              <a:t>Source: World Health Organization; National Institutes of Health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E0E1B6-AC26-6D9B-F2A2-CA98F8A7DBD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85200" y="3745432"/>
            <a:ext cx="8973628" cy="571704"/>
            <a:chOff x="2366849" y="4356741"/>
            <a:chExt cx="8559279" cy="584200"/>
          </a:xfrm>
        </p:grpSpPr>
        <p:sp>
          <p:nvSpPr>
            <p:cNvPr id="20" name="btfpValueChainElement3070711"/>
            <p:cNvSpPr/>
            <p:nvPr>
              <p:custDataLst>
                <p:tags r:id="rId21"/>
              </p:custDataLst>
            </p:nvPr>
          </p:nvSpPr>
          <p:spPr bwMode="gray">
            <a:xfrm>
              <a:off x="2366849" y="4356741"/>
              <a:ext cx="2937238" cy="584200"/>
            </a:xfrm>
            <a:prstGeom prst="homePlate">
              <a:avLst>
                <a:gd name="adj" fmla="val 24348"/>
              </a:avLst>
            </a:prstGeom>
            <a:solidFill>
              <a:srgbClr val="00437A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defTabSz="561149">
                <a:spcBef>
                  <a:spcPct val="0"/>
                </a:spcBef>
                <a:buNone/>
                <a:defRPr/>
              </a:pPr>
              <a:r>
                <a:rPr lang="en-US" sz="2059" b="1">
                  <a:solidFill>
                    <a:srgbClr val="FFFFFF"/>
                  </a:solidFill>
                  <a:latin typeface="Calibri"/>
                </a:rPr>
                <a:t>Emerging</a:t>
              </a:r>
            </a:p>
            <a:p>
              <a:pPr marL="0" indent="0" algn="ctr" defTabSz="561149">
                <a:spcBef>
                  <a:spcPct val="0"/>
                </a:spcBef>
                <a:buNone/>
                <a:defRPr/>
              </a:pPr>
              <a:r>
                <a:rPr lang="en-US" sz="1470">
                  <a:solidFill>
                    <a:srgbClr val="FFFFFF"/>
                  </a:solidFill>
                  <a:latin typeface="Calibri"/>
                </a:rPr>
                <a:t>(1980s-2005)</a:t>
              </a:r>
            </a:p>
          </p:txBody>
        </p:sp>
        <p:sp>
          <p:nvSpPr>
            <p:cNvPr id="21" name="btfpValueChainElement3070712"/>
            <p:cNvSpPr/>
            <p:nvPr>
              <p:custDataLst>
                <p:tags r:id="rId22"/>
              </p:custDataLst>
            </p:nvPr>
          </p:nvSpPr>
          <p:spPr bwMode="gray">
            <a:xfrm>
              <a:off x="5178130" y="4356741"/>
              <a:ext cx="2937238" cy="584200"/>
            </a:xfrm>
            <a:prstGeom prst="chevron">
              <a:avLst>
                <a:gd name="adj" fmla="val 24348"/>
              </a:avLst>
            </a:prstGeom>
            <a:solidFill>
              <a:srgbClr val="145A95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defTabSz="561149">
                <a:spcBef>
                  <a:spcPct val="0"/>
                </a:spcBef>
                <a:buNone/>
                <a:defRPr/>
              </a:pPr>
              <a:r>
                <a:rPr lang="en-US" sz="2059" b="1">
                  <a:solidFill>
                    <a:srgbClr val="FFFFFF"/>
                  </a:solidFill>
                  <a:latin typeface="Calibri"/>
                </a:rPr>
                <a:t>Forming </a:t>
              </a:r>
            </a:p>
            <a:p>
              <a:pPr marL="0" indent="0" algn="ctr" defTabSz="561149">
                <a:spcBef>
                  <a:spcPct val="0"/>
                </a:spcBef>
                <a:buNone/>
                <a:defRPr/>
              </a:pPr>
              <a:r>
                <a:rPr lang="en-US" sz="1470">
                  <a:solidFill>
                    <a:srgbClr val="FFFFFF"/>
                  </a:solidFill>
                  <a:latin typeface="Calibri"/>
                </a:rPr>
                <a:t>(2005-2015)</a:t>
              </a:r>
            </a:p>
          </p:txBody>
        </p:sp>
        <p:sp>
          <p:nvSpPr>
            <p:cNvPr id="22" name="btfpValueChainElement3070713"/>
            <p:cNvSpPr/>
            <p:nvPr>
              <p:custDataLst>
                <p:tags r:id="rId23"/>
              </p:custDataLst>
            </p:nvPr>
          </p:nvSpPr>
          <p:spPr bwMode="gray">
            <a:xfrm>
              <a:off x="7988891" y="4356741"/>
              <a:ext cx="2937237" cy="584200"/>
            </a:xfrm>
            <a:prstGeom prst="chevron">
              <a:avLst>
                <a:gd name="adj" fmla="val 24348"/>
              </a:avLst>
            </a:prstGeom>
            <a:solidFill>
              <a:srgbClr val="398BC6"/>
            </a:solidFill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defTabSz="561149">
                <a:spcBef>
                  <a:spcPct val="0"/>
                </a:spcBef>
                <a:buNone/>
                <a:defRPr/>
              </a:pPr>
              <a:r>
                <a:rPr lang="en-US" sz="2059" b="1">
                  <a:solidFill>
                    <a:srgbClr val="FFFFFF"/>
                  </a:solidFill>
                  <a:latin typeface="Calibri"/>
                </a:rPr>
                <a:t>Evolving &amp; Sustaining</a:t>
              </a:r>
            </a:p>
            <a:p>
              <a:pPr marL="0" indent="0" algn="ctr" defTabSz="561149">
                <a:spcBef>
                  <a:spcPct val="0"/>
                </a:spcBef>
                <a:buNone/>
                <a:defRPr/>
              </a:pPr>
              <a:r>
                <a:rPr lang="en-US" sz="1470">
                  <a:solidFill>
                    <a:srgbClr val="FFFFFF"/>
                  </a:solidFill>
                  <a:latin typeface="Calibri"/>
                </a:rPr>
                <a:t>(2015-Present)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385200" y="4393214"/>
          <a:ext cx="8869743" cy="2193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7653">
                  <a:extLst>
                    <a:ext uri="{9D8B030D-6E8A-4147-A177-3AD203B41FA5}">
                      <a16:colId xmlns:a16="http://schemas.microsoft.com/office/drawing/2014/main" val="4060890499"/>
                    </a:ext>
                  </a:extLst>
                </a:gridCol>
                <a:gridCol w="2966045">
                  <a:extLst>
                    <a:ext uri="{9D8B030D-6E8A-4147-A177-3AD203B41FA5}">
                      <a16:colId xmlns:a16="http://schemas.microsoft.com/office/drawing/2014/main" val="296027434"/>
                    </a:ext>
                  </a:extLst>
                </a:gridCol>
                <a:gridCol w="2966045">
                  <a:extLst>
                    <a:ext uri="{9D8B030D-6E8A-4147-A177-3AD203B41FA5}">
                      <a16:colId xmlns:a16="http://schemas.microsoft.com/office/drawing/2014/main" val="3016077593"/>
                    </a:ext>
                  </a:extLst>
                </a:gridCol>
              </a:tblGrid>
              <a:tr h="114154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Malaria deaths rose 3x through the 1980s and 1990s, peaking in 2004 at ~1m people (global malaria incidence rate of 70 per 1000 ppl at risk); RBM was founded in 1998 to galvanize a response, but its impact was not immediately felt as it focused on behind the scenes coordination, research, and advocacy</a:t>
                      </a:r>
                    </a:p>
                  </a:txBody>
                  <a:tcPr marL="50423" marR="50423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public awareness, global coordination, and nearly $2 billion in new funding contributed to  w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orldwide deaths from malaria dropping to ~400,000 people in 2015 and a global incidence rate of 59 per 1000 ppl at risk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23" marR="504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Shifts and disruptions in public health infrastructure and services due to COVID and other events have created new challenges for the ecosystem to address (incidence rate rose 5%, deaths rose 12%); however, the partnership and dynamic response of the ecosystem prevented dramatically worse outcomes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23" marR="504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7182316"/>
                  </a:ext>
                </a:extLst>
              </a:tr>
            </a:tbl>
          </a:graphicData>
        </a:graphic>
      </p:graphicFrame>
      <p:pic>
        <p:nvPicPr>
          <p:cNvPr id="29" name="Picture 14" descr="UNDP | United Nations Development Programme">
            <a:extLst>
              <a:ext uri="{FF2B5EF4-FFF2-40B4-BE49-F238E27FC236}">
                <a16:creationId xmlns:a16="http://schemas.microsoft.com/office/drawing/2014/main" id="{46803197-2155-8924-FD63-D4403DD04005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624" y="2286343"/>
            <a:ext cx="1025130" cy="15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alaria No More - Wikipedia">
            <a:extLst>
              <a:ext uri="{FF2B5EF4-FFF2-40B4-BE49-F238E27FC236}">
                <a16:creationId xmlns:a16="http://schemas.microsoft.com/office/drawing/2014/main" id="{1B3B4259-6EA5-4256-4C8F-1F01E2E607D6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061" y="2628066"/>
            <a:ext cx="1721837" cy="8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ontact Us">
            <a:extLst>
              <a:ext uri="{FF2B5EF4-FFF2-40B4-BE49-F238E27FC236}">
                <a16:creationId xmlns:a16="http://schemas.microsoft.com/office/drawing/2014/main" id="{90956509-62AF-A24A-7F15-91B9C18D5692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9401" y="1286102"/>
            <a:ext cx="1721836" cy="6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linton Foundation">
            <a:extLst>
              <a:ext uri="{FF2B5EF4-FFF2-40B4-BE49-F238E27FC236}">
                <a16:creationId xmlns:a16="http://schemas.microsoft.com/office/drawing/2014/main" id="{F4969C18-08A5-8239-4838-E2D214C799F0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7578" y="2581965"/>
            <a:ext cx="1029449" cy="10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E5D1B52-8486-EFB3-F652-7C485E127734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6176" y="1269029"/>
            <a:ext cx="1203618" cy="9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ellcome Trust - MRI Software | UK">
            <a:extLst>
              <a:ext uri="{FF2B5EF4-FFF2-40B4-BE49-F238E27FC236}">
                <a16:creationId xmlns:a16="http://schemas.microsoft.com/office/drawing/2014/main" id="{F89D9D1C-1D29-45E4-94A5-B1D4D9A3F2C9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911" y="2388347"/>
            <a:ext cx="2323162" cy="13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CEF Logo and symbol, meaning, history, PNG, brand">
            <a:extLst>
              <a:ext uri="{FF2B5EF4-FFF2-40B4-BE49-F238E27FC236}">
                <a16:creationId xmlns:a16="http://schemas.microsoft.com/office/drawing/2014/main" id="{47BC4589-DAC5-6C70-0E3A-8E87DC0C0633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464" y="1714390"/>
            <a:ext cx="1362201" cy="7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2964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tfpColumnIndicatorGroup2">
            <a:extLst>
              <a:ext uri="{FF2B5EF4-FFF2-40B4-BE49-F238E27FC236}">
                <a16:creationId xmlns:a16="http://schemas.microsoft.com/office/drawing/2014/main" id="{6DD3F261-4873-0716-D0FE-01A8A0FFB46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7" name="btfpColumnGapBlocker172164">
              <a:extLst>
                <a:ext uri="{FF2B5EF4-FFF2-40B4-BE49-F238E27FC236}">
                  <a16:creationId xmlns:a16="http://schemas.microsoft.com/office/drawing/2014/main" id="{89545AC8-21EE-717A-B068-CB2BF87E680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5" name="btfpColumnGapBlocker841359">
              <a:extLst>
                <a:ext uri="{FF2B5EF4-FFF2-40B4-BE49-F238E27FC236}">
                  <a16:creationId xmlns:a16="http://schemas.microsoft.com/office/drawing/2014/main" id="{A1AAE01A-DF2C-D90B-DCA1-88C40D0984C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3" name="btfpColumnIndicator599281">
              <a:extLst>
                <a:ext uri="{FF2B5EF4-FFF2-40B4-BE49-F238E27FC236}">
                  <a16:creationId xmlns:a16="http://schemas.microsoft.com/office/drawing/2014/main" id="{98F034D2-0D68-F35A-2850-8463F133F256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726273">
              <a:extLst>
                <a:ext uri="{FF2B5EF4-FFF2-40B4-BE49-F238E27FC236}">
                  <a16:creationId xmlns:a16="http://schemas.microsoft.com/office/drawing/2014/main" id="{6C46A1DE-E547-9B4D-DBD6-58450B458C44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btfpColumnIndicatorGroup1">
            <a:extLst>
              <a:ext uri="{FF2B5EF4-FFF2-40B4-BE49-F238E27FC236}">
                <a16:creationId xmlns:a16="http://schemas.microsoft.com/office/drawing/2014/main" id="{44F6EB4F-9C4B-7AB7-4DCD-4CFC94778EB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6" name="btfpColumnGapBlocker212526">
              <a:extLst>
                <a:ext uri="{FF2B5EF4-FFF2-40B4-BE49-F238E27FC236}">
                  <a16:creationId xmlns:a16="http://schemas.microsoft.com/office/drawing/2014/main" id="{CA579A97-A995-2FF3-EF35-A0A33FD80A8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4" name="btfpColumnGapBlocker492972">
              <a:extLst>
                <a:ext uri="{FF2B5EF4-FFF2-40B4-BE49-F238E27FC236}">
                  <a16:creationId xmlns:a16="http://schemas.microsoft.com/office/drawing/2014/main" id="{11E7418D-18B3-E14C-A2A1-9F4754DFC8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2" name="btfpColumnIndicator534699">
              <a:extLst>
                <a:ext uri="{FF2B5EF4-FFF2-40B4-BE49-F238E27FC236}">
                  <a16:creationId xmlns:a16="http://schemas.microsoft.com/office/drawing/2014/main" id="{298D7BBF-F096-9FA1-22DE-6E8874A1AE2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btfpColumnIndicator756602">
              <a:extLst>
                <a:ext uri="{FF2B5EF4-FFF2-40B4-BE49-F238E27FC236}">
                  <a16:creationId xmlns:a16="http://schemas.microsoft.com/office/drawing/2014/main" id="{BF3DC368-B5E6-DD26-30DE-2BC81C65D14C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AgendaLine">
            <a:extLst>
              <a:ext uri="{FF2B5EF4-FFF2-40B4-BE49-F238E27FC236}">
                <a16:creationId xmlns:a16="http://schemas.microsoft.com/office/drawing/2014/main" id="{B82C4DF3-05D3-59AD-A5FC-CBFCCF7AB6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1535384" y="952500"/>
            <a:ext cx="0" cy="6172200"/>
          </a:xfrm>
          <a:prstGeom prst="line">
            <a:avLst/>
          </a:prstGeom>
          <a:ln w="19050" cap="flat" cmpd="sng">
            <a:solidFill>
              <a:srgbClr val="00A9E0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gendaEmphasisBar">
            <a:extLst>
              <a:ext uri="{FF2B5EF4-FFF2-40B4-BE49-F238E27FC236}">
                <a16:creationId xmlns:a16="http://schemas.microsoft.com/office/drawing/2014/main" id="{5C6BC750-4C86-D144-04A9-F143FBB5E95A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1535383" y="2699765"/>
            <a:ext cx="165823" cy="766463"/>
          </a:xfrm>
          <a:prstGeom prst="rect">
            <a:avLst/>
          </a:prstGeom>
          <a:solidFill>
            <a:srgbClr val="00A9E0"/>
          </a:solidFill>
          <a:ln w="19050" cap="flat" cmpd="sng" algn="ctr">
            <a:solidFill>
              <a:srgbClr val="00A9E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AgendaTextBox">
            <a:extLst>
              <a:ext uri="{FF2B5EF4-FFF2-40B4-BE49-F238E27FC236}">
                <a16:creationId xmlns:a16="http://schemas.microsoft.com/office/drawing/2014/main" id="{A1F86712-1291-779D-CA4A-625B4EDC0894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1952655" y="1367639"/>
            <a:ext cx="7635845" cy="102864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Overview of field building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Overview of field progression and characteristics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b="1" dirty="0">
                <a:solidFill>
                  <a:schemeClr val="accent1"/>
                </a:solidFill>
              </a:rPr>
              <a:t>The unique and critical work of field catalysts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dirty="0" err="1"/>
              <a:t>Discsussion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63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81651F1-9908-9624-4351-53D8A4470C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0473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606" imgH="608" progId="TCLayout.ActiveDocument.1">
                  <p:embed/>
                </p:oleObj>
              </mc:Choice>
              <mc:Fallback>
                <p:oleObj name="think-cell Slide" r:id="rId5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1651F1-9908-9624-4351-53D8A4470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btfpColumnIndicatorGroup2">
            <a:extLst>
              <a:ext uri="{FF2B5EF4-FFF2-40B4-BE49-F238E27FC236}">
                <a16:creationId xmlns:a16="http://schemas.microsoft.com/office/drawing/2014/main" id="{84BCDCD4-9C2C-0943-A9B9-2392EB47E30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57" name="btfpColumnGapBlocker924033">
              <a:extLst>
                <a:ext uri="{FF2B5EF4-FFF2-40B4-BE49-F238E27FC236}">
                  <a16:creationId xmlns:a16="http://schemas.microsoft.com/office/drawing/2014/main" id="{198474E2-0F68-9896-1AA4-CA33C2086A3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53" name="btfpColumnGapBlocker279969">
              <a:extLst>
                <a:ext uri="{FF2B5EF4-FFF2-40B4-BE49-F238E27FC236}">
                  <a16:creationId xmlns:a16="http://schemas.microsoft.com/office/drawing/2014/main" id="{DB5702FC-899D-D3F5-0EE5-01048E4083E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42" name="btfpColumnIndicator600813">
              <a:extLst>
                <a:ext uri="{FF2B5EF4-FFF2-40B4-BE49-F238E27FC236}">
                  <a16:creationId xmlns:a16="http://schemas.microsoft.com/office/drawing/2014/main" id="{E15BA522-E6A6-969C-CEE3-FE3E28756311}"/>
                </a:ext>
              </a:extLst>
            </p:cNvPr>
            <p:cNvCxnSpPr/>
            <p:nvPr>
              <p:custDataLst>
                <p:tags r:id="rId49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btfpColumnIndicator580564">
              <a:extLst>
                <a:ext uri="{FF2B5EF4-FFF2-40B4-BE49-F238E27FC236}">
                  <a16:creationId xmlns:a16="http://schemas.microsoft.com/office/drawing/2014/main" id="{3E204246-B82B-F954-FF50-3BFDDB52AEFA}"/>
                </a:ext>
              </a:extLst>
            </p:cNvPr>
            <p:cNvCxnSpPr/>
            <p:nvPr>
              <p:custDataLst>
                <p:tags r:id="rId50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btfpColumnIndicatorGroup1">
            <a:extLst>
              <a:ext uri="{FF2B5EF4-FFF2-40B4-BE49-F238E27FC236}">
                <a16:creationId xmlns:a16="http://schemas.microsoft.com/office/drawing/2014/main" id="{23D37B72-1F40-77C9-2958-DD984CA6297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54" name="btfpColumnGapBlocker962153">
              <a:extLst>
                <a:ext uri="{FF2B5EF4-FFF2-40B4-BE49-F238E27FC236}">
                  <a16:creationId xmlns:a16="http://schemas.microsoft.com/office/drawing/2014/main" id="{40913BFF-E538-C746-3DED-1B2179BEE61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47" name="btfpColumnGapBlocker190094">
              <a:extLst>
                <a:ext uri="{FF2B5EF4-FFF2-40B4-BE49-F238E27FC236}">
                  <a16:creationId xmlns:a16="http://schemas.microsoft.com/office/drawing/2014/main" id="{A63D02D2-E8FC-DAD2-7301-FEEA1108BA5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37" name="btfpColumnIndicator769491">
              <a:extLst>
                <a:ext uri="{FF2B5EF4-FFF2-40B4-BE49-F238E27FC236}">
                  <a16:creationId xmlns:a16="http://schemas.microsoft.com/office/drawing/2014/main" id="{2F68EF16-1381-43F5-EAA9-4624ED450A92}"/>
                </a:ext>
              </a:extLst>
            </p:cNvPr>
            <p:cNvCxnSpPr/>
            <p:nvPr>
              <p:custDataLst>
                <p:tags r:id="rId45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btfpColumnIndicator149344">
              <a:extLst>
                <a:ext uri="{FF2B5EF4-FFF2-40B4-BE49-F238E27FC236}">
                  <a16:creationId xmlns:a16="http://schemas.microsoft.com/office/drawing/2014/main" id="{C6AEE3F6-A852-72AE-484F-6436A3854F35}"/>
                </a:ext>
              </a:extLst>
            </p:cNvPr>
            <p:cNvCxnSpPr/>
            <p:nvPr>
              <p:custDataLst>
                <p:tags r:id="rId46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AD83D0-529A-430A-A6B7-090E2E74BC27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06130" y="196450"/>
            <a:ext cx="9182370" cy="699638"/>
          </a:xfrm>
        </p:spPr>
        <p:txBody>
          <a:bodyPr vert="horz"/>
          <a:lstStyle/>
          <a:p>
            <a:r>
              <a:rPr lang="en-US" b="1"/>
              <a:t>Field catalysts</a:t>
            </a:r>
            <a:r>
              <a:rPr lang="en-US"/>
              <a:t>: They are a type of nonprofit intermediary that</a:t>
            </a:r>
            <a:r>
              <a:rPr lang="en-US" b="1"/>
              <a:t> </a:t>
            </a:r>
            <a:r>
              <a:rPr lang="en-US"/>
              <a:t>are critical to population-level outcomes in our sector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4C2442-8128-4D69-972B-A5593D91770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43223" y="1505586"/>
            <a:ext cx="8664699" cy="2582697"/>
            <a:chOff x="625176" y="1413516"/>
            <a:chExt cx="10857382" cy="32362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E606F8B-C512-491E-9CED-9F13F8E72393}"/>
                </a:ext>
              </a:extLst>
            </p:cNvPr>
            <p:cNvGrpSpPr/>
            <p:nvPr>
              <p:custDataLst>
                <p:tags r:id="rId25"/>
              </p:custDataLst>
            </p:nvPr>
          </p:nvGrpSpPr>
          <p:grpSpPr>
            <a:xfrm>
              <a:off x="3253469" y="1413516"/>
              <a:ext cx="8229089" cy="3236268"/>
              <a:chOff x="3309160" y="1838070"/>
              <a:chExt cx="8229089" cy="323626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80564DD-A073-4853-B44A-B13846C6DF11}"/>
                  </a:ext>
                </a:extLst>
              </p:cNvPr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3872754" y="1838070"/>
                <a:ext cx="7103374" cy="1678689"/>
                <a:chOff x="547000" y="1631992"/>
                <a:chExt cx="7103374" cy="1678689"/>
              </a:xfrm>
            </p:grpSpPr>
            <p:pic>
              <p:nvPicPr>
                <p:cNvPr id="9" name="Picture 8" descr="Qr code&#10;&#10;Description automatically generated">
                  <a:extLst>
                    <a:ext uri="{FF2B5EF4-FFF2-40B4-BE49-F238E27FC236}">
                      <a16:creationId xmlns:a16="http://schemas.microsoft.com/office/drawing/2014/main" id="{CB2F32F0-F214-44E5-BF6F-7005B1561C4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2"/>
                  </p:custDataLst>
                </p:nvPr>
              </p:nvPicPr>
              <p:blipFill>
                <a:blip r:embed="rId55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3873" y="2108738"/>
                  <a:ext cx="973416" cy="1004816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5EE8B17E-9160-4E4C-8B6A-9F472E46902B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 bwMode="gray">
                <a:xfrm>
                  <a:off x="547000" y="1804499"/>
                  <a:ext cx="2789870" cy="1506182"/>
                </a:xfrm>
                <a:prstGeom prst="roundRect">
                  <a:avLst>
                    <a:gd name="adj" fmla="val 6549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A9E0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buNone/>
                  </a:pPr>
                  <a:endParaRPr lang="en-US" sz="1277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78C27FC-DE41-4BEA-A550-4589ACEE9346}"/>
                    </a:ext>
                  </a:extLst>
                </p:cNvPr>
                <p:cNvSpPr txBox="1"/>
                <p:nvPr>
                  <p:custDataLst>
                    <p:tags r:id="rId34"/>
                  </p:custDataLst>
                </p:nvPr>
              </p:nvSpPr>
              <p:spPr bwMode="gray">
                <a:xfrm>
                  <a:off x="1043087" y="1633023"/>
                  <a:ext cx="1836924" cy="347096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>
                  <a:spAutoFit/>
                </a:bodyPr>
                <a:lstStyle/>
                <a:p>
                  <a:pPr marL="0" indent="0" algn="ctr">
                    <a:buNone/>
                  </a:pPr>
                  <a:r>
                    <a:rPr lang="en-US" sz="1200" b="1">
                      <a:solidFill>
                        <a:schemeClr val="accent4"/>
                      </a:solidFill>
                      <a:latin typeface="Calibri"/>
                    </a:rPr>
                    <a:t>Tobacco cessation </a:t>
                  </a: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45683C4-8CE7-4703-93E7-609C91E503FE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 bwMode="gray">
                <a:xfrm>
                  <a:off x="3527541" y="1804499"/>
                  <a:ext cx="1966081" cy="1506182"/>
                </a:xfrm>
                <a:prstGeom prst="roundRect">
                  <a:avLst>
                    <a:gd name="adj" fmla="val 6549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A9E0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buNone/>
                  </a:pPr>
                  <a:endParaRPr lang="en-US" sz="1277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18213C0-6E77-417E-B1E0-AB63A6EB7E07}"/>
                    </a:ext>
                  </a:extLst>
                </p:cNvPr>
                <p:cNvSpPr txBox="1"/>
                <p:nvPr>
                  <p:custDataLst>
                    <p:tags r:id="rId36"/>
                  </p:custDataLst>
                </p:nvPr>
              </p:nvSpPr>
              <p:spPr bwMode="gray">
                <a:xfrm>
                  <a:off x="3674892" y="1633023"/>
                  <a:ext cx="1670223" cy="347096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>
                  <a:spAutoFit/>
                </a:bodyPr>
                <a:lstStyle/>
                <a:p>
                  <a:pPr marL="0" indent="0" algn="ctr">
                    <a:buNone/>
                  </a:pPr>
                  <a:r>
                    <a:rPr lang="en-US" sz="1200" b="1">
                      <a:solidFill>
                        <a:schemeClr val="accent4"/>
                      </a:solidFill>
                      <a:latin typeface="Calibri"/>
                    </a:rPr>
                    <a:t>Marriage equality  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FFD8DA0D-C703-4FE9-A720-4B9C4364AD63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 bwMode="gray">
                <a:xfrm>
                  <a:off x="5684293" y="1804499"/>
                  <a:ext cx="1966081" cy="1506182"/>
                </a:xfrm>
                <a:prstGeom prst="roundRect">
                  <a:avLst>
                    <a:gd name="adj" fmla="val 6549"/>
                  </a:avLst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A9E0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buNone/>
                  </a:pPr>
                  <a:endParaRPr lang="en-US" sz="1277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458DA8-A5D7-46AA-97A3-10F992456CDC}"/>
                    </a:ext>
                  </a:extLst>
                </p:cNvPr>
                <p:cNvSpPr txBox="1"/>
                <p:nvPr>
                  <p:custDataLst>
                    <p:tags r:id="rId38"/>
                  </p:custDataLst>
                </p:nvPr>
              </p:nvSpPr>
              <p:spPr bwMode="gray">
                <a:xfrm>
                  <a:off x="5982461" y="1631992"/>
                  <a:ext cx="1369744" cy="347096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>
                  <a:spAutoFit/>
                </a:bodyPr>
                <a:lstStyle/>
                <a:p>
                  <a:pPr marL="0" indent="0" algn="ctr">
                    <a:buNone/>
                  </a:pPr>
                  <a:r>
                    <a:rPr lang="en-US" sz="1200" b="1">
                      <a:solidFill>
                        <a:schemeClr val="accent4"/>
                      </a:solidFill>
                      <a:latin typeface="Calibri"/>
                    </a:rPr>
                    <a:t>Homelessness 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6153938-EF3F-42C7-8E1B-98322C3EEC75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716445" y="2193917"/>
                  <a:ext cx="2450981" cy="834459"/>
                  <a:chOff x="790333" y="2371489"/>
                  <a:chExt cx="2450981" cy="834459"/>
                </a:xfrm>
              </p:grpSpPr>
              <p:pic>
                <p:nvPicPr>
                  <p:cNvPr id="18" name="Picture 17" descr="A red button with white text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62A1F667-E322-40D7-9E3C-FA8A8F63B45C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41"/>
                    </p:custDataLst>
                  </p:nvPr>
                </p:nvPicPr>
                <p:blipFill>
                  <a:blip r:embed="rId56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0333" y="2371489"/>
                    <a:ext cx="831687" cy="834459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 descr="A picture containing font, screenshot, graphics, graphic design&#10;&#10;Description automatically generated">
                    <a:extLst>
                      <a:ext uri="{FF2B5EF4-FFF2-40B4-BE49-F238E27FC236}">
                        <a16:creationId xmlns:a16="http://schemas.microsoft.com/office/drawing/2014/main" id="{F3B919A7-F3ED-4319-87A2-1DC942047DC7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42"/>
                    </p:custDataLst>
                  </p:nvPr>
                </p:nvPicPr>
                <p:blipFill>
                  <a:blip r:embed="rId57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28024" y="2487805"/>
                    <a:ext cx="1413290" cy="60182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Picture 16" descr="Blue text on a white background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10D02EB6-2838-41AC-BDA6-21F15A2850E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0"/>
                  </p:custDataLst>
                </p:nvPr>
              </p:nvPicPr>
              <p:blipFill>
                <a:blip r:embed="rId5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0688" y="2400331"/>
                  <a:ext cx="1413290" cy="421631"/>
                </a:xfrm>
                <a:prstGeom prst="rect">
                  <a:avLst/>
                </a:prstGeom>
              </p:spPr>
            </p:pic>
          </p:grpSp>
          <p:sp>
            <p:nvSpPr>
              <p:cNvPr id="22" name="Right Brace 21">
                <a:extLst>
                  <a:ext uri="{FF2B5EF4-FFF2-40B4-BE49-F238E27FC236}">
                    <a16:creationId xmlns:a16="http://schemas.microsoft.com/office/drawing/2014/main" id="{708C5962-DC97-417B-851C-A24E5C037BC1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 rot="5400000">
                <a:off x="7191478" y="96633"/>
                <a:ext cx="465927" cy="7385798"/>
              </a:xfrm>
              <a:prstGeom prst="rightBrace">
                <a:avLst>
                  <a:gd name="adj1" fmla="val 38699"/>
                  <a:gd name="adj2" fmla="val 50000"/>
                </a:avLst>
              </a:prstGeom>
              <a:ln w="22225" cap="flat" cmpd="sng" algn="ctr">
                <a:solidFill>
                  <a:srgbClr val="00854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37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561563-0663-4094-92DA-DCBEE047E44F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 bwMode="gray">
              <a:xfrm>
                <a:off x="3309160" y="4418713"/>
                <a:ext cx="8229089" cy="655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 defTabSz="561137">
                  <a:buNone/>
                  <a:defRPr/>
                </a:pPr>
                <a:r>
                  <a:rPr lang="en-US" sz="1400">
                    <a:latin typeface="Calibri"/>
                  </a:rPr>
                  <a:t>These organizations </a:t>
                </a:r>
                <a:r>
                  <a:rPr lang="en-US" sz="1400" b="1">
                    <a:latin typeface="Calibri"/>
                  </a:rPr>
                  <a:t>amplify and harmonize </a:t>
                </a:r>
                <a:r>
                  <a:rPr lang="en-US" sz="1400">
                    <a:latin typeface="Calibri"/>
                  </a:rPr>
                  <a:t>the work of the field’s actors to achieve equitable systems change</a:t>
                </a:r>
              </a:p>
            </p:txBody>
          </p:sp>
        </p:grpSp>
        <p:grpSp>
          <p:nvGrpSpPr>
            <p:cNvPr id="28" name="btfpRowHeaderBox819857">
              <a:extLst>
                <a:ext uri="{FF2B5EF4-FFF2-40B4-BE49-F238E27FC236}">
                  <a16:creationId xmlns:a16="http://schemas.microsoft.com/office/drawing/2014/main" id="{68E4C13C-E04E-48B1-A42F-A91E6BB521DF}"/>
                </a:ext>
              </a:extLst>
            </p:cNvPr>
            <p:cNvGrpSpPr/>
            <p:nvPr>
              <p:custDataLst>
                <p:tags r:id="rId26"/>
              </p:custDataLst>
            </p:nvPr>
          </p:nvGrpSpPr>
          <p:grpSpPr>
            <a:xfrm>
              <a:off x="625176" y="1545838"/>
              <a:ext cx="2263775" cy="3103946"/>
              <a:chOff x="469900" y="1803537"/>
              <a:chExt cx="2540000" cy="1266297"/>
            </a:xfrm>
          </p:grpSpPr>
          <p:sp>
            <p:nvSpPr>
              <p:cNvPr id="29" name="btfpRowHeaderBoxText819857">
                <a:extLst>
                  <a:ext uri="{FF2B5EF4-FFF2-40B4-BE49-F238E27FC236}">
                    <a16:creationId xmlns:a16="http://schemas.microsoft.com/office/drawing/2014/main" id="{9853FD2C-52FE-4833-BF86-475F9724D3EF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 bwMode="gray">
              <a:xfrm>
                <a:off x="469900" y="1803537"/>
                <a:ext cx="2540000" cy="972979"/>
              </a:xfrm>
              <a:prstGeom prst="rect">
                <a:avLst/>
              </a:prstGeom>
              <a:noFill/>
            </p:spPr>
            <p:txBody>
              <a:bodyPr vert="horz" wrap="square" lIns="28758" tIns="28758" rIns="143793" bIns="28758" rtlCol="0" anchor="t">
                <a:no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600" b="1">
                    <a:solidFill>
                      <a:srgbClr val="008542"/>
                    </a:solidFill>
                  </a:rPr>
                  <a:t>Historical examples of population-level change reveal a set of (often) unseen intermediaries critical to the work </a:t>
                </a:r>
              </a:p>
            </p:txBody>
          </p:sp>
          <p:cxnSp>
            <p:nvCxnSpPr>
              <p:cNvPr id="30" name="btfpRowHeaderBoxLine819857">
                <a:extLst>
                  <a:ext uri="{FF2B5EF4-FFF2-40B4-BE49-F238E27FC236}">
                    <a16:creationId xmlns:a16="http://schemas.microsoft.com/office/drawing/2014/main" id="{626851EB-0C10-4F9A-BC52-01A01CAC1F14}"/>
                  </a:ext>
                </a:extLst>
              </p:cNvPr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3009900" y="1803537"/>
                <a:ext cx="0" cy="1266297"/>
              </a:xfrm>
              <a:prstGeom prst="line">
                <a:avLst/>
              </a:prstGeom>
              <a:ln w="152400" cap="flat">
                <a:solidFill>
                  <a:srgbClr val="008542"/>
                </a:solidFill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78501F-D69F-4B29-A8A4-82262C4F81DF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2492633" y="4495047"/>
            <a:ext cx="6863381" cy="0"/>
          </a:xfrm>
          <a:prstGeom prst="line">
            <a:avLst/>
          </a:prstGeom>
          <a:ln w="22225" cap="flat" cmpd="sng" algn="ctr">
            <a:solidFill>
              <a:srgbClr val="E9EAEB"/>
            </a:solidFill>
            <a:prstDash val="solid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051CF9-14CC-452C-AEAB-F88E5A2C1C51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gray">
          <a:xfrm>
            <a:off x="368190" y="7381410"/>
            <a:ext cx="6487909" cy="176566"/>
          </a:xfrm>
          <a:prstGeom prst="rect">
            <a:avLst/>
          </a:prstGeom>
          <a:noFill/>
        </p:spPr>
        <p:txBody>
          <a:bodyPr wrap="none" lIns="26469" tIns="26469" rIns="26469" bIns="26469" rtlCol="0">
            <a:spAutoFit/>
          </a:bodyPr>
          <a:lstStyle/>
          <a:p>
            <a:pPr marL="0" indent="0" defTabSz="561137">
              <a:buNone/>
              <a:defRPr/>
            </a:pPr>
            <a:r>
              <a:rPr lang="en-US" sz="800">
                <a:solidFill>
                  <a:srgbClr val="464547"/>
                </a:solidFill>
                <a:latin typeface="Calibri"/>
              </a:rPr>
              <a:t>Source: </a:t>
            </a:r>
            <a:r>
              <a:rPr lang="en-US" sz="800">
                <a:solidFill>
                  <a:srgbClr val="464547"/>
                </a:solidFill>
                <a:latin typeface="Calibri"/>
                <a:hlinkClick r:id="rId59"/>
              </a:rPr>
              <a:t>How Field Catalysts Galvanize Social Change</a:t>
            </a:r>
            <a:r>
              <a:rPr lang="en-US" sz="800">
                <a:solidFill>
                  <a:srgbClr val="464547"/>
                </a:solidFill>
                <a:latin typeface="Calibri"/>
              </a:rPr>
              <a:t>; </a:t>
            </a:r>
            <a:r>
              <a:rPr lang="en-US" sz="800">
                <a:solidFill>
                  <a:srgbClr val="464547"/>
                </a:solidFill>
                <a:latin typeface="Calibri"/>
                <a:hlinkClick r:id="rId60"/>
              </a:rPr>
              <a:t>How Philanthropy Can Support Systems-Change Leaders</a:t>
            </a:r>
            <a:r>
              <a:rPr lang="en-US" sz="800">
                <a:solidFill>
                  <a:srgbClr val="464547"/>
                </a:solidFill>
                <a:latin typeface="Calibri"/>
              </a:rPr>
              <a:t>; </a:t>
            </a:r>
            <a:r>
              <a:rPr lang="en-US" sz="800">
                <a:solidFill>
                  <a:srgbClr val="464547"/>
                </a:solidFill>
                <a:latin typeface="Calibri"/>
                <a:hlinkClick r:id="rId61"/>
              </a:rPr>
              <a:t>Field Building for Population-Level Change</a:t>
            </a:r>
            <a:r>
              <a:rPr lang="en-US" sz="800">
                <a:solidFill>
                  <a:srgbClr val="464547"/>
                </a:solidFill>
                <a:latin typeface="Calibri"/>
              </a:rPr>
              <a:t>;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5F45DC3-3D73-4CD0-9600-BBC8253EF13D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43223" y="4827989"/>
            <a:ext cx="8964819" cy="1548959"/>
            <a:chOff x="625176" y="4426433"/>
            <a:chExt cx="11233449" cy="1940937"/>
          </a:xfrm>
        </p:grpSpPr>
        <p:grpSp>
          <p:nvGrpSpPr>
            <p:cNvPr id="31" name="btfpRowHeaderBox819857">
              <a:extLst>
                <a:ext uri="{FF2B5EF4-FFF2-40B4-BE49-F238E27FC236}">
                  <a16:creationId xmlns:a16="http://schemas.microsoft.com/office/drawing/2014/main" id="{57AE92C3-0402-4C42-9C72-7205C2AA7972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625176" y="4426433"/>
              <a:ext cx="2263775" cy="1940937"/>
              <a:chOff x="469900" y="1759315"/>
              <a:chExt cx="2540000" cy="1231427"/>
            </a:xfrm>
          </p:grpSpPr>
          <p:sp>
            <p:nvSpPr>
              <p:cNvPr id="32" name="btfpRowHeaderBoxText819857">
                <a:extLst>
                  <a:ext uri="{FF2B5EF4-FFF2-40B4-BE49-F238E27FC236}">
                    <a16:creationId xmlns:a16="http://schemas.microsoft.com/office/drawing/2014/main" id="{95F4495F-90F0-4DFE-BAF2-F6A76A959E13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 bwMode="gray">
              <a:xfrm>
                <a:off x="469900" y="1759315"/>
                <a:ext cx="2540000" cy="972979"/>
              </a:xfrm>
              <a:prstGeom prst="rect">
                <a:avLst/>
              </a:prstGeom>
              <a:noFill/>
            </p:spPr>
            <p:txBody>
              <a:bodyPr vert="horz" wrap="square" lIns="28758" tIns="28758" rIns="143793" bIns="28758" rtlCol="0" anchor="t">
                <a:no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600" b="1">
                    <a:solidFill>
                      <a:srgbClr val="7AB800"/>
                    </a:solidFill>
                  </a:rPr>
                  <a:t>Field catalysts have been crucial to population-level outcomes such as</a:t>
                </a:r>
              </a:p>
            </p:txBody>
          </p:sp>
          <p:cxnSp>
            <p:nvCxnSpPr>
              <p:cNvPr id="33" name="btfpRowHeaderBoxLine819857">
                <a:extLst>
                  <a:ext uri="{FF2B5EF4-FFF2-40B4-BE49-F238E27FC236}">
                    <a16:creationId xmlns:a16="http://schemas.microsoft.com/office/drawing/2014/main" id="{2E23A2AA-94B8-4E3A-A6C3-460479C65900}"/>
                  </a:ext>
                </a:extLst>
              </p:cNvPr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3009900" y="1759315"/>
                <a:ext cx="0" cy="1231427"/>
              </a:xfrm>
              <a:prstGeom prst="line">
                <a:avLst/>
              </a:prstGeom>
              <a:ln w="152400" cap="flat">
                <a:solidFill>
                  <a:srgbClr val="7AB800"/>
                </a:solidFill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959E57-961C-4B98-8F53-F083D82C3874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3067902" y="5294129"/>
              <a:ext cx="2902644" cy="9255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0284" lvl="1" indent="0" algn="ctr" defTabSz="561137">
                <a:buNone/>
                <a:defRPr/>
              </a:pPr>
              <a:r>
                <a:rPr lang="en-US" sz="1400" b="1">
                  <a:solidFill>
                    <a:srgbClr val="464547"/>
                  </a:solidFill>
                  <a:latin typeface="Calibri"/>
                </a:rPr>
                <a:t>Decline in teen smoking rates </a:t>
              </a:r>
              <a:r>
                <a:rPr lang="en-US" sz="1400">
                  <a:solidFill>
                    <a:srgbClr val="464547"/>
                  </a:solidFill>
                  <a:latin typeface="Calibri"/>
                </a:rPr>
                <a:t>from 37% in 1995 to 8% in 2018</a:t>
              </a:r>
            </a:p>
          </p:txBody>
        </p:sp>
        <p:grpSp>
          <p:nvGrpSpPr>
            <p:cNvPr id="39" name="btfpIcon807097">
              <a:extLst>
                <a:ext uri="{FF2B5EF4-FFF2-40B4-BE49-F238E27FC236}">
                  <a16:creationId xmlns:a16="http://schemas.microsoft.com/office/drawing/2014/main" id="{FFD1C631-748E-45F7-AA95-45B6FC18E90E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4186241" y="4593603"/>
              <a:ext cx="665967" cy="665967"/>
              <a:chOff x="4019651" y="4713512"/>
              <a:chExt cx="1081088" cy="1081088"/>
            </a:xfrm>
          </p:grpSpPr>
          <p:sp>
            <p:nvSpPr>
              <p:cNvPr id="40" name="btfpIconCircle807097">
                <a:extLst>
                  <a:ext uri="{FF2B5EF4-FFF2-40B4-BE49-F238E27FC236}">
                    <a16:creationId xmlns:a16="http://schemas.microsoft.com/office/drawing/2014/main" id="{AFA9BEC7-1BD6-48EB-97E0-DA6082491DA9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gray">
              <a:xfrm>
                <a:off x="4019651" y="4713512"/>
                <a:ext cx="1081088" cy="1081088"/>
              </a:xfrm>
              <a:prstGeom prst="ellipse">
                <a:avLst/>
              </a:prstGeom>
              <a:solidFill>
                <a:srgbClr val="7AB800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957">
                  <a:solidFill>
                    <a:schemeClr val="tx2"/>
                  </a:solidFill>
                </a:endParaRPr>
              </a:p>
            </p:txBody>
          </p:sp>
          <p:pic>
            <p:nvPicPr>
              <p:cNvPr id="41" name="btfpIconLines807097">
                <a:extLst>
                  <a:ext uri="{FF2B5EF4-FFF2-40B4-BE49-F238E27FC236}">
                    <a16:creationId xmlns:a16="http://schemas.microsoft.com/office/drawing/2014/main" id="{742BC38D-537D-4F50-8F0E-E0E70918D466}"/>
                  </a:ext>
                </a:extLst>
              </p:cNvPr>
              <p:cNvPicPr/>
              <p:nvPr>
                <p:custDataLst>
                  <p:tags r:id="rId22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9651" y="4713512"/>
                <a:ext cx="1081088" cy="1081088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4C938A-81D1-4E24-98FC-491855C32D72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5884126" y="5294129"/>
              <a:ext cx="2902644" cy="9255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0284" lvl="1" indent="0" algn="ctr" defTabSz="561137">
                <a:buNone/>
                <a:defRPr/>
              </a:pPr>
              <a:r>
                <a:rPr lang="en-US" sz="1400">
                  <a:solidFill>
                    <a:srgbClr val="464547"/>
                  </a:solidFill>
                  <a:latin typeface="Calibri"/>
                </a:rPr>
                <a:t>The U.S. Supreme Court ruling in </a:t>
              </a:r>
              <a:r>
                <a:rPr lang="en-US" sz="1400" b="1">
                  <a:solidFill>
                    <a:srgbClr val="464547"/>
                  </a:solidFill>
                  <a:latin typeface="Calibri"/>
                </a:rPr>
                <a:t>favor of marriage equality nationwide</a:t>
              </a:r>
            </a:p>
          </p:txBody>
        </p:sp>
        <p:grpSp>
          <p:nvGrpSpPr>
            <p:cNvPr id="44" name="btfpIcon726093">
              <a:extLst>
                <a:ext uri="{FF2B5EF4-FFF2-40B4-BE49-F238E27FC236}">
                  <a16:creationId xmlns:a16="http://schemas.microsoft.com/office/drawing/2014/main" id="{8D3D7A03-0794-4F0B-BBEE-71BB634018E4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7002466" y="4527254"/>
              <a:ext cx="665967" cy="665967"/>
              <a:chOff x="4269740" y="3130253"/>
              <a:chExt cx="1081088" cy="1081088"/>
            </a:xfrm>
          </p:grpSpPr>
          <p:sp>
            <p:nvSpPr>
              <p:cNvPr id="45" name="btfpIconCircle726093">
                <a:extLst>
                  <a:ext uri="{FF2B5EF4-FFF2-40B4-BE49-F238E27FC236}">
                    <a16:creationId xmlns:a16="http://schemas.microsoft.com/office/drawing/2014/main" id="{EA1E5392-1E5F-48CA-B1F0-241BF9CB1A5D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gray">
              <a:xfrm>
                <a:off x="4269740" y="3130253"/>
                <a:ext cx="1081088" cy="1081088"/>
              </a:xfrm>
              <a:prstGeom prst="ellipse">
                <a:avLst/>
              </a:prstGeom>
              <a:solidFill>
                <a:srgbClr val="7AB800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957">
                  <a:solidFill>
                    <a:schemeClr val="tx2"/>
                  </a:solidFill>
                </a:endParaRPr>
              </a:p>
            </p:txBody>
          </p:sp>
          <p:pic>
            <p:nvPicPr>
              <p:cNvPr id="46" name="btfpIconLines726093">
                <a:extLst>
                  <a:ext uri="{FF2B5EF4-FFF2-40B4-BE49-F238E27FC236}">
                    <a16:creationId xmlns:a16="http://schemas.microsoft.com/office/drawing/2014/main" id="{28B1DD97-EC9D-4E8C-A19A-B77179CC5296}"/>
                  </a:ext>
                </a:extLst>
              </p:cNvPr>
              <p:cNvPicPr/>
              <p:nvPr>
                <p:custDataLst>
                  <p:tags r:id="rId20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9740" y="3130253"/>
                <a:ext cx="1081088" cy="1081088"/>
              </a:xfrm>
              <a:prstGeom prst="rect">
                <a:avLst/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F08E2C-7503-466A-8E7B-C8BA258B3FEC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8700351" y="5294129"/>
              <a:ext cx="3158274" cy="9255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0284" lvl="1" indent="0" algn="ctr" defTabSz="561137">
                <a:buNone/>
                <a:defRPr/>
              </a:pPr>
              <a:r>
                <a:rPr lang="en-US" sz="1400" b="1" dirty="0">
                  <a:solidFill>
                    <a:srgbClr val="464547"/>
                  </a:solidFill>
                  <a:latin typeface="Calibri"/>
                </a:rPr>
                <a:t>Homelessness reaching “functional zero” </a:t>
              </a:r>
              <a:r>
                <a:rPr lang="en-US" sz="1400" dirty="0">
                  <a:solidFill>
                    <a:srgbClr val="464547"/>
                  </a:solidFill>
                  <a:latin typeface="Calibri"/>
                </a:rPr>
                <a:t>in 14 U.S. communities</a:t>
              </a:r>
            </a:p>
          </p:txBody>
        </p:sp>
        <p:grpSp>
          <p:nvGrpSpPr>
            <p:cNvPr id="49" name="btfpIcon294696">
              <a:extLst>
                <a:ext uri="{FF2B5EF4-FFF2-40B4-BE49-F238E27FC236}">
                  <a16:creationId xmlns:a16="http://schemas.microsoft.com/office/drawing/2014/main" id="{624E3452-E117-4254-82AA-9062529888B9}"/>
                </a:ext>
              </a:extLst>
            </p:cNvPr>
            <p:cNvGrpSpPr/>
            <p:nvPr>
              <p:custDataLst>
                <p:tags r:id="rId16"/>
              </p:custDataLst>
            </p:nvPr>
          </p:nvGrpSpPr>
          <p:grpSpPr>
            <a:xfrm>
              <a:off x="9946505" y="4504685"/>
              <a:ext cx="665967" cy="665967"/>
              <a:chOff x="2519645" y="6247978"/>
              <a:chExt cx="1081088" cy="1081088"/>
            </a:xfrm>
          </p:grpSpPr>
          <p:sp>
            <p:nvSpPr>
              <p:cNvPr id="50" name="btfpIconCircle294696">
                <a:extLst>
                  <a:ext uri="{FF2B5EF4-FFF2-40B4-BE49-F238E27FC236}">
                    <a16:creationId xmlns:a16="http://schemas.microsoft.com/office/drawing/2014/main" id="{2B85F520-9B93-4337-AAEA-1AF648031719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gray">
              <a:xfrm>
                <a:off x="2519645" y="6247978"/>
                <a:ext cx="1081088" cy="1081088"/>
              </a:xfrm>
              <a:prstGeom prst="ellipse">
                <a:avLst/>
              </a:prstGeom>
              <a:solidFill>
                <a:srgbClr val="7AB800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957">
                  <a:solidFill>
                    <a:schemeClr val="tx2"/>
                  </a:solidFill>
                </a:endParaRPr>
              </a:p>
            </p:txBody>
          </p:sp>
          <p:pic>
            <p:nvPicPr>
              <p:cNvPr id="51" name="btfpIconLines294696">
                <a:extLst>
                  <a:ext uri="{FF2B5EF4-FFF2-40B4-BE49-F238E27FC236}">
                    <a16:creationId xmlns:a16="http://schemas.microsoft.com/office/drawing/2014/main" id="{47C6FBDF-3195-47E3-843B-699730C51F0C}"/>
                  </a:ext>
                </a:extLst>
              </p:cNvPr>
              <p:cNvPicPr/>
              <p:nvPr>
                <p:custDataLst>
                  <p:tags r:id="rId18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9645" y="6247978"/>
                <a:ext cx="1081088" cy="1081088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32884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hink-cell data - do not delete" hidden="1">
            <a:extLst>
              <a:ext uri="{FF2B5EF4-FFF2-40B4-BE49-F238E27FC236}">
                <a16:creationId xmlns:a16="http://schemas.microsoft.com/office/drawing/2014/main" id="{D915932B-920E-A748-196B-B95B10D03B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159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360" imgH="360" progId="TCLayout.ActiveDocument.1">
                  <p:embed/>
                </p:oleObj>
              </mc:Choice>
              <mc:Fallback>
                <p:oleObj name="think-cell Slide" r:id="rId50" imgW="360" imgH="360" progId="TCLayout.ActiveDocument.1">
                  <p:embed/>
                  <p:pic>
                    <p:nvPicPr>
                      <p:cNvPr id="8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15932B-920E-A748-196B-B95B10D03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btfpColumnIndicatorGroup2">
            <a:extLst>
              <a:ext uri="{FF2B5EF4-FFF2-40B4-BE49-F238E27FC236}">
                <a16:creationId xmlns:a16="http://schemas.microsoft.com/office/drawing/2014/main" id="{2A9B5122-D0B7-51A2-5F5F-4D4516EFCDA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65" name="btfpColumnGapBlocker485921">
              <a:extLst>
                <a:ext uri="{FF2B5EF4-FFF2-40B4-BE49-F238E27FC236}">
                  <a16:creationId xmlns:a16="http://schemas.microsoft.com/office/drawing/2014/main" id="{F9CA8A38-E6EE-EC4F-529C-CB606CC79B3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63" name="btfpColumnGapBlocker898863">
              <a:extLst>
                <a:ext uri="{FF2B5EF4-FFF2-40B4-BE49-F238E27FC236}">
                  <a16:creationId xmlns:a16="http://schemas.microsoft.com/office/drawing/2014/main" id="{436DF613-5DEF-4C8C-BFA0-F1EA1233DBF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gray">
            <a:xfrm>
              <a:off x="71501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1" name="btfpColumnIndicator470966">
              <a:extLst>
                <a:ext uri="{FF2B5EF4-FFF2-40B4-BE49-F238E27FC236}">
                  <a16:creationId xmlns:a16="http://schemas.microsoft.com/office/drawing/2014/main" id="{9C9E4E9B-290A-08DC-B8F0-B408AD668C37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gray"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btfpColumnIndicator182290">
              <a:extLst>
                <a:ext uri="{FF2B5EF4-FFF2-40B4-BE49-F238E27FC236}">
                  <a16:creationId xmlns:a16="http://schemas.microsoft.com/office/drawing/2014/main" id="{8D3E0A47-0899-35CE-4413-3C6AAB43BA7A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 bwMode="gray">
            <a:xfrm flipH="1" flipV="1">
              <a:off x="7683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btfpColumnGapBlocker219948">
              <a:extLst>
                <a:ext uri="{FF2B5EF4-FFF2-40B4-BE49-F238E27FC236}">
                  <a16:creationId xmlns:a16="http://schemas.microsoft.com/office/drawing/2014/main" id="{6932A124-EF4B-952C-5850-59693FB66E5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gray">
            <a:xfrm>
              <a:off x="47117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5" name="btfpColumnIndicator544894">
              <a:extLst>
                <a:ext uri="{FF2B5EF4-FFF2-40B4-BE49-F238E27FC236}">
                  <a16:creationId xmlns:a16="http://schemas.microsoft.com/office/drawing/2014/main" id="{225C3071-FD0C-0D67-0075-D81AB65ED2E7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 bwMode="gray">
            <a:xfrm flipH="1" flipV="1">
              <a:off x="7150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btfpColumnIndicator700591">
              <a:extLst>
                <a:ext uri="{FF2B5EF4-FFF2-40B4-BE49-F238E27FC236}">
                  <a16:creationId xmlns:a16="http://schemas.microsoft.com/office/drawing/2014/main" id="{6081A008-DE4E-1464-3479-505A9060BB27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gray">
            <a:xfrm flipH="1" flipV="1">
              <a:off x="5245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btfpColumnGapBlocker984104">
              <a:extLst>
                <a:ext uri="{FF2B5EF4-FFF2-40B4-BE49-F238E27FC236}">
                  <a16:creationId xmlns:a16="http://schemas.microsoft.com/office/drawing/2014/main" id="{939B3C8A-FF7A-2C55-DD48-C3B1BEDB271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gray">
            <a:xfrm>
              <a:off x="22733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49" name="btfpColumnIndicator640331">
              <a:extLst>
                <a:ext uri="{FF2B5EF4-FFF2-40B4-BE49-F238E27FC236}">
                  <a16:creationId xmlns:a16="http://schemas.microsoft.com/office/drawing/2014/main" id="{FD7BE6AC-68E2-DAD1-AC01-6873E9958393}"/>
                </a:ext>
              </a:extLst>
            </p:cNvPr>
            <p:cNvCxnSpPr/>
            <p:nvPr>
              <p:custDataLst>
                <p:tags r:id="rId44"/>
              </p:custDataLst>
            </p:nvPr>
          </p:nvCxnSpPr>
          <p:spPr bwMode="gray">
            <a:xfrm flipH="1" flipV="1">
              <a:off x="4711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btfpColumnIndicator259132">
              <a:extLst>
                <a:ext uri="{FF2B5EF4-FFF2-40B4-BE49-F238E27FC236}">
                  <a16:creationId xmlns:a16="http://schemas.microsoft.com/office/drawing/2014/main" id="{98070B49-1314-609F-9B70-49F853EE714D}"/>
                </a:ext>
              </a:extLst>
            </p:cNvPr>
            <p:cNvCxnSpPr/>
            <p:nvPr>
              <p:custDataLst>
                <p:tags r:id="rId45"/>
              </p:custDataLst>
            </p:nvPr>
          </p:nvCxnSpPr>
          <p:spPr bwMode="gray">
            <a:xfrm flipH="1" flipV="1">
              <a:off x="2806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tfpColumnGapBlocker283070">
              <a:extLst>
                <a:ext uri="{FF2B5EF4-FFF2-40B4-BE49-F238E27FC236}">
                  <a16:creationId xmlns:a16="http://schemas.microsoft.com/office/drawing/2014/main" id="{300C0A37-2D95-DDAD-4261-46047F72AAB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10" name="btfpColumnIndicator551837">
              <a:extLst>
                <a:ext uri="{FF2B5EF4-FFF2-40B4-BE49-F238E27FC236}">
                  <a16:creationId xmlns:a16="http://schemas.microsoft.com/office/drawing/2014/main" id="{66CADF5B-A2EA-853B-C80F-9469E54A5BE6}"/>
                </a:ext>
              </a:extLst>
            </p:cNvPr>
            <p:cNvCxnSpPr/>
            <p:nvPr>
              <p:custDataLst>
                <p:tags r:id="rId47"/>
              </p:custDataLst>
            </p:nvPr>
          </p:nvCxnSpPr>
          <p:spPr bwMode="gray">
            <a:xfrm flipH="1" flipV="1">
              <a:off x="2273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583320">
              <a:extLst>
                <a:ext uri="{FF2B5EF4-FFF2-40B4-BE49-F238E27FC236}">
                  <a16:creationId xmlns:a16="http://schemas.microsoft.com/office/drawing/2014/main" id="{25C94F71-A8AA-3133-3612-01103682CF33}"/>
                </a:ext>
              </a:extLst>
            </p:cNvPr>
            <p:cNvCxnSpPr/>
            <p:nvPr>
              <p:custDataLst>
                <p:tags r:id="rId48"/>
              </p:custDataLst>
            </p:nvPr>
          </p:nvCxnSpPr>
          <p:spPr bwMode="gray"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btfpColumnIndicatorGroup1">
            <a:extLst>
              <a:ext uri="{FF2B5EF4-FFF2-40B4-BE49-F238E27FC236}">
                <a16:creationId xmlns:a16="http://schemas.microsoft.com/office/drawing/2014/main" id="{48A7DC4D-B3E1-C812-7388-DE8E5DB56BA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64" name="btfpColumnGapBlocker813592">
              <a:extLst>
                <a:ext uri="{FF2B5EF4-FFF2-40B4-BE49-F238E27FC236}">
                  <a16:creationId xmlns:a16="http://schemas.microsoft.com/office/drawing/2014/main" id="{C2B13D10-5BAC-FA2E-7B1E-BB31F505E52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sp>
          <p:nvSpPr>
            <p:cNvPr id="62" name="btfpColumnGapBlocker377947">
              <a:extLst>
                <a:ext uri="{FF2B5EF4-FFF2-40B4-BE49-F238E27FC236}">
                  <a16:creationId xmlns:a16="http://schemas.microsoft.com/office/drawing/2014/main" id="{BE2B5E85-8E75-B74C-9DCF-3463C2DB1F1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71501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60" name="btfpColumnIndicator927141">
              <a:extLst>
                <a:ext uri="{FF2B5EF4-FFF2-40B4-BE49-F238E27FC236}">
                  <a16:creationId xmlns:a16="http://schemas.microsoft.com/office/drawing/2014/main" id="{05DE0AF7-C4F8-A6FC-F939-7D31128F19D2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 bwMode="gray"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btfpColumnIndicator598001">
              <a:extLst>
                <a:ext uri="{FF2B5EF4-FFF2-40B4-BE49-F238E27FC236}">
                  <a16:creationId xmlns:a16="http://schemas.microsoft.com/office/drawing/2014/main" id="{92F6FC88-D10F-7B03-240B-C3BE9A5D672E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 bwMode="gray">
            <a:xfrm flipH="1" flipV="1">
              <a:off x="7683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btfpColumnGapBlocker975806">
              <a:extLst>
                <a:ext uri="{FF2B5EF4-FFF2-40B4-BE49-F238E27FC236}">
                  <a16:creationId xmlns:a16="http://schemas.microsoft.com/office/drawing/2014/main" id="{24B14468-65D6-F3F7-483D-55F69929909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gray">
            <a:xfrm>
              <a:off x="47117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54" name="btfpColumnIndicator140797">
              <a:extLst>
                <a:ext uri="{FF2B5EF4-FFF2-40B4-BE49-F238E27FC236}">
                  <a16:creationId xmlns:a16="http://schemas.microsoft.com/office/drawing/2014/main" id="{C7E8A31E-14FA-E4A2-336F-8CCBB24B9353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 bwMode="gray">
            <a:xfrm flipH="1" flipV="1">
              <a:off x="7150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btfpColumnIndicator479571">
              <a:extLst>
                <a:ext uri="{FF2B5EF4-FFF2-40B4-BE49-F238E27FC236}">
                  <a16:creationId xmlns:a16="http://schemas.microsoft.com/office/drawing/2014/main" id="{B7C96AE4-998B-D880-6793-708A37BE8E74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 bwMode="gray">
            <a:xfrm flipH="1" flipV="1">
              <a:off x="5245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tfpColumnGapBlocker909536">
              <a:extLst>
                <a:ext uri="{FF2B5EF4-FFF2-40B4-BE49-F238E27FC236}">
                  <a16:creationId xmlns:a16="http://schemas.microsoft.com/office/drawing/2014/main" id="{52B82367-CA90-D811-4FA0-7603FA300A6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gray">
            <a:xfrm>
              <a:off x="22733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48" name="btfpColumnIndicator374233">
              <a:extLst>
                <a:ext uri="{FF2B5EF4-FFF2-40B4-BE49-F238E27FC236}">
                  <a16:creationId xmlns:a16="http://schemas.microsoft.com/office/drawing/2014/main" id="{6C200AB7-6260-DE1F-2450-CD084FC045F1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 bwMode="gray">
            <a:xfrm flipH="1" flipV="1">
              <a:off x="4711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btfpColumnIndicator530292">
              <a:extLst>
                <a:ext uri="{FF2B5EF4-FFF2-40B4-BE49-F238E27FC236}">
                  <a16:creationId xmlns:a16="http://schemas.microsoft.com/office/drawing/2014/main" id="{D258EA2A-94AB-0069-5CE6-59594BC74153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 bwMode="gray">
            <a:xfrm flipH="1" flipV="1">
              <a:off x="2806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tfpColumnGapBlocker379968">
              <a:extLst>
                <a:ext uri="{FF2B5EF4-FFF2-40B4-BE49-F238E27FC236}">
                  <a16:creationId xmlns:a16="http://schemas.microsoft.com/office/drawing/2014/main" id="{8FECF074-0028-D1D4-3060-FC48F7D8462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err="1">
                <a:solidFill>
                  <a:schemeClr val="tx1"/>
                </a:solidFill>
              </a:endParaRPr>
            </a:p>
          </p:txBody>
        </p:sp>
        <p:cxnSp>
          <p:nvCxnSpPr>
            <p:cNvPr id="9" name="btfpColumnIndicator919978">
              <a:extLst>
                <a:ext uri="{FF2B5EF4-FFF2-40B4-BE49-F238E27FC236}">
                  <a16:creationId xmlns:a16="http://schemas.microsoft.com/office/drawing/2014/main" id="{15A20066-BCDB-0962-D5A9-4E044D5DC94E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gray">
            <a:xfrm flipH="1" flipV="1">
              <a:off x="2273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869459">
              <a:extLst>
                <a:ext uri="{FF2B5EF4-FFF2-40B4-BE49-F238E27FC236}">
                  <a16:creationId xmlns:a16="http://schemas.microsoft.com/office/drawing/2014/main" id="{FD7ED0CE-4F7D-7FD3-C049-F2A704D6E933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gray"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87E91D-AD3A-7BFD-F607-3F48F0F91AF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/>
          <a:lstStyle/>
          <a:p>
            <a:r>
              <a:rPr lang="en-US" b="1">
                <a:latin typeface="Calibri" panose="020F0502020204030204" pitchFamily="34" charset="0"/>
              </a:rPr>
              <a:t>Field catalysts</a:t>
            </a:r>
            <a:r>
              <a:rPr lang="en-US">
                <a:latin typeface="Calibri" panose="020F0502020204030204" pitchFamily="34" charset="0"/>
              </a:rPr>
              <a:t>: They</a:t>
            </a:r>
            <a:r>
              <a:rPr lang="en-US" b="1">
                <a:latin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</a:rPr>
              <a:t>mobilize and galvanize ecosystem actors toward a shared goal of durable population-level change</a:t>
            </a:r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81A67EB-CFCF-C9CD-AA9A-0C5408F01D5B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366068" y="7253557"/>
            <a:ext cx="6487909" cy="176566"/>
          </a:xfrm>
          <a:prstGeom prst="rect">
            <a:avLst/>
          </a:prstGeom>
          <a:noFill/>
        </p:spPr>
        <p:txBody>
          <a:bodyPr wrap="none" lIns="26469" tIns="26469" rIns="26469" bIns="26469" rtlCol="0">
            <a:spAutoFit/>
          </a:bodyPr>
          <a:lstStyle/>
          <a:p>
            <a:pPr marL="0" indent="0" defTabSz="561135">
              <a:buNone/>
              <a:defRPr/>
            </a:pPr>
            <a:r>
              <a:rPr lang="en-US" sz="800" dirty="0">
                <a:solidFill>
                  <a:srgbClr val="464547"/>
                </a:solidFill>
                <a:latin typeface="Calibri"/>
              </a:rPr>
              <a:t>Source: </a:t>
            </a:r>
            <a:r>
              <a:rPr lang="en-US" sz="800" dirty="0">
                <a:solidFill>
                  <a:srgbClr val="464547"/>
                </a:solidFill>
                <a:latin typeface="Calibri"/>
                <a:hlinkClick r:id="rId52"/>
              </a:rPr>
              <a:t>How Field Catalysts Galvanize Social Change</a:t>
            </a:r>
            <a:r>
              <a:rPr lang="en-US" sz="800" dirty="0">
                <a:solidFill>
                  <a:srgbClr val="464547"/>
                </a:solidFill>
                <a:latin typeface="Calibri"/>
              </a:rPr>
              <a:t>; </a:t>
            </a:r>
            <a:r>
              <a:rPr lang="en-US" sz="800" dirty="0">
                <a:solidFill>
                  <a:srgbClr val="464547"/>
                </a:solidFill>
                <a:latin typeface="Calibri"/>
                <a:hlinkClick r:id="rId53"/>
              </a:rPr>
              <a:t>How Philanthropy Can Support Systems-Change Leaders</a:t>
            </a:r>
            <a:r>
              <a:rPr lang="en-US" sz="800" dirty="0">
                <a:solidFill>
                  <a:srgbClr val="464547"/>
                </a:solidFill>
                <a:latin typeface="Calibri"/>
              </a:rPr>
              <a:t>; </a:t>
            </a:r>
            <a:r>
              <a:rPr lang="en-US" sz="800" dirty="0">
                <a:solidFill>
                  <a:srgbClr val="464547"/>
                </a:solidFill>
                <a:latin typeface="Calibri"/>
                <a:hlinkClick r:id="rId54"/>
              </a:rPr>
              <a:t>Field Building for Population-Level Change</a:t>
            </a:r>
            <a:r>
              <a:rPr lang="en-US" sz="800" dirty="0">
                <a:solidFill>
                  <a:srgbClr val="464547"/>
                </a:solidFill>
                <a:latin typeface="Calibri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278840-BFB1-16E3-5379-926F42202026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5281394" y="1908536"/>
            <a:ext cx="4303954" cy="1427020"/>
          </a:xfrm>
          <a:prstGeom prst="roundRect">
            <a:avLst/>
          </a:prstGeom>
          <a:solidFill>
            <a:schemeClr val="bg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381">
              <a:spcBef>
                <a:spcPct val="0"/>
              </a:spcBef>
              <a:buNone/>
            </a:pPr>
            <a:r>
              <a:rPr lang="en-US" b="1">
                <a:solidFill>
                  <a:srgbClr val="FFFFFF"/>
                </a:solidFill>
                <a:latin typeface="Calibri"/>
              </a:rPr>
              <a:t>Direct Service </a:t>
            </a:r>
            <a:endParaRPr lang="en-US" b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0" indent="0" algn="ctr" defTabSz="914381">
              <a:spcBef>
                <a:spcPct val="0"/>
              </a:spcBef>
              <a:buNone/>
            </a:pPr>
            <a:r>
              <a:rPr lang="en-US" sz="1250">
                <a:solidFill>
                  <a:srgbClr val="FFFFFF"/>
                </a:solidFill>
                <a:latin typeface="Calibri"/>
              </a:rPr>
              <a:t>Providing direct services as a complement to field building efforts, leveraging on the ground engagement with proximate communities and practitioners to bolster field and systems change capabilities</a:t>
            </a:r>
          </a:p>
          <a:p>
            <a:pPr marL="0" indent="0" algn="ctr" defTabSz="914381">
              <a:spcBef>
                <a:spcPct val="0"/>
              </a:spcBef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(E.g., Solutions Journalism Network, Transcend Education)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3943D0-9D74-4BC8-3182-C88EFF71E1E4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5281394" y="3499844"/>
            <a:ext cx="4303954" cy="14270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58" b="1">
              <a:solidFill>
                <a:srgbClr val="FFFFFF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b="1">
                <a:solidFill>
                  <a:srgbClr val="FFFFFF"/>
                </a:solidFill>
              </a:rPr>
              <a:t>Regranting 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250">
                <a:solidFill>
                  <a:srgbClr val="FFFFFF"/>
                </a:solidFill>
              </a:rPr>
              <a:t>Pooling funds and regranting by attracting resources into the field and deploying nimbly and equitably based on field needs, redistributing power from philanthropy and modeling new grantmaking approaches</a:t>
            </a:r>
            <a:endParaRPr lang="en-US" sz="125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250">
                <a:solidFill>
                  <a:srgbClr val="FFFFFF"/>
                </a:solidFill>
                <a:ea typeface="Calibri"/>
                <a:cs typeface="Calibri"/>
              </a:rPr>
              <a:t>(E.g., Liberation Ventures, Mosaic Momentum)</a:t>
            </a:r>
          </a:p>
          <a:p>
            <a:pPr marL="0" indent="0" algn="ctr">
              <a:buNone/>
            </a:pPr>
            <a:endParaRPr lang="en-US" sz="1658" b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1F431F-F051-B459-F930-6A8129396D0F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5281394" y="5091152"/>
            <a:ext cx="4303954" cy="1427020"/>
          </a:xfrm>
          <a:prstGeom prst="roundRect">
            <a:avLst/>
          </a:prstGeom>
          <a:solidFill>
            <a:srgbClr val="398BC6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dirty="0">
                <a:solidFill>
                  <a:srgbClr val="FFFFFF"/>
                </a:solidFill>
              </a:rPr>
              <a:t>Policy influence</a:t>
            </a:r>
            <a:endParaRPr lang="en-US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250" dirty="0">
                <a:solidFill>
                  <a:srgbClr val="FFFFFF"/>
                </a:solidFill>
              </a:rPr>
              <a:t>Directly influencing policymakers and government officials by deploying advocacy capabilities such as policy and regulation advocacy and development, grassroots organizing, narrative change, etc. (501c4) </a:t>
            </a:r>
            <a:endParaRPr lang="en-US" sz="1250" b="1" dirty="0">
              <a:solidFill>
                <a:srgbClr val="FFFFFF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250" dirty="0">
                <a:solidFill>
                  <a:srgbClr val="FFFFFF"/>
                </a:solidFill>
              </a:rPr>
              <a:t>(E.g., Let's Grow Kids)</a:t>
            </a:r>
            <a:endParaRPr lang="en-US" sz="1250" b="1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grpSp>
        <p:nvGrpSpPr>
          <p:cNvPr id="7" name="btfpColumnHeaderBox782235">
            <a:extLst>
              <a:ext uri="{FF2B5EF4-FFF2-40B4-BE49-F238E27FC236}">
                <a16:creationId xmlns:a16="http://schemas.microsoft.com/office/drawing/2014/main" id="{7D5F3CFF-EB4B-F270-6DDD-DE671FA4070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245100" y="1308100"/>
            <a:ext cx="4343400" cy="331025"/>
            <a:chOff x="7035800" y="1298575"/>
            <a:chExt cx="5994400" cy="359300"/>
          </a:xfrm>
        </p:grpSpPr>
        <p:sp>
          <p:nvSpPr>
            <p:cNvPr id="13" name="btfpColumnHeaderBoxText782235">
              <a:extLst>
                <a:ext uri="{FF2B5EF4-FFF2-40B4-BE49-F238E27FC236}">
                  <a16:creationId xmlns:a16="http://schemas.microsoft.com/office/drawing/2014/main" id="{EFAC430F-5A2A-3FD9-B4B1-C62F9FBC5D2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7035800" y="1298575"/>
              <a:ext cx="5994400" cy="35247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sz="1658" b="1">
                  <a:solidFill>
                    <a:srgbClr val="464547"/>
                  </a:solidFill>
                </a:rPr>
                <a:t>Adaptive levers to fill critical gaps:</a:t>
              </a:r>
            </a:p>
          </p:txBody>
        </p:sp>
        <p:cxnSp>
          <p:nvCxnSpPr>
            <p:cNvPr id="14" name="btfpColumnHeaderBoxLine782235">
              <a:extLst>
                <a:ext uri="{FF2B5EF4-FFF2-40B4-BE49-F238E27FC236}">
                  <a16:creationId xmlns:a16="http://schemas.microsoft.com/office/drawing/2014/main" id="{90793007-39E9-BF6D-EF5F-7B1B6212AEF0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>
              <a:off x="7035800" y="1657875"/>
              <a:ext cx="599440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HeaderBox497546">
            <a:extLst>
              <a:ext uri="{FF2B5EF4-FFF2-40B4-BE49-F238E27FC236}">
                <a16:creationId xmlns:a16="http://schemas.microsoft.com/office/drawing/2014/main" id="{BC9CCF13-72EA-5E5B-E4CB-8CC097702A3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368300" y="1308100"/>
            <a:ext cx="4343400" cy="329807"/>
            <a:chOff x="508000" y="1299897"/>
            <a:chExt cx="5994400" cy="357978"/>
          </a:xfrm>
        </p:grpSpPr>
        <p:sp>
          <p:nvSpPr>
            <p:cNvPr id="16" name="btfpColumnHeaderBoxText497546">
              <a:extLst>
                <a:ext uri="{FF2B5EF4-FFF2-40B4-BE49-F238E27FC236}">
                  <a16:creationId xmlns:a16="http://schemas.microsoft.com/office/drawing/2014/main" id="{02955F3C-2DA4-AB2C-DF10-E944A28F2B1A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508000" y="1299897"/>
              <a:ext cx="5994400" cy="351167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sz="1650" b="1">
                  <a:solidFill>
                    <a:srgbClr val="464547"/>
                  </a:solidFill>
                </a:rPr>
                <a:t>Core field catalyst roles:</a:t>
              </a:r>
            </a:p>
          </p:txBody>
        </p:sp>
        <p:cxnSp>
          <p:nvCxnSpPr>
            <p:cNvPr id="17" name="btfpColumnHeaderBoxLine497546">
              <a:extLst>
                <a:ext uri="{FF2B5EF4-FFF2-40B4-BE49-F238E27FC236}">
                  <a16:creationId xmlns:a16="http://schemas.microsoft.com/office/drawing/2014/main" id="{48351219-3C3B-746A-5068-7448F5704B19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>
              <a:off x="508000" y="1657875"/>
              <a:ext cx="599440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E8E3C5D-F41D-DB47-F447-A627D336287A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404703" y="1926980"/>
            <a:ext cx="4303954" cy="672107"/>
          </a:xfrm>
          <a:prstGeom prst="roundRect">
            <a:avLst/>
          </a:prstGeom>
          <a:solidFill>
            <a:schemeClr val="tx1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381">
              <a:spcBef>
                <a:spcPct val="0"/>
              </a:spcBef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Diagnosing and assessing the field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C95FCC-A28C-384E-72E8-C93411742B9A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404702" y="2726318"/>
            <a:ext cx="4303954" cy="672107"/>
          </a:xfrm>
          <a:prstGeom prst="roundRect">
            <a:avLst/>
          </a:prstGeom>
          <a:solidFill>
            <a:schemeClr val="tx1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381">
              <a:spcBef>
                <a:spcPct val="0"/>
              </a:spcBef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Connecting actors around a shared goal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DBA14C-72A4-AD14-57AD-EA19933A57AF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404702" y="3525655"/>
            <a:ext cx="4303954" cy="672107"/>
          </a:xfrm>
          <a:prstGeom prst="roundRect">
            <a:avLst/>
          </a:prstGeom>
          <a:solidFill>
            <a:schemeClr val="tx1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381">
              <a:spcBef>
                <a:spcPct val="0"/>
              </a:spcBef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Advocating or shining a spotlight on the issue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BAF5474-F20F-8B23-B4E5-E6E9AC3116CB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404702" y="4852443"/>
            <a:ext cx="4303954" cy="67210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381">
              <a:spcBef>
                <a:spcPct val="0"/>
              </a:spcBef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Filling critical gaps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F36BAA-A9E9-FCD2-3176-C01C6CC77501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5074337" y="1822969"/>
            <a:ext cx="4543922" cy="4836621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167" tIns="33167" rIns="33167" bIns="331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474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86C972-0AAF-358B-465F-4F451A9488DB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V="1">
            <a:off x="4478092" y="3607594"/>
            <a:ext cx="596245" cy="126854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us Sign 23">
            <a:extLst>
              <a:ext uri="{FF2B5EF4-FFF2-40B4-BE49-F238E27FC236}">
                <a16:creationId xmlns:a16="http://schemas.microsoft.com/office/drawing/2014/main" id="{2EAE1BBC-FC5F-26ED-0A07-3A9A7D27FBCE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2383490" y="4348659"/>
            <a:ext cx="313020" cy="352886"/>
          </a:xfrm>
          <a:prstGeom prst="mathPlus">
            <a:avLst/>
          </a:prstGeom>
          <a:solidFill>
            <a:schemeClr val="accent3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381">
              <a:spcBef>
                <a:spcPct val="0"/>
              </a:spcBef>
              <a:buNone/>
            </a:pPr>
            <a:endParaRPr lang="en-US" sz="1600">
              <a:solidFill>
                <a:srgbClr val="FFFFFF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4605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btfpColumnIndicatorGroup2">
            <a:extLst>
              <a:ext uri="{FF2B5EF4-FFF2-40B4-BE49-F238E27FC236}">
                <a16:creationId xmlns:a16="http://schemas.microsoft.com/office/drawing/2014/main" id="{FDB017C3-04DA-07FF-1CD9-7124E7B80D33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60" name="btfpColumnGapBlocker343613">
              <a:extLst>
                <a:ext uri="{FF2B5EF4-FFF2-40B4-BE49-F238E27FC236}">
                  <a16:creationId xmlns:a16="http://schemas.microsoft.com/office/drawing/2014/main" id="{35C29225-FF67-33F1-890F-DDFEE73EB43A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7" name="btfpColumnGapBlocker539275">
              <a:extLst>
                <a:ext uri="{FF2B5EF4-FFF2-40B4-BE49-F238E27FC236}">
                  <a16:creationId xmlns:a16="http://schemas.microsoft.com/office/drawing/2014/main" id="{232C5AE5-6ADB-F8F5-4C02-BBD092198B03}"/>
                </a:ext>
              </a:extLst>
            </p:cNvPr>
            <p:cNvSpPr/>
            <p:nvPr/>
          </p:nvSpPr>
          <p:spPr bwMode="gray">
            <a:xfrm>
              <a:off x="47117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5" name="btfpColumnIndicator918354">
              <a:extLst>
                <a:ext uri="{FF2B5EF4-FFF2-40B4-BE49-F238E27FC236}">
                  <a16:creationId xmlns:a16="http://schemas.microsoft.com/office/drawing/2014/main" id="{0C626691-036A-8C57-E6D4-E91ADEDF88EA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btfpColumnIndicator993467">
              <a:extLst>
                <a:ext uri="{FF2B5EF4-FFF2-40B4-BE49-F238E27FC236}">
                  <a16:creationId xmlns:a16="http://schemas.microsoft.com/office/drawing/2014/main" id="{1F63E359-8B08-B696-2E99-990E705700DA}"/>
                </a:ext>
              </a:extLst>
            </p:cNvPr>
            <p:cNvCxnSpPr/>
            <p:nvPr/>
          </p:nvCxnSpPr>
          <p:spPr>
            <a:xfrm flipV="1">
              <a:off x="5245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btfpColumnGapBlocker982451">
              <a:extLst>
                <a:ext uri="{FF2B5EF4-FFF2-40B4-BE49-F238E27FC236}">
                  <a16:creationId xmlns:a16="http://schemas.microsoft.com/office/drawing/2014/main" id="{53F0290D-AEA0-6283-D9B0-0F4A37FBC75B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43" name="btfpColumnIndicator632375">
              <a:extLst>
                <a:ext uri="{FF2B5EF4-FFF2-40B4-BE49-F238E27FC236}">
                  <a16:creationId xmlns:a16="http://schemas.microsoft.com/office/drawing/2014/main" id="{75B08038-BD5B-90B3-6928-E96792E987B9}"/>
                </a:ext>
              </a:extLst>
            </p:cNvPr>
            <p:cNvCxnSpPr/>
            <p:nvPr/>
          </p:nvCxnSpPr>
          <p:spPr>
            <a:xfrm flipV="1">
              <a:off x="4711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btfpColumnIndicator896621">
              <a:extLst>
                <a:ext uri="{FF2B5EF4-FFF2-40B4-BE49-F238E27FC236}">
                  <a16:creationId xmlns:a16="http://schemas.microsoft.com/office/drawing/2014/main" id="{11865563-FD4B-4B6D-8559-D8C417AC5BE0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btfpColumnIndicatorGroup1">
            <a:extLst>
              <a:ext uri="{FF2B5EF4-FFF2-40B4-BE49-F238E27FC236}">
                <a16:creationId xmlns:a16="http://schemas.microsoft.com/office/drawing/2014/main" id="{2D7412B5-B353-A1EA-1090-E833B83BABD3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58" name="btfpColumnGapBlocker152735">
              <a:extLst>
                <a:ext uri="{FF2B5EF4-FFF2-40B4-BE49-F238E27FC236}">
                  <a16:creationId xmlns:a16="http://schemas.microsoft.com/office/drawing/2014/main" id="{14411AB4-AC58-2CDA-FFC6-6AB7058C6F26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6" name="btfpColumnGapBlocker679214">
              <a:extLst>
                <a:ext uri="{FF2B5EF4-FFF2-40B4-BE49-F238E27FC236}">
                  <a16:creationId xmlns:a16="http://schemas.microsoft.com/office/drawing/2014/main" id="{D6E00B99-27D4-B27E-233D-C3AF848B4F12}"/>
                </a:ext>
              </a:extLst>
            </p:cNvPr>
            <p:cNvSpPr/>
            <p:nvPr/>
          </p:nvSpPr>
          <p:spPr bwMode="gray">
            <a:xfrm>
              <a:off x="47117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4" name="btfpColumnIndicator962457">
              <a:extLst>
                <a:ext uri="{FF2B5EF4-FFF2-40B4-BE49-F238E27FC236}">
                  <a16:creationId xmlns:a16="http://schemas.microsoft.com/office/drawing/2014/main" id="{3D87450A-4B9D-F562-E927-C57689EBC245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btfpColumnIndicator268656">
              <a:extLst>
                <a:ext uri="{FF2B5EF4-FFF2-40B4-BE49-F238E27FC236}">
                  <a16:creationId xmlns:a16="http://schemas.microsoft.com/office/drawing/2014/main" id="{75AD1435-BACA-1F97-AEDD-7826A36CB665}"/>
                </a:ext>
              </a:extLst>
            </p:cNvPr>
            <p:cNvCxnSpPr/>
            <p:nvPr/>
          </p:nvCxnSpPr>
          <p:spPr>
            <a:xfrm flipV="1">
              <a:off x="5245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tfpColumnGapBlocker692574">
              <a:extLst>
                <a:ext uri="{FF2B5EF4-FFF2-40B4-BE49-F238E27FC236}">
                  <a16:creationId xmlns:a16="http://schemas.microsoft.com/office/drawing/2014/main" id="{13B44782-C1FE-982E-7EB6-0B3A0FDB913B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42" name="btfpColumnIndicator983037">
              <a:extLst>
                <a:ext uri="{FF2B5EF4-FFF2-40B4-BE49-F238E27FC236}">
                  <a16:creationId xmlns:a16="http://schemas.microsoft.com/office/drawing/2014/main" id="{A9165B5C-AE37-C47C-97DD-F07EE054F981}"/>
                </a:ext>
              </a:extLst>
            </p:cNvPr>
            <p:cNvCxnSpPr/>
            <p:nvPr/>
          </p:nvCxnSpPr>
          <p:spPr>
            <a:xfrm flipV="1">
              <a:off x="4711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btfpColumnIndicator132256">
              <a:extLst>
                <a:ext uri="{FF2B5EF4-FFF2-40B4-BE49-F238E27FC236}">
                  <a16:creationId xmlns:a16="http://schemas.microsoft.com/office/drawing/2014/main" id="{E01A1BDD-0DA8-8117-3AB9-62E3113CB5B8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loud 43">
            <a:extLst>
              <a:ext uri="{FF2B5EF4-FFF2-40B4-BE49-F238E27FC236}">
                <a16:creationId xmlns:a16="http://schemas.microsoft.com/office/drawing/2014/main" id="{23027C2C-62BB-EBDE-6C60-D72C86818463}"/>
              </a:ext>
            </a:extLst>
          </p:cNvPr>
          <p:cNvSpPr/>
          <p:nvPr/>
        </p:nvSpPr>
        <p:spPr bwMode="gray">
          <a:xfrm rot="429918">
            <a:off x="353523" y="3171042"/>
            <a:ext cx="4207160" cy="3010858"/>
          </a:xfrm>
          <a:prstGeom prst="cloud">
            <a:avLst/>
          </a:prstGeom>
          <a:solidFill>
            <a:schemeClr val="tx2">
              <a:lumMod val="95000"/>
            </a:schemeClr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61146">
              <a:spcBef>
                <a:spcPts val="883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E58370C-60F8-2C95-F7A7-A9C3C94F7673}"/>
              </a:ext>
            </a:extLst>
          </p:cNvPr>
          <p:cNvSpPr/>
          <p:nvPr/>
        </p:nvSpPr>
        <p:spPr>
          <a:xfrm rot="18584213">
            <a:off x="1663685" y="3824726"/>
            <a:ext cx="273580" cy="558452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37E12CA-40CB-43E9-8390-865D31FB09DB}"/>
              </a:ext>
            </a:extLst>
          </p:cNvPr>
          <p:cNvSpPr/>
          <p:nvPr/>
        </p:nvSpPr>
        <p:spPr>
          <a:xfrm rot="14463877">
            <a:off x="1145827" y="4090867"/>
            <a:ext cx="153377" cy="266601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D7CB8-DA7D-EA80-E5F4-93FFC2A4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Additionally, these roles position </a:t>
            </a:r>
            <a:r>
              <a:rPr lang="en-US" b="1" dirty="0"/>
              <a:t>field catalysts </a:t>
            </a:r>
            <a:r>
              <a:rPr lang="en-US" dirty="0"/>
              <a:t>to act as systems learning engines</a:t>
            </a:r>
          </a:p>
        </p:txBody>
      </p:sp>
      <p:sp>
        <p:nvSpPr>
          <p:cNvPr id="70" name="Oval 94">
            <a:extLst>
              <a:ext uri="{FF2B5EF4-FFF2-40B4-BE49-F238E27FC236}">
                <a16:creationId xmlns:a16="http://schemas.microsoft.com/office/drawing/2014/main" id="{01E832F3-BC06-5D97-2C79-BE3C2F8D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305" y="4599691"/>
            <a:ext cx="644176" cy="641162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 defTabSz="672250">
              <a:spcBef>
                <a:spcPts val="883"/>
              </a:spcBef>
              <a:buNone/>
            </a:pPr>
            <a:r>
              <a:rPr lang="en-US" sz="1000">
                <a:solidFill>
                  <a:srgbClr val="464547"/>
                </a:solidFill>
              </a:rPr>
              <a:t>Private sector</a:t>
            </a:r>
          </a:p>
        </p:txBody>
      </p:sp>
      <p:sp>
        <p:nvSpPr>
          <p:cNvPr id="71" name="Oval 941">
            <a:extLst>
              <a:ext uri="{FF2B5EF4-FFF2-40B4-BE49-F238E27FC236}">
                <a16:creationId xmlns:a16="http://schemas.microsoft.com/office/drawing/2014/main" id="{A0C92106-7DA6-9531-7B5C-87BFCD10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488" y="3503750"/>
            <a:ext cx="644176" cy="641162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 defTabSz="672250">
              <a:spcBef>
                <a:spcPts val="883"/>
              </a:spcBef>
              <a:buNone/>
            </a:pPr>
            <a:r>
              <a:rPr lang="en-US" sz="1000">
                <a:solidFill>
                  <a:srgbClr val="464547"/>
                </a:solidFill>
              </a:rPr>
              <a:t>Practice</a:t>
            </a:r>
          </a:p>
        </p:txBody>
      </p:sp>
      <p:sp>
        <p:nvSpPr>
          <p:cNvPr id="72" name="Oval 109">
            <a:extLst>
              <a:ext uri="{FF2B5EF4-FFF2-40B4-BE49-F238E27FC236}">
                <a16:creationId xmlns:a16="http://schemas.microsoft.com/office/drawing/2014/main" id="{C3B39806-EB52-B165-C728-DE152F74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189" y="4987067"/>
            <a:ext cx="644176" cy="641162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 defTabSz="672250">
              <a:spcBef>
                <a:spcPts val="883"/>
              </a:spcBef>
              <a:buNone/>
            </a:pPr>
            <a:r>
              <a:rPr lang="en-US" sz="1000">
                <a:solidFill>
                  <a:srgbClr val="464547"/>
                </a:solidFill>
              </a:rPr>
              <a:t>Civil society</a:t>
            </a:r>
          </a:p>
        </p:txBody>
      </p:sp>
      <p:sp>
        <p:nvSpPr>
          <p:cNvPr id="73" name="Oval 110">
            <a:extLst>
              <a:ext uri="{FF2B5EF4-FFF2-40B4-BE49-F238E27FC236}">
                <a16:creationId xmlns:a16="http://schemas.microsoft.com/office/drawing/2014/main" id="{692646B5-22BA-A669-541D-28980CD8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420" y="3682792"/>
            <a:ext cx="644176" cy="641162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 defTabSz="672250">
              <a:spcBef>
                <a:spcPts val="883"/>
              </a:spcBef>
              <a:buNone/>
            </a:pPr>
            <a:r>
              <a:rPr lang="en-US" sz="1000">
                <a:solidFill>
                  <a:srgbClr val="464547"/>
                </a:solidFill>
              </a:rPr>
              <a:t>Policy/</a:t>
            </a:r>
            <a:br>
              <a:rPr lang="en-US" sz="1000">
                <a:solidFill>
                  <a:srgbClr val="464547"/>
                </a:solidFill>
              </a:rPr>
            </a:br>
            <a:r>
              <a:rPr lang="en-US" sz="1000">
                <a:solidFill>
                  <a:srgbClr val="464547"/>
                </a:solidFill>
              </a:rPr>
              <a:t>Gov</a:t>
            </a:r>
          </a:p>
        </p:txBody>
      </p:sp>
      <p:sp>
        <p:nvSpPr>
          <p:cNvPr id="74" name="Oval 111">
            <a:extLst>
              <a:ext uri="{FF2B5EF4-FFF2-40B4-BE49-F238E27FC236}">
                <a16:creationId xmlns:a16="http://schemas.microsoft.com/office/drawing/2014/main" id="{053F7F4D-BBB6-31F1-693A-6CEFF7C77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39" y="4967767"/>
            <a:ext cx="644176" cy="641162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672250">
              <a:spcBef>
                <a:spcPts val="883"/>
              </a:spcBef>
            </a:pPr>
            <a:endParaRPr lang="en-US" sz="1000">
              <a:solidFill>
                <a:srgbClr val="464547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CA42665-1E26-4C70-952B-2A4BECD526CD}"/>
              </a:ext>
            </a:extLst>
          </p:cNvPr>
          <p:cNvGrpSpPr/>
          <p:nvPr/>
        </p:nvGrpSpPr>
        <p:grpSpPr>
          <a:xfrm>
            <a:off x="1737967" y="3966081"/>
            <a:ext cx="464705" cy="430303"/>
            <a:chOff x="2170736" y="2221079"/>
            <a:chExt cx="632041" cy="585252"/>
          </a:xfrm>
        </p:grpSpPr>
        <p:sp>
          <p:nvSpPr>
            <p:cNvPr id="91" name="btfpBulletedList535690">
              <a:extLst>
                <a:ext uri="{FF2B5EF4-FFF2-40B4-BE49-F238E27FC236}">
                  <a16:creationId xmlns:a16="http://schemas.microsoft.com/office/drawing/2014/main" id="{FE793DE6-50CC-182F-CBD1-C6621E48249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2170736" y="2524325"/>
              <a:ext cx="632041" cy="282006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wrap="square" lIns="26469" tIns="26469" rIns="26469" bIns="26469" rtlCol="0">
              <a:spAutoFit/>
            </a:bodyPr>
            <a:lstStyle/>
            <a:p>
              <a:pPr marL="0" indent="0" algn="ctr" defTabSz="672250">
                <a:spcBef>
                  <a:spcPts val="1219"/>
                </a:spcBef>
                <a:buNone/>
              </a:pPr>
              <a:r>
                <a:rPr lang="en-US" sz="1000" i="1">
                  <a:solidFill>
                    <a:srgbClr val="464547"/>
                  </a:solidFill>
                </a:rPr>
                <a:t>Policies</a:t>
              </a:r>
            </a:p>
          </p:txBody>
        </p:sp>
        <p:pic>
          <p:nvPicPr>
            <p:cNvPr id="92" name="btfpIconLines400388">
              <a:extLst>
                <a:ext uri="{FF2B5EF4-FFF2-40B4-BE49-F238E27FC236}">
                  <a16:creationId xmlns:a16="http://schemas.microsoft.com/office/drawing/2014/main" id="{51B894AE-DB71-80E3-C7F1-7E6E2494D9CA}"/>
                </a:ext>
              </a:extLst>
            </p:cNvPr>
            <p:cNvPicPr>
              <a:picLocks/>
            </p:cNvPicPr>
            <p:nvPr/>
          </p:nvPicPr>
          <p:blipFill>
            <a:blip r:embed="rId14" cstate="print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576" y="2221079"/>
              <a:ext cx="404362" cy="375875"/>
            </a:xfrm>
            <a:prstGeom prst="rect">
              <a:avLst/>
            </a:prstGeom>
          </p:spPr>
        </p:pic>
      </p:grpSp>
      <p:sp>
        <p:nvSpPr>
          <p:cNvPr id="112" name="btfpBulletedList535690">
            <a:extLst>
              <a:ext uri="{FF2B5EF4-FFF2-40B4-BE49-F238E27FC236}">
                <a16:creationId xmlns:a16="http://schemas.microsoft.com/office/drawing/2014/main" id="{5A2CCC92-E2AE-04A0-48BD-5539505AD337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1069739" y="5205294"/>
            <a:ext cx="644176" cy="207343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 algn="ctr" defTabSz="672250">
              <a:spcBef>
                <a:spcPts val="1219"/>
              </a:spcBef>
              <a:buNone/>
            </a:pPr>
            <a:r>
              <a:rPr lang="en-US" sz="1000">
                <a:solidFill>
                  <a:srgbClr val="464547"/>
                </a:solidFill>
              </a:rPr>
              <a:t>Grassroots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0D6763B-9808-7D55-D64A-83D8F63645A3}"/>
              </a:ext>
            </a:extLst>
          </p:cNvPr>
          <p:cNvGrpSpPr/>
          <p:nvPr/>
        </p:nvGrpSpPr>
        <p:grpSpPr>
          <a:xfrm>
            <a:off x="1582027" y="4552714"/>
            <a:ext cx="532071" cy="421533"/>
            <a:chOff x="1813953" y="4293796"/>
            <a:chExt cx="723666" cy="573322"/>
          </a:xfrm>
        </p:grpSpPr>
        <p:pic>
          <p:nvPicPr>
            <p:cNvPr id="93" name="btfpIconLines948865">
              <a:extLst>
                <a:ext uri="{FF2B5EF4-FFF2-40B4-BE49-F238E27FC236}">
                  <a16:creationId xmlns:a16="http://schemas.microsoft.com/office/drawing/2014/main" id="{CEDD97C2-9B17-EC52-62D7-B6FF8D05B230}"/>
                </a:ext>
              </a:extLst>
            </p:cNvPr>
            <p:cNvPicPr>
              <a:picLocks/>
            </p:cNvPicPr>
            <p:nvPr/>
          </p:nvPicPr>
          <p:blipFill>
            <a:blip r:embed="rId15" cstate="print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263" y="4293796"/>
              <a:ext cx="419047" cy="332045"/>
            </a:xfrm>
            <a:prstGeom prst="rect">
              <a:avLst/>
            </a:prstGeom>
          </p:spPr>
        </p:pic>
        <p:sp>
          <p:nvSpPr>
            <p:cNvPr id="130" name="btfpBulletedList535690">
              <a:extLst>
                <a:ext uri="{FF2B5EF4-FFF2-40B4-BE49-F238E27FC236}">
                  <a16:creationId xmlns:a16="http://schemas.microsoft.com/office/drawing/2014/main" id="{5B7EE21F-B6E0-2BB2-273D-FD02EB2201E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1813953" y="4585113"/>
              <a:ext cx="723666" cy="282005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wrap="square" lIns="26469" tIns="26469" rIns="26469" bIns="26469" rtlCol="0">
              <a:spAutoFit/>
            </a:bodyPr>
            <a:lstStyle/>
            <a:p>
              <a:pPr marL="0" indent="0" algn="ctr" defTabSz="672250">
                <a:spcBef>
                  <a:spcPts val="1219"/>
                </a:spcBef>
                <a:buNone/>
              </a:pPr>
              <a:r>
                <a:rPr lang="en-US" sz="1000" i="1">
                  <a:solidFill>
                    <a:srgbClr val="464547"/>
                  </a:solidFill>
                </a:rPr>
                <a:t>Practices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09A19FA-A530-AB00-24C2-4BF78CBE3CBC}"/>
              </a:ext>
            </a:extLst>
          </p:cNvPr>
          <p:cNvGrpSpPr/>
          <p:nvPr/>
        </p:nvGrpSpPr>
        <p:grpSpPr>
          <a:xfrm>
            <a:off x="2584432" y="4042893"/>
            <a:ext cx="839988" cy="426524"/>
            <a:chOff x="1971416" y="4655213"/>
            <a:chExt cx="1142461" cy="580113"/>
          </a:xfrm>
        </p:grpSpPr>
        <p:pic>
          <p:nvPicPr>
            <p:cNvPr id="97" name="btfpIconLines265676">
              <a:extLst>
                <a:ext uri="{FF2B5EF4-FFF2-40B4-BE49-F238E27FC236}">
                  <a16:creationId xmlns:a16="http://schemas.microsoft.com/office/drawing/2014/main" id="{B05B8D03-E7A0-F88E-6FA0-7830241328A2}"/>
                </a:ext>
              </a:extLst>
            </p:cNvPr>
            <p:cNvPicPr>
              <a:picLocks/>
            </p:cNvPicPr>
            <p:nvPr/>
          </p:nvPicPr>
          <p:blipFill>
            <a:blip r:embed="rId16" cstate="print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205" y="4655213"/>
              <a:ext cx="440884" cy="332045"/>
            </a:xfrm>
            <a:prstGeom prst="rect">
              <a:avLst/>
            </a:prstGeom>
          </p:spPr>
        </p:pic>
        <p:sp>
          <p:nvSpPr>
            <p:cNvPr id="132" name="btfpBulletedList535690">
              <a:extLst>
                <a:ext uri="{FF2B5EF4-FFF2-40B4-BE49-F238E27FC236}">
                  <a16:creationId xmlns:a16="http://schemas.microsoft.com/office/drawing/2014/main" id="{C03E549E-1D8D-5556-B1F4-88F4EE45E7F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1971416" y="4953320"/>
              <a:ext cx="1142461" cy="282006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wrap="square" lIns="26469" tIns="26469" rIns="26469" bIns="26469" rtlCol="0">
              <a:spAutoFit/>
            </a:bodyPr>
            <a:lstStyle/>
            <a:p>
              <a:pPr marL="0" indent="0" algn="ctr" defTabSz="672250">
                <a:spcBef>
                  <a:spcPts val="1219"/>
                </a:spcBef>
                <a:buNone/>
              </a:pPr>
              <a:r>
                <a:rPr lang="en-US" sz="1000" i="1">
                  <a:solidFill>
                    <a:srgbClr val="464547"/>
                  </a:solidFill>
                </a:rPr>
                <a:t>Resource flows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D6872EF-D56A-EBA1-EAB1-862832BDB716}"/>
              </a:ext>
            </a:extLst>
          </p:cNvPr>
          <p:cNvGrpSpPr/>
          <p:nvPr/>
        </p:nvGrpSpPr>
        <p:grpSpPr>
          <a:xfrm>
            <a:off x="3424419" y="4446360"/>
            <a:ext cx="909876" cy="389408"/>
            <a:chOff x="1532812" y="4886931"/>
            <a:chExt cx="1237514" cy="529631"/>
          </a:xfrm>
        </p:grpSpPr>
        <p:pic>
          <p:nvPicPr>
            <p:cNvPr id="95" name="btfpIconLines990125">
              <a:extLst>
                <a:ext uri="{FF2B5EF4-FFF2-40B4-BE49-F238E27FC236}">
                  <a16:creationId xmlns:a16="http://schemas.microsoft.com/office/drawing/2014/main" id="{EA3AA81B-DE74-BDC5-9927-6224E32407A9}"/>
                </a:ext>
              </a:extLst>
            </p:cNvPr>
            <p:cNvPicPr>
              <a:picLocks/>
            </p:cNvPicPr>
            <p:nvPr/>
          </p:nvPicPr>
          <p:blipFill>
            <a:blip r:embed="rId17" cstate="print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590" y="4886931"/>
              <a:ext cx="449959" cy="293505"/>
            </a:xfrm>
            <a:prstGeom prst="rect">
              <a:avLst/>
            </a:prstGeom>
          </p:spPr>
        </p:pic>
        <p:sp>
          <p:nvSpPr>
            <p:cNvPr id="133" name="btfpBulletedList535690">
              <a:extLst>
                <a:ext uri="{FF2B5EF4-FFF2-40B4-BE49-F238E27FC236}">
                  <a16:creationId xmlns:a16="http://schemas.microsoft.com/office/drawing/2014/main" id="{F3117CAD-9D95-0A78-F52A-B4CC13A7CB5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 bwMode="gray">
            <a:xfrm>
              <a:off x="1532812" y="5134556"/>
              <a:ext cx="1237514" cy="282006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wrap="square" lIns="26469" tIns="26469" rIns="26469" bIns="26469" rtlCol="0">
              <a:spAutoFit/>
            </a:bodyPr>
            <a:lstStyle/>
            <a:p>
              <a:pPr marL="0" indent="0" algn="ctr" defTabSz="672250">
                <a:spcBef>
                  <a:spcPts val="1219"/>
                </a:spcBef>
                <a:buNone/>
              </a:pPr>
              <a:r>
                <a:rPr lang="en-US" sz="1000" i="1">
                  <a:solidFill>
                    <a:srgbClr val="464547"/>
                  </a:solidFill>
                </a:rPr>
                <a:t>Power dynamics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282D6EC-8AE0-7B7C-D57C-3349C52EF29C}"/>
              </a:ext>
            </a:extLst>
          </p:cNvPr>
          <p:cNvGrpSpPr/>
          <p:nvPr/>
        </p:nvGrpSpPr>
        <p:grpSpPr>
          <a:xfrm>
            <a:off x="649200" y="4264784"/>
            <a:ext cx="824156" cy="445675"/>
            <a:chOff x="1157198" y="4917361"/>
            <a:chExt cx="1120927" cy="606158"/>
          </a:xfrm>
        </p:grpSpPr>
        <p:pic>
          <p:nvPicPr>
            <p:cNvPr id="94" name="btfpIconLines271161">
              <a:extLst>
                <a:ext uri="{FF2B5EF4-FFF2-40B4-BE49-F238E27FC236}">
                  <a16:creationId xmlns:a16="http://schemas.microsoft.com/office/drawing/2014/main" id="{708C75CF-A468-2FEB-32FD-7E132767123E}"/>
                </a:ext>
              </a:extLst>
            </p:cNvPr>
            <p:cNvPicPr>
              <a:picLocks/>
            </p:cNvPicPr>
            <p:nvPr/>
          </p:nvPicPr>
          <p:blipFill>
            <a:blip r:embed="rId18" cstate="print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558" y="4917361"/>
              <a:ext cx="376209" cy="375875"/>
            </a:xfrm>
            <a:prstGeom prst="rect">
              <a:avLst/>
            </a:prstGeom>
          </p:spPr>
        </p:pic>
        <p:sp>
          <p:nvSpPr>
            <p:cNvPr id="134" name="btfpBulletedList535690">
              <a:extLst>
                <a:ext uri="{FF2B5EF4-FFF2-40B4-BE49-F238E27FC236}">
                  <a16:creationId xmlns:a16="http://schemas.microsoft.com/office/drawing/2014/main" id="{9A594024-C84C-7F4D-2D3B-65E3E9011DA4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 bwMode="gray">
            <a:xfrm>
              <a:off x="1157198" y="5241514"/>
              <a:ext cx="1120927" cy="282005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wrap="square" lIns="26469" tIns="26469" rIns="26469" bIns="26469" rtlCol="0">
              <a:spAutoFit/>
            </a:bodyPr>
            <a:lstStyle/>
            <a:p>
              <a:pPr marL="0" indent="0" algn="ctr" defTabSz="672250">
                <a:spcBef>
                  <a:spcPts val="1219"/>
                </a:spcBef>
                <a:buNone/>
              </a:pPr>
              <a:r>
                <a:rPr lang="en-US" sz="1000" i="1">
                  <a:solidFill>
                    <a:srgbClr val="464547"/>
                  </a:solidFill>
                </a:rPr>
                <a:t>Mental models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93E750-27DF-1635-7BFE-1B0DAC58138A}"/>
              </a:ext>
            </a:extLst>
          </p:cNvPr>
          <p:cNvGrpSpPr/>
          <p:nvPr/>
        </p:nvGrpSpPr>
        <p:grpSpPr>
          <a:xfrm>
            <a:off x="1917631" y="5219319"/>
            <a:ext cx="894255" cy="625452"/>
            <a:chOff x="4227458" y="5957281"/>
            <a:chExt cx="1216269" cy="850671"/>
          </a:xfrm>
        </p:grpSpPr>
        <p:pic>
          <p:nvPicPr>
            <p:cNvPr id="96" name="btfpIconLines587804">
              <a:extLst>
                <a:ext uri="{FF2B5EF4-FFF2-40B4-BE49-F238E27FC236}">
                  <a16:creationId xmlns:a16="http://schemas.microsoft.com/office/drawing/2014/main" id="{FA60ADF6-9B52-44D5-0071-85E0A4ACE82F}"/>
                </a:ext>
              </a:extLst>
            </p:cNvPr>
            <p:cNvPicPr>
              <a:picLocks/>
            </p:cNvPicPr>
            <p:nvPr/>
          </p:nvPicPr>
          <p:blipFill>
            <a:blip r:embed="rId19" cstate="print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612" y="5957281"/>
              <a:ext cx="449959" cy="375876"/>
            </a:xfrm>
            <a:prstGeom prst="rect">
              <a:avLst/>
            </a:prstGeom>
          </p:spPr>
        </p:pic>
        <p:sp>
          <p:nvSpPr>
            <p:cNvPr id="135" name="btfpBulletedList535690">
              <a:extLst>
                <a:ext uri="{FF2B5EF4-FFF2-40B4-BE49-F238E27FC236}">
                  <a16:creationId xmlns:a16="http://schemas.microsoft.com/office/drawing/2014/main" id="{78EE2304-AEF5-8FD7-76A4-EA1F5C8919C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 bwMode="gray">
            <a:xfrm>
              <a:off x="4227458" y="6316644"/>
              <a:ext cx="1216269" cy="491308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wrap="square" lIns="26469" tIns="26469" rIns="26469" bIns="26469" rtlCol="0">
              <a:spAutoFit/>
            </a:bodyPr>
            <a:lstStyle/>
            <a:p>
              <a:pPr marL="0" indent="0" algn="ctr" defTabSz="672250">
                <a:spcBef>
                  <a:spcPts val="1219"/>
                </a:spcBef>
                <a:buNone/>
              </a:pPr>
              <a:r>
                <a:rPr lang="en-US" sz="1000" i="1">
                  <a:solidFill>
                    <a:srgbClr val="464547"/>
                  </a:solidFill>
                </a:rPr>
                <a:t>Relationships and connections</a:t>
              </a:r>
            </a:p>
          </p:txBody>
        </p:sp>
      </p:grpSp>
      <p:sp>
        <p:nvSpPr>
          <p:cNvPr id="59" name="Oval 112">
            <a:extLst>
              <a:ext uri="{FF2B5EF4-FFF2-40B4-BE49-F238E27FC236}">
                <a16:creationId xmlns:a16="http://schemas.microsoft.com/office/drawing/2014/main" id="{86F072AA-317B-2149-D8FB-7AE9497C6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29" y="3612333"/>
            <a:ext cx="673472" cy="641162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 defTabSz="672250">
              <a:spcBef>
                <a:spcPts val="883"/>
              </a:spcBef>
              <a:buNone/>
            </a:pPr>
            <a:r>
              <a:rPr lang="en-US" sz="1000">
                <a:solidFill>
                  <a:srgbClr val="464547"/>
                </a:solidFill>
              </a:rPr>
              <a:t>Research</a:t>
            </a:r>
          </a:p>
        </p:txBody>
      </p:sp>
      <p:grpSp>
        <p:nvGrpSpPr>
          <p:cNvPr id="170" name="btfpColumnHeaderBox667977">
            <a:extLst>
              <a:ext uri="{FF2B5EF4-FFF2-40B4-BE49-F238E27FC236}">
                <a16:creationId xmlns:a16="http://schemas.microsoft.com/office/drawing/2014/main" id="{DFE7C7D2-556B-10A6-F845-6602CC6E2A2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052627" y="1948910"/>
            <a:ext cx="4617561" cy="565217"/>
            <a:chOff x="7035797" y="847111"/>
            <a:chExt cx="6280304" cy="768748"/>
          </a:xfrm>
        </p:grpSpPr>
        <p:sp>
          <p:nvSpPr>
            <p:cNvPr id="168" name="btfpColumnHeaderBoxText667977">
              <a:extLst>
                <a:ext uri="{FF2B5EF4-FFF2-40B4-BE49-F238E27FC236}">
                  <a16:creationId xmlns:a16="http://schemas.microsoft.com/office/drawing/2014/main" id="{0C9EFB68-1521-57A1-5D92-B141D74D218C}"/>
                </a:ext>
              </a:extLst>
            </p:cNvPr>
            <p:cNvSpPr txBox="1"/>
            <p:nvPr/>
          </p:nvSpPr>
          <p:spPr bwMode="gray">
            <a:xfrm>
              <a:off x="7035797" y="847111"/>
              <a:ext cx="6280301" cy="761316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defTabSz="561146">
                <a:buNone/>
              </a:pPr>
              <a:r>
                <a:rPr lang="en-US" sz="1600" b="1">
                  <a:solidFill>
                    <a:srgbClr val="464547"/>
                  </a:solidFill>
                  <a:latin typeface="Calibri"/>
                </a:rPr>
                <a:t>The ways in which they capture and describe this “sense-making” work are variable and non-uniform</a:t>
              </a:r>
            </a:p>
          </p:txBody>
        </p:sp>
        <p:cxnSp>
          <p:nvCxnSpPr>
            <p:cNvPr id="169" name="btfpColumnHeaderBoxLine667977">
              <a:extLst>
                <a:ext uri="{FF2B5EF4-FFF2-40B4-BE49-F238E27FC236}">
                  <a16:creationId xmlns:a16="http://schemas.microsoft.com/office/drawing/2014/main" id="{56357EBF-5A25-3B6A-0D83-A62C12019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5800" y="1615859"/>
              <a:ext cx="6280301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btfpColumnHeaderBox551299">
            <a:extLst>
              <a:ext uri="{FF2B5EF4-FFF2-40B4-BE49-F238E27FC236}">
                <a16:creationId xmlns:a16="http://schemas.microsoft.com/office/drawing/2014/main" id="{3B905DB7-1EEC-6726-9A0F-48CB9A4D382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73504" y="1704939"/>
            <a:ext cx="4455370" cy="803592"/>
            <a:chOff x="508000" y="4917084"/>
            <a:chExt cx="6059710" cy="1092960"/>
          </a:xfrm>
        </p:grpSpPr>
        <p:sp>
          <p:nvSpPr>
            <p:cNvPr id="171" name="btfpColumnHeaderBoxText551299">
              <a:extLst>
                <a:ext uri="{FF2B5EF4-FFF2-40B4-BE49-F238E27FC236}">
                  <a16:creationId xmlns:a16="http://schemas.microsoft.com/office/drawing/2014/main" id="{866983B0-D02F-DA4A-E8AE-358E38B95D10}"/>
                </a:ext>
              </a:extLst>
            </p:cNvPr>
            <p:cNvSpPr txBox="1"/>
            <p:nvPr/>
          </p:nvSpPr>
          <p:spPr bwMode="gray">
            <a:xfrm>
              <a:off x="508000" y="4917084"/>
              <a:ext cx="6059710" cy="1092960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defTabSz="561146">
                <a:buNone/>
              </a:pPr>
              <a:r>
                <a:rPr lang="en-US" sz="1600" b="1" dirty="0">
                  <a:solidFill>
                    <a:srgbClr val="464547"/>
                  </a:solidFill>
                  <a:latin typeface="Calibri"/>
                </a:rPr>
                <a:t>They engage in measurement and learning of the fields and systems they work in, to assess and further progress</a:t>
              </a:r>
            </a:p>
          </p:txBody>
        </p:sp>
        <p:cxnSp>
          <p:nvCxnSpPr>
            <p:cNvPr id="172" name="btfpColumnHeaderBoxLine551299">
              <a:extLst>
                <a:ext uri="{FF2B5EF4-FFF2-40B4-BE49-F238E27FC236}">
                  <a16:creationId xmlns:a16="http://schemas.microsoft.com/office/drawing/2014/main" id="{E77F4523-B847-0555-FF3D-C9E68C203B7F}"/>
                </a:ext>
              </a:extLst>
            </p:cNvPr>
            <p:cNvCxnSpPr/>
            <p:nvPr/>
          </p:nvCxnSpPr>
          <p:spPr>
            <a:xfrm>
              <a:off x="508000" y="6010044"/>
              <a:ext cx="605971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CFCAD32-0681-2663-B8EF-40644FEFC739}"/>
              </a:ext>
            </a:extLst>
          </p:cNvPr>
          <p:cNvGrpSpPr/>
          <p:nvPr/>
        </p:nvGrpSpPr>
        <p:grpSpPr>
          <a:xfrm>
            <a:off x="8267340" y="3511372"/>
            <a:ext cx="1078943" cy="1025435"/>
            <a:chOff x="1741487" y="3125788"/>
            <a:chExt cx="1238251" cy="1219200"/>
          </a:xfrm>
        </p:grpSpPr>
        <p:sp>
          <p:nvSpPr>
            <p:cNvPr id="178" name="Oval 5">
              <a:extLst>
                <a:ext uri="{FF2B5EF4-FFF2-40B4-BE49-F238E27FC236}">
                  <a16:creationId xmlns:a16="http://schemas.microsoft.com/office/drawing/2014/main" id="{C1A63BF3-9DD1-6AE2-6316-EC9DB602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487" y="3763963"/>
              <a:ext cx="581025" cy="581025"/>
            </a:xfrm>
            <a:prstGeom prst="ellips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  <p:sp>
          <p:nvSpPr>
            <p:cNvPr id="179" name="Freeform 6">
              <a:extLst>
                <a:ext uri="{FF2B5EF4-FFF2-40B4-BE49-F238E27FC236}">
                  <a16:creationId xmlns:a16="http://schemas.microsoft.com/office/drawing/2014/main" id="{44305F5D-9BB0-4943-9E5D-CF0CA4CF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100" y="3790951"/>
              <a:ext cx="528638" cy="533400"/>
            </a:xfrm>
            <a:custGeom>
              <a:avLst/>
              <a:gdLst>
                <a:gd name="T0" fmla="*/ 333 w 333"/>
                <a:gd name="T1" fmla="*/ 336 h 336"/>
                <a:gd name="T2" fmla="*/ 0 w 333"/>
                <a:gd name="T3" fmla="*/ 336 h 336"/>
                <a:gd name="T4" fmla="*/ 0 w 333"/>
                <a:gd name="T5" fmla="*/ 0 h 336"/>
                <a:gd name="T6" fmla="*/ 333 w 333"/>
                <a:gd name="T7" fmla="*/ 0 h 336"/>
                <a:gd name="T8" fmla="*/ 333 w 333"/>
                <a:gd name="T9" fmla="*/ 336 h 336"/>
                <a:gd name="T10" fmla="*/ 333 w 333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36">
                  <a:moveTo>
                    <a:pt x="333" y="336"/>
                  </a:moveTo>
                  <a:lnTo>
                    <a:pt x="0" y="336"/>
                  </a:lnTo>
                  <a:lnTo>
                    <a:pt x="0" y="0"/>
                  </a:lnTo>
                  <a:lnTo>
                    <a:pt x="333" y="0"/>
                  </a:lnTo>
                  <a:lnTo>
                    <a:pt x="333" y="336"/>
                  </a:lnTo>
                  <a:lnTo>
                    <a:pt x="333" y="336"/>
                  </a:lnTo>
                  <a:close/>
                </a:path>
              </a:pathLst>
            </a:custGeom>
            <a:noFill/>
            <a:ln w="254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  <p:sp>
          <p:nvSpPr>
            <p:cNvPr id="180" name="Freeform 7">
              <a:extLst>
                <a:ext uri="{FF2B5EF4-FFF2-40B4-BE49-F238E27FC236}">
                  <a16:creationId xmlns:a16="http://schemas.microsoft.com/office/drawing/2014/main" id="{B1ABDF98-8751-45FD-9A46-42CE8C7A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0" y="3125788"/>
              <a:ext cx="600075" cy="576263"/>
            </a:xfrm>
            <a:custGeom>
              <a:avLst/>
              <a:gdLst>
                <a:gd name="T0" fmla="*/ 378 w 378"/>
                <a:gd name="T1" fmla="*/ 363 h 363"/>
                <a:gd name="T2" fmla="*/ 0 w 378"/>
                <a:gd name="T3" fmla="*/ 363 h 363"/>
                <a:gd name="T4" fmla="*/ 189 w 378"/>
                <a:gd name="T5" fmla="*/ 0 h 363"/>
                <a:gd name="T6" fmla="*/ 378 w 378"/>
                <a:gd name="T7" fmla="*/ 363 h 363"/>
                <a:gd name="T8" fmla="*/ 378 w 378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63">
                  <a:moveTo>
                    <a:pt x="378" y="363"/>
                  </a:moveTo>
                  <a:lnTo>
                    <a:pt x="0" y="363"/>
                  </a:lnTo>
                  <a:lnTo>
                    <a:pt x="189" y="0"/>
                  </a:lnTo>
                  <a:lnTo>
                    <a:pt x="378" y="363"/>
                  </a:lnTo>
                  <a:lnTo>
                    <a:pt x="378" y="363"/>
                  </a:lnTo>
                  <a:close/>
                </a:path>
              </a:pathLst>
            </a:custGeom>
            <a:noFill/>
            <a:ln w="254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4F2E4A1-4DAB-B583-FC09-5B93EFF6B33A}"/>
              </a:ext>
            </a:extLst>
          </p:cNvPr>
          <p:cNvGrpSpPr>
            <a:grpSpLocks noChangeAspect="1"/>
          </p:cNvGrpSpPr>
          <p:nvPr/>
        </p:nvGrpSpPr>
        <p:grpSpPr>
          <a:xfrm>
            <a:off x="8163089" y="4950116"/>
            <a:ext cx="1397280" cy="988156"/>
            <a:chOff x="5624513" y="3043238"/>
            <a:chExt cx="1984376" cy="1403350"/>
          </a:xfrm>
          <a:solidFill>
            <a:srgbClr val="70CDE3"/>
          </a:solidFill>
        </p:grpSpPr>
        <p:sp>
          <p:nvSpPr>
            <p:cNvPr id="191" name="Freeform 6">
              <a:extLst>
                <a:ext uri="{FF2B5EF4-FFF2-40B4-BE49-F238E27FC236}">
                  <a16:creationId xmlns:a16="http://schemas.microsoft.com/office/drawing/2014/main" id="{6C6D31C0-018D-1EC5-5944-D9BF42D807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513" y="3213100"/>
              <a:ext cx="1098550" cy="412750"/>
            </a:xfrm>
            <a:custGeom>
              <a:avLst/>
              <a:gdLst>
                <a:gd name="T0" fmla="*/ 210 w 290"/>
                <a:gd name="T1" fmla="*/ 62 h 109"/>
                <a:gd name="T2" fmla="*/ 210 w 290"/>
                <a:gd name="T3" fmla="*/ 32 h 109"/>
                <a:gd name="T4" fmla="*/ 153 w 290"/>
                <a:gd name="T5" fmla="*/ 32 h 109"/>
                <a:gd name="T6" fmla="*/ 153 w 290"/>
                <a:gd name="T7" fmla="*/ 0 h 109"/>
                <a:gd name="T8" fmla="*/ 82 w 290"/>
                <a:gd name="T9" fmla="*/ 0 h 109"/>
                <a:gd name="T10" fmla="*/ 82 w 290"/>
                <a:gd name="T11" fmla="*/ 61 h 109"/>
                <a:gd name="T12" fmla="*/ 0 w 290"/>
                <a:gd name="T13" fmla="*/ 84 h 109"/>
                <a:gd name="T14" fmla="*/ 145 w 290"/>
                <a:gd name="T15" fmla="*/ 109 h 109"/>
                <a:gd name="T16" fmla="*/ 290 w 290"/>
                <a:gd name="T17" fmla="*/ 84 h 109"/>
                <a:gd name="T18" fmla="*/ 210 w 290"/>
                <a:gd name="T19" fmla="*/ 62 h 109"/>
                <a:gd name="T20" fmla="*/ 82 w 290"/>
                <a:gd name="T21" fmla="*/ 89 h 109"/>
                <a:gd name="T22" fmla="*/ 51 w 290"/>
                <a:gd name="T23" fmla="*/ 81 h 109"/>
                <a:gd name="T24" fmla="*/ 82 w 290"/>
                <a:gd name="T25" fmla="*/ 74 h 109"/>
                <a:gd name="T26" fmla="*/ 82 w 290"/>
                <a:gd name="T27" fmla="*/ 89 h 109"/>
                <a:gd name="T28" fmla="*/ 210 w 290"/>
                <a:gd name="T29" fmla="*/ 74 h 109"/>
                <a:gd name="T30" fmla="*/ 241 w 290"/>
                <a:gd name="T31" fmla="*/ 81 h 109"/>
                <a:gd name="T32" fmla="*/ 210 w 290"/>
                <a:gd name="T33" fmla="*/ 89 h 109"/>
                <a:gd name="T34" fmla="*/ 210 w 290"/>
                <a:gd name="T35" fmla="*/ 74 h 109"/>
                <a:gd name="T36" fmla="*/ 145 w 290"/>
                <a:gd name="T37" fmla="*/ 106 h 109"/>
                <a:gd name="T38" fmla="*/ 3 w 290"/>
                <a:gd name="T39" fmla="*/ 84 h 109"/>
                <a:gd name="T40" fmla="*/ 82 w 290"/>
                <a:gd name="T41" fmla="*/ 65 h 109"/>
                <a:gd name="T42" fmla="*/ 82 w 290"/>
                <a:gd name="T43" fmla="*/ 70 h 109"/>
                <a:gd name="T44" fmla="*/ 48 w 290"/>
                <a:gd name="T45" fmla="*/ 81 h 109"/>
                <a:gd name="T46" fmla="*/ 146 w 290"/>
                <a:gd name="T47" fmla="*/ 95 h 109"/>
                <a:gd name="T48" fmla="*/ 245 w 290"/>
                <a:gd name="T49" fmla="*/ 81 h 109"/>
                <a:gd name="T50" fmla="*/ 210 w 290"/>
                <a:gd name="T51" fmla="*/ 70 h 109"/>
                <a:gd name="T52" fmla="*/ 210 w 290"/>
                <a:gd name="T53" fmla="*/ 65 h 109"/>
                <a:gd name="T54" fmla="*/ 287 w 290"/>
                <a:gd name="T55" fmla="*/ 84 h 109"/>
                <a:gd name="T56" fmla="*/ 145 w 290"/>
                <a:gd name="T57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" h="109">
                  <a:moveTo>
                    <a:pt x="210" y="62"/>
                  </a:moveTo>
                  <a:cubicBezTo>
                    <a:pt x="210" y="32"/>
                    <a:pt x="210" y="32"/>
                    <a:pt x="210" y="32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36" y="65"/>
                    <a:pt x="0" y="73"/>
                    <a:pt x="0" y="84"/>
                  </a:cubicBezTo>
                  <a:cubicBezTo>
                    <a:pt x="0" y="100"/>
                    <a:pt x="75" y="109"/>
                    <a:pt x="145" y="109"/>
                  </a:cubicBezTo>
                  <a:cubicBezTo>
                    <a:pt x="216" y="109"/>
                    <a:pt x="290" y="100"/>
                    <a:pt x="290" y="84"/>
                  </a:cubicBezTo>
                  <a:cubicBezTo>
                    <a:pt x="290" y="73"/>
                    <a:pt x="255" y="65"/>
                    <a:pt x="210" y="62"/>
                  </a:cubicBezTo>
                  <a:close/>
                  <a:moveTo>
                    <a:pt x="82" y="89"/>
                  </a:moveTo>
                  <a:cubicBezTo>
                    <a:pt x="62" y="86"/>
                    <a:pt x="52" y="83"/>
                    <a:pt x="51" y="81"/>
                  </a:cubicBezTo>
                  <a:cubicBezTo>
                    <a:pt x="52" y="79"/>
                    <a:pt x="62" y="76"/>
                    <a:pt x="82" y="74"/>
                  </a:cubicBezTo>
                  <a:lnTo>
                    <a:pt x="82" y="89"/>
                  </a:lnTo>
                  <a:close/>
                  <a:moveTo>
                    <a:pt x="210" y="74"/>
                  </a:moveTo>
                  <a:cubicBezTo>
                    <a:pt x="230" y="76"/>
                    <a:pt x="241" y="79"/>
                    <a:pt x="241" y="81"/>
                  </a:cubicBezTo>
                  <a:cubicBezTo>
                    <a:pt x="241" y="83"/>
                    <a:pt x="230" y="86"/>
                    <a:pt x="210" y="89"/>
                  </a:cubicBezTo>
                  <a:lnTo>
                    <a:pt x="210" y="74"/>
                  </a:lnTo>
                  <a:close/>
                  <a:moveTo>
                    <a:pt x="145" y="106"/>
                  </a:moveTo>
                  <a:cubicBezTo>
                    <a:pt x="62" y="106"/>
                    <a:pt x="3" y="94"/>
                    <a:pt x="3" y="84"/>
                  </a:cubicBezTo>
                  <a:cubicBezTo>
                    <a:pt x="3" y="77"/>
                    <a:pt x="34" y="69"/>
                    <a:pt x="82" y="65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63" y="72"/>
                    <a:pt x="48" y="76"/>
                    <a:pt x="48" y="81"/>
                  </a:cubicBezTo>
                  <a:cubicBezTo>
                    <a:pt x="48" y="92"/>
                    <a:pt x="112" y="95"/>
                    <a:pt x="146" y="95"/>
                  </a:cubicBezTo>
                  <a:cubicBezTo>
                    <a:pt x="180" y="95"/>
                    <a:pt x="245" y="92"/>
                    <a:pt x="245" y="81"/>
                  </a:cubicBezTo>
                  <a:cubicBezTo>
                    <a:pt x="245" y="76"/>
                    <a:pt x="230" y="72"/>
                    <a:pt x="210" y="70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57" y="69"/>
                    <a:pt x="287" y="77"/>
                    <a:pt x="287" y="84"/>
                  </a:cubicBezTo>
                  <a:cubicBezTo>
                    <a:pt x="287" y="94"/>
                    <a:pt x="229" y="106"/>
                    <a:pt x="145" y="106"/>
                  </a:cubicBezTo>
                  <a:close/>
                </a:path>
              </a:pathLst>
            </a:custGeom>
            <a:grpFill/>
            <a:ln w="9525">
              <a:solidFill>
                <a:srgbClr val="70CDE3"/>
              </a:solidFill>
              <a:round/>
              <a:headEnd/>
              <a:tailEnd/>
            </a:ln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  <p:sp>
          <p:nvSpPr>
            <p:cNvPr id="192" name="Freeform 7">
              <a:extLst>
                <a:ext uri="{FF2B5EF4-FFF2-40B4-BE49-F238E27FC236}">
                  <a16:creationId xmlns:a16="http://schemas.microsoft.com/office/drawing/2014/main" id="{624D3477-7E82-0817-2F73-D9E0CCA9B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9951" y="3965575"/>
              <a:ext cx="1003300" cy="481013"/>
            </a:xfrm>
            <a:custGeom>
              <a:avLst/>
              <a:gdLst>
                <a:gd name="T0" fmla="*/ 211 w 265"/>
                <a:gd name="T1" fmla="*/ 82 h 127"/>
                <a:gd name="T2" fmla="*/ 211 w 265"/>
                <a:gd name="T3" fmla="*/ 16 h 127"/>
                <a:gd name="T4" fmla="*/ 175 w 265"/>
                <a:gd name="T5" fmla="*/ 16 h 127"/>
                <a:gd name="T6" fmla="*/ 175 w 265"/>
                <a:gd name="T7" fmla="*/ 78 h 127"/>
                <a:gd name="T8" fmla="*/ 162 w 265"/>
                <a:gd name="T9" fmla="*/ 78 h 127"/>
                <a:gd name="T10" fmla="*/ 162 w 265"/>
                <a:gd name="T11" fmla="*/ 0 h 127"/>
                <a:gd name="T12" fmla="*/ 116 w 265"/>
                <a:gd name="T13" fmla="*/ 0 h 127"/>
                <a:gd name="T14" fmla="*/ 116 w 265"/>
                <a:gd name="T15" fmla="*/ 77 h 127"/>
                <a:gd name="T16" fmla="*/ 110 w 265"/>
                <a:gd name="T17" fmla="*/ 77 h 127"/>
                <a:gd name="T18" fmla="*/ 110 w 265"/>
                <a:gd name="T19" fmla="*/ 30 h 127"/>
                <a:gd name="T20" fmla="*/ 60 w 265"/>
                <a:gd name="T21" fmla="*/ 30 h 127"/>
                <a:gd name="T22" fmla="*/ 60 w 265"/>
                <a:gd name="T23" fmla="*/ 81 h 127"/>
                <a:gd name="T24" fmla="*/ 0 w 265"/>
                <a:gd name="T25" fmla="*/ 102 h 127"/>
                <a:gd name="T26" fmla="*/ 133 w 265"/>
                <a:gd name="T27" fmla="*/ 127 h 127"/>
                <a:gd name="T28" fmla="*/ 265 w 265"/>
                <a:gd name="T29" fmla="*/ 102 h 127"/>
                <a:gd name="T30" fmla="*/ 211 w 265"/>
                <a:gd name="T31" fmla="*/ 82 h 127"/>
                <a:gd name="T32" fmla="*/ 175 w 265"/>
                <a:gd name="T33" fmla="*/ 82 h 127"/>
                <a:gd name="T34" fmla="*/ 175 w 265"/>
                <a:gd name="T35" fmla="*/ 86 h 127"/>
                <a:gd name="T36" fmla="*/ 162 w 265"/>
                <a:gd name="T37" fmla="*/ 85 h 127"/>
                <a:gd name="T38" fmla="*/ 162 w 265"/>
                <a:gd name="T39" fmla="*/ 81 h 127"/>
                <a:gd name="T40" fmla="*/ 175 w 265"/>
                <a:gd name="T41" fmla="*/ 82 h 127"/>
                <a:gd name="T42" fmla="*/ 175 w 265"/>
                <a:gd name="T43" fmla="*/ 109 h 127"/>
                <a:gd name="T44" fmla="*/ 162 w 265"/>
                <a:gd name="T45" fmla="*/ 109 h 127"/>
                <a:gd name="T46" fmla="*/ 162 w 265"/>
                <a:gd name="T47" fmla="*/ 89 h 127"/>
                <a:gd name="T48" fmla="*/ 175 w 265"/>
                <a:gd name="T49" fmla="*/ 89 h 127"/>
                <a:gd name="T50" fmla="*/ 175 w 265"/>
                <a:gd name="T51" fmla="*/ 109 h 127"/>
                <a:gd name="T52" fmla="*/ 211 w 265"/>
                <a:gd name="T53" fmla="*/ 92 h 127"/>
                <a:gd name="T54" fmla="*/ 234 w 265"/>
                <a:gd name="T55" fmla="*/ 99 h 127"/>
                <a:gd name="T56" fmla="*/ 211 w 265"/>
                <a:gd name="T57" fmla="*/ 105 h 127"/>
                <a:gd name="T58" fmla="*/ 211 w 265"/>
                <a:gd name="T59" fmla="*/ 92 h 127"/>
                <a:gd name="T60" fmla="*/ 44 w 265"/>
                <a:gd name="T61" fmla="*/ 99 h 127"/>
                <a:gd name="T62" fmla="*/ 60 w 265"/>
                <a:gd name="T63" fmla="*/ 93 h 127"/>
                <a:gd name="T64" fmla="*/ 60 w 265"/>
                <a:gd name="T65" fmla="*/ 104 h 127"/>
                <a:gd name="T66" fmla="*/ 44 w 265"/>
                <a:gd name="T67" fmla="*/ 99 h 127"/>
                <a:gd name="T68" fmla="*/ 110 w 265"/>
                <a:gd name="T69" fmla="*/ 89 h 127"/>
                <a:gd name="T70" fmla="*/ 116 w 265"/>
                <a:gd name="T71" fmla="*/ 89 h 127"/>
                <a:gd name="T72" fmla="*/ 116 w 265"/>
                <a:gd name="T73" fmla="*/ 109 h 127"/>
                <a:gd name="T74" fmla="*/ 110 w 265"/>
                <a:gd name="T75" fmla="*/ 109 h 127"/>
                <a:gd name="T76" fmla="*/ 110 w 265"/>
                <a:gd name="T77" fmla="*/ 89 h 127"/>
                <a:gd name="T78" fmla="*/ 116 w 265"/>
                <a:gd name="T79" fmla="*/ 80 h 127"/>
                <a:gd name="T80" fmla="*/ 116 w 265"/>
                <a:gd name="T81" fmla="*/ 85 h 127"/>
                <a:gd name="T82" fmla="*/ 110 w 265"/>
                <a:gd name="T83" fmla="*/ 85 h 127"/>
                <a:gd name="T84" fmla="*/ 110 w 265"/>
                <a:gd name="T85" fmla="*/ 81 h 127"/>
                <a:gd name="T86" fmla="*/ 116 w 265"/>
                <a:gd name="T87" fmla="*/ 80 h 127"/>
                <a:gd name="T88" fmla="*/ 133 w 265"/>
                <a:gd name="T89" fmla="*/ 124 h 127"/>
                <a:gd name="T90" fmla="*/ 4 w 265"/>
                <a:gd name="T91" fmla="*/ 102 h 127"/>
                <a:gd name="T92" fmla="*/ 60 w 265"/>
                <a:gd name="T93" fmla="*/ 84 h 127"/>
                <a:gd name="T94" fmla="*/ 60 w 265"/>
                <a:gd name="T95" fmla="*/ 90 h 127"/>
                <a:gd name="T96" fmla="*/ 41 w 265"/>
                <a:gd name="T97" fmla="*/ 99 h 127"/>
                <a:gd name="T98" fmla="*/ 139 w 265"/>
                <a:gd name="T99" fmla="*/ 113 h 127"/>
                <a:gd name="T100" fmla="*/ 237 w 265"/>
                <a:gd name="T101" fmla="*/ 99 h 127"/>
                <a:gd name="T102" fmla="*/ 211 w 265"/>
                <a:gd name="T103" fmla="*/ 89 h 127"/>
                <a:gd name="T104" fmla="*/ 211 w 265"/>
                <a:gd name="T105" fmla="*/ 85 h 127"/>
                <a:gd name="T106" fmla="*/ 261 w 265"/>
                <a:gd name="T107" fmla="*/ 102 h 127"/>
                <a:gd name="T108" fmla="*/ 133 w 265"/>
                <a:gd name="T10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5" h="127">
                  <a:moveTo>
                    <a:pt x="211" y="82"/>
                  </a:moveTo>
                  <a:cubicBezTo>
                    <a:pt x="211" y="16"/>
                    <a:pt x="211" y="16"/>
                    <a:pt x="211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1" y="78"/>
                    <a:pt x="166" y="78"/>
                    <a:pt x="162" y="78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4" y="77"/>
                    <a:pt x="112" y="77"/>
                    <a:pt x="110" y="77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26" y="85"/>
                    <a:pt x="0" y="92"/>
                    <a:pt x="0" y="102"/>
                  </a:cubicBezTo>
                  <a:cubicBezTo>
                    <a:pt x="0" y="119"/>
                    <a:pt x="69" y="127"/>
                    <a:pt x="133" y="127"/>
                  </a:cubicBezTo>
                  <a:cubicBezTo>
                    <a:pt x="197" y="127"/>
                    <a:pt x="265" y="119"/>
                    <a:pt x="265" y="102"/>
                  </a:cubicBezTo>
                  <a:cubicBezTo>
                    <a:pt x="265" y="93"/>
                    <a:pt x="242" y="86"/>
                    <a:pt x="211" y="82"/>
                  </a:cubicBezTo>
                  <a:close/>
                  <a:moveTo>
                    <a:pt x="175" y="82"/>
                  </a:moveTo>
                  <a:cubicBezTo>
                    <a:pt x="175" y="86"/>
                    <a:pt x="175" y="86"/>
                    <a:pt x="175" y="86"/>
                  </a:cubicBezTo>
                  <a:cubicBezTo>
                    <a:pt x="170" y="85"/>
                    <a:pt x="166" y="85"/>
                    <a:pt x="162" y="85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7" y="81"/>
                    <a:pt x="171" y="81"/>
                    <a:pt x="175" y="82"/>
                  </a:cubicBezTo>
                  <a:close/>
                  <a:moveTo>
                    <a:pt x="175" y="109"/>
                  </a:moveTo>
                  <a:cubicBezTo>
                    <a:pt x="171" y="109"/>
                    <a:pt x="167" y="109"/>
                    <a:pt x="162" y="10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7" y="89"/>
                    <a:pt x="171" y="89"/>
                    <a:pt x="175" y="89"/>
                  </a:cubicBezTo>
                  <a:lnTo>
                    <a:pt x="175" y="109"/>
                  </a:lnTo>
                  <a:close/>
                  <a:moveTo>
                    <a:pt x="211" y="92"/>
                  </a:moveTo>
                  <a:cubicBezTo>
                    <a:pt x="226" y="94"/>
                    <a:pt x="233" y="97"/>
                    <a:pt x="234" y="99"/>
                  </a:cubicBezTo>
                  <a:cubicBezTo>
                    <a:pt x="233" y="101"/>
                    <a:pt x="226" y="103"/>
                    <a:pt x="211" y="105"/>
                  </a:cubicBezTo>
                  <a:lnTo>
                    <a:pt x="211" y="92"/>
                  </a:lnTo>
                  <a:close/>
                  <a:moveTo>
                    <a:pt x="44" y="99"/>
                  </a:moveTo>
                  <a:cubicBezTo>
                    <a:pt x="44" y="97"/>
                    <a:pt x="50" y="95"/>
                    <a:pt x="60" y="93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0" y="102"/>
                    <a:pt x="44" y="100"/>
                    <a:pt x="44" y="99"/>
                  </a:cubicBezTo>
                  <a:close/>
                  <a:moveTo>
                    <a:pt x="110" y="89"/>
                  </a:moveTo>
                  <a:cubicBezTo>
                    <a:pt x="112" y="89"/>
                    <a:pt x="114" y="89"/>
                    <a:pt x="116" y="8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4" y="109"/>
                    <a:pt x="112" y="109"/>
                    <a:pt x="110" y="109"/>
                  </a:cubicBezTo>
                  <a:lnTo>
                    <a:pt x="110" y="89"/>
                  </a:lnTo>
                  <a:close/>
                  <a:moveTo>
                    <a:pt x="116" y="80"/>
                  </a:moveTo>
                  <a:cubicBezTo>
                    <a:pt x="116" y="85"/>
                    <a:pt x="116" y="85"/>
                    <a:pt x="116" y="85"/>
                  </a:cubicBezTo>
                  <a:cubicBezTo>
                    <a:pt x="114" y="85"/>
                    <a:pt x="112" y="85"/>
                    <a:pt x="110" y="85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2" y="81"/>
                    <a:pt x="114" y="80"/>
                    <a:pt x="116" y="80"/>
                  </a:cubicBezTo>
                  <a:close/>
                  <a:moveTo>
                    <a:pt x="133" y="124"/>
                  </a:moveTo>
                  <a:cubicBezTo>
                    <a:pt x="57" y="124"/>
                    <a:pt x="4" y="113"/>
                    <a:pt x="4" y="102"/>
                  </a:cubicBezTo>
                  <a:cubicBezTo>
                    <a:pt x="4" y="96"/>
                    <a:pt x="25" y="89"/>
                    <a:pt x="60" y="84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49" y="92"/>
                    <a:pt x="41" y="95"/>
                    <a:pt x="41" y="99"/>
                  </a:cubicBezTo>
                  <a:cubicBezTo>
                    <a:pt x="41" y="110"/>
                    <a:pt x="105" y="113"/>
                    <a:pt x="139" y="113"/>
                  </a:cubicBezTo>
                  <a:cubicBezTo>
                    <a:pt x="173" y="113"/>
                    <a:pt x="237" y="110"/>
                    <a:pt x="237" y="99"/>
                  </a:cubicBezTo>
                  <a:cubicBezTo>
                    <a:pt x="237" y="94"/>
                    <a:pt x="226" y="91"/>
                    <a:pt x="211" y="89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42" y="89"/>
                    <a:pt x="261" y="96"/>
                    <a:pt x="261" y="102"/>
                  </a:cubicBezTo>
                  <a:cubicBezTo>
                    <a:pt x="261" y="113"/>
                    <a:pt x="208" y="124"/>
                    <a:pt x="133" y="124"/>
                  </a:cubicBezTo>
                  <a:close/>
                </a:path>
              </a:pathLst>
            </a:custGeom>
            <a:grpFill/>
            <a:ln w="9525">
              <a:solidFill>
                <a:srgbClr val="70CDE3"/>
              </a:solidFill>
              <a:round/>
              <a:headEnd/>
              <a:tailEnd/>
            </a:ln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3BACD52D-AFB4-6682-4639-3E49A4A388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551" y="3371850"/>
              <a:ext cx="1049338" cy="541338"/>
            </a:xfrm>
            <a:custGeom>
              <a:avLst/>
              <a:gdLst>
                <a:gd name="T0" fmla="*/ 206 w 277"/>
                <a:gd name="T1" fmla="*/ 99 h 143"/>
                <a:gd name="T2" fmla="*/ 206 w 277"/>
                <a:gd name="T3" fmla="*/ 0 h 143"/>
                <a:gd name="T4" fmla="*/ 157 w 277"/>
                <a:gd name="T5" fmla="*/ 0 h 143"/>
                <a:gd name="T6" fmla="*/ 157 w 277"/>
                <a:gd name="T7" fmla="*/ 84 h 143"/>
                <a:gd name="T8" fmla="*/ 111 w 277"/>
                <a:gd name="T9" fmla="*/ 84 h 143"/>
                <a:gd name="T10" fmla="*/ 111 w 277"/>
                <a:gd name="T11" fmla="*/ 42 h 143"/>
                <a:gd name="T12" fmla="*/ 84 w 277"/>
                <a:gd name="T13" fmla="*/ 42 h 143"/>
                <a:gd name="T14" fmla="*/ 84 w 277"/>
                <a:gd name="T15" fmla="*/ 98 h 143"/>
                <a:gd name="T16" fmla="*/ 0 w 277"/>
                <a:gd name="T17" fmla="*/ 120 h 143"/>
                <a:gd name="T18" fmla="*/ 138 w 277"/>
                <a:gd name="T19" fmla="*/ 143 h 143"/>
                <a:gd name="T20" fmla="*/ 277 w 277"/>
                <a:gd name="T21" fmla="*/ 120 h 143"/>
                <a:gd name="T22" fmla="*/ 206 w 277"/>
                <a:gd name="T23" fmla="*/ 99 h 143"/>
                <a:gd name="T24" fmla="*/ 84 w 277"/>
                <a:gd name="T25" fmla="*/ 127 h 143"/>
                <a:gd name="T26" fmla="*/ 43 w 277"/>
                <a:gd name="T27" fmla="*/ 118 h 143"/>
                <a:gd name="T28" fmla="*/ 84 w 277"/>
                <a:gd name="T29" fmla="*/ 110 h 143"/>
                <a:gd name="T30" fmla="*/ 84 w 277"/>
                <a:gd name="T31" fmla="*/ 127 h 143"/>
                <a:gd name="T32" fmla="*/ 206 w 277"/>
                <a:gd name="T33" fmla="*/ 111 h 143"/>
                <a:gd name="T34" fmla="*/ 233 w 277"/>
                <a:gd name="T35" fmla="*/ 118 h 143"/>
                <a:gd name="T36" fmla="*/ 206 w 277"/>
                <a:gd name="T37" fmla="*/ 125 h 143"/>
                <a:gd name="T38" fmla="*/ 206 w 277"/>
                <a:gd name="T39" fmla="*/ 111 h 143"/>
                <a:gd name="T40" fmla="*/ 138 w 277"/>
                <a:gd name="T41" fmla="*/ 140 h 143"/>
                <a:gd name="T42" fmla="*/ 3 w 277"/>
                <a:gd name="T43" fmla="*/ 120 h 143"/>
                <a:gd name="T44" fmla="*/ 84 w 277"/>
                <a:gd name="T45" fmla="*/ 101 h 143"/>
                <a:gd name="T46" fmla="*/ 84 w 277"/>
                <a:gd name="T47" fmla="*/ 106 h 143"/>
                <a:gd name="T48" fmla="*/ 40 w 277"/>
                <a:gd name="T49" fmla="*/ 118 h 143"/>
                <a:gd name="T50" fmla="*/ 138 w 277"/>
                <a:gd name="T51" fmla="*/ 132 h 143"/>
                <a:gd name="T52" fmla="*/ 237 w 277"/>
                <a:gd name="T53" fmla="*/ 118 h 143"/>
                <a:gd name="T54" fmla="*/ 206 w 277"/>
                <a:gd name="T55" fmla="*/ 107 h 143"/>
                <a:gd name="T56" fmla="*/ 206 w 277"/>
                <a:gd name="T57" fmla="*/ 102 h 143"/>
                <a:gd name="T58" fmla="*/ 274 w 277"/>
                <a:gd name="T59" fmla="*/ 120 h 143"/>
                <a:gd name="T60" fmla="*/ 138 w 277"/>
                <a:gd name="T61" fmla="*/ 14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7" h="143">
                  <a:moveTo>
                    <a:pt x="206" y="9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38" y="101"/>
                    <a:pt x="0" y="109"/>
                    <a:pt x="0" y="120"/>
                  </a:cubicBezTo>
                  <a:cubicBezTo>
                    <a:pt x="0" y="135"/>
                    <a:pt x="71" y="143"/>
                    <a:pt x="138" y="143"/>
                  </a:cubicBezTo>
                  <a:cubicBezTo>
                    <a:pt x="206" y="143"/>
                    <a:pt x="277" y="135"/>
                    <a:pt x="277" y="120"/>
                  </a:cubicBezTo>
                  <a:cubicBezTo>
                    <a:pt x="277" y="110"/>
                    <a:pt x="246" y="103"/>
                    <a:pt x="206" y="99"/>
                  </a:cubicBezTo>
                  <a:close/>
                  <a:moveTo>
                    <a:pt x="84" y="127"/>
                  </a:moveTo>
                  <a:cubicBezTo>
                    <a:pt x="58" y="124"/>
                    <a:pt x="44" y="121"/>
                    <a:pt x="43" y="118"/>
                  </a:cubicBezTo>
                  <a:cubicBezTo>
                    <a:pt x="44" y="116"/>
                    <a:pt x="58" y="112"/>
                    <a:pt x="84" y="110"/>
                  </a:cubicBezTo>
                  <a:lnTo>
                    <a:pt x="84" y="127"/>
                  </a:lnTo>
                  <a:close/>
                  <a:moveTo>
                    <a:pt x="206" y="111"/>
                  </a:moveTo>
                  <a:cubicBezTo>
                    <a:pt x="223" y="113"/>
                    <a:pt x="233" y="116"/>
                    <a:pt x="233" y="118"/>
                  </a:cubicBezTo>
                  <a:cubicBezTo>
                    <a:pt x="233" y="120"/>
                    <a:pt x="223" y="123"/>
                    <a:pt x="206" y="125"/>
                  </a:cubicBezTo>
                  <a:lnTo>
                    <a:pt x="206" y="111"/>
                  </a:lnTo>
                  <a:close/>
                  <a:moveTo>
                    <a:pt x="138" y="140"/>
                  </a:moveTo>
                  <a:cubicBezTo>
                    <a:pt x="59" y="140"/>
                    <a:pt x="3" y="129"/>
                    <a:pt x="3" y="120"/>
                  </a:cubicBezTo>
                  <a:cubicBezTo>
                    <a:pt x="3" y="113"/>
                    <a:pt x="34" y="105"/>
                    <a:pt x="84" y="101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60" y="108"/>
                    <a:pt x="40" y="112"/>
                    <a:pt x="40" y="118"/>
                  </a:cubicBezTo>
                  <a:cubicBezTo>
                    <a:pt x="40" y="129"/>
                    <a:pt x="104" y="132"/>
                    <a:pt x="138" y="132"/>
                  </a:cubicBezTo>
                  <a:cubicBezTo>
                    <a:pt x="172" y="132"/>
                    <a:pt x="237" y="129"/>
                    <a:pt x="237" y="118"/>
                  </a:cubicBezTo>
                  <a:cubicBezTo>
                    <a:pt x="237" y="113"/>
                    <a:pt x="223" y="110"/>
                    <a:pt x="206" y="107"/>
                  </a:cubicBezTo>
                  <a:cubicBezTo>
                    <a:pt x="206" y="102"/>
                    <a:pt x="206" y="102"/>
                    <a:pt x="206" y="102"/>
                  </a:cubicBezTo>
                  <a:cubicBezTo>
                    <a:pt x="248" y="106"/>
                    <a:pt x="274" y="113"/>
                    <a:pt x="274" y="120"/>
                  </a:cubicBezTo>
                  <a:cubicBezTo>
                    <a:pt x="274" y="129"/>
                    <a:pt x="218" y="140"/>
                    <a:pt x="138" y="140"/>
                  </a:cubicBezTo>
                  <a:close/>
                </a:path>
              </a:pathLst>
            </a:custGeom>
            <a:grpFill/>
            <a:ln w="9525">
              <a:solidFill>
                <a:srgbClr val="70CDE3"/>
              </a:solidFill>
              <a:round/>
              <a:headEnd/>
              <a:tailEnd/>
            </a:ln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  <p:sp>
          <p:nvSpPr>
            <p:cNvPr id="194" name="Freeform 9">
              <a:extLst>
                <a:ext uri="{FF2B5EF4-FFF2-40B4-BE49-F238E27FC236}">
                  <a16:creationId xmlns:a16="http://schemas.microsoft.com/office/drawing/2014/main" id="{B48C822F-025C-688B-B08F-63DF1900A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4276" y="3043238"/>
              <a:ext cx="847725" cy="241300"/>
            </a:xfrm>
            <a:custGeom>
              <a:avLst/>
              <a:gdLst>
                <a:gd name="T0" fmla="*/ 217 w 224"/>
                <a:gd name="T1" fmla="*/ 63 h 64"/>
                <a:gd name="T2" fmla="*/ 216 w 224"/>
                <a:gd name="T3" fmla="*/ 56 h 64"/>
                <a:gd name="T4" fmla="*/ 223 w 224"/>
                <a:gd name="T5" fmla="*/ 57 h 64"/>
                <a:gd name="T6" fmla="*/ 220 w 224"/>
                <a:gd name="T7" fmla="*/ 64 h 64"/>
                <a:gd name="T8" fmla="*/ 196 w 224"/>
                <a:gd name="T9" fmla="*/ 43 h 64"/>
                <a:gd name="T10" fmla="*/ 194 w 224"/>
                <a:gd name="T11" fmla="*/ 37 h 64"/>
                <a:gd name="T12" fmla="*/ 201 w 224"/>
                <a:gd name="T13" fmla="*/ 37 h 64"/>
                <a:gd name="T14" fmla="*/ 198 w 224"/>
                <a:gd name="T15" fmla="*/ 44 h 64"/>
                <a:gd name="T16" fmla="*/ 1 w 224"/>
                <a:gd name="T17" fmla="*/ 28 h 64"/>
                <a:gd name="T18" fmla="*/ 4 w 224"/>
                <a:gd name="T19" fmla="*/ 22 h 64"/>
                <a:gd name="T20" fmla="*/ 7 w 224"/>
                <a:gd name="T21" fmla="*/ 29 h 64"/>
                <a:gd name="T22" fmla="*/ 4 w 224"/>
                <a:gd name="T23" fmla="*/ 30 h 64"/>
                <a:gd name="T24" fmla="*/ 172 w 224"/>
                <a:gd name="T25" fmla="*/ 28 h 64"/>
                <a:gd name="T26" fmla="*/ 169 w 224"/>
                <a:gd name="T27" fmla="*/ 22 h 64"/>
                <a:gd name="T28" fmla="*/ 175 w 224"/>
                <a:gd name="T29" fmla="*/ 21 h 64"/>
                <a:gd name="T30" fmla="*/ 174 w 224"/>
                <a:gd name="T31" fmla="*/ 28 h 64"/>
                <a:gd name="T32" fmla="*/ 27 w 224"/>
                <a:gd name="T33" fmla="*/ 16 h 64"/>
                <a:gd name="T34" fmla="*/ 31 w 224"/>
                <a:gd name="T35" fmla="*/ 10 h 64"/>
                <a:gd name="T36" fmla="*/ 33 w 224"/>
                <a:gd name="T37" fmla="*/ 18 h 64"/>
                <a:gd name="T38" fmla="*/ 31 w 224"/>
                <a:gd name="T39" fmla="*/ 18 h 64"/>
                <a:gd name="T40" fmla="*/ 145 w 224"/>
                <a:gd name="T41" fmla="*/ 17 h 64"/>
                <a:gd name="T42" fmla="*/ 142 w 224"/>
                <a:gd name="T43" fmla="*/ 11 h 64"/>
                <a:gd name="T44" fmla="*/ 148 w 224"/>
                <a:gd name="T45" fmla="*/ 9 h 64"/>
                <a:gd name="T46" fmla="*/ 147 w 224"/>
                <a:gd name="T47" fmla="*/ 17 h 64"/>
                <a:gd name="T48" fmla="*/ 55 w 224"/>
                <a:gd name="T49" fmla="*/ 7 h 64"/>
                <a:gd name="T50" fmla="*/ 60 w 224"/>
                <a:gd name="T51" fmla="*/ 2 h 64"/>
                <a:gd name="T52" fmla="*/ 61 w 224"/>
                <a:gd name="T53" fmla="*/ 10 h 64"/>
                <a:gd name="T54" fmla="*/ 59 w 224"/>
                <a:gd name="T55" fmla="*/ 11 h 64"/>
                <a:gd name="T56" fmla="*/ 118 w 224"/>
                <a:gd name="T57" fmla="*/ 10 h 64"/>
                <a:gd name="T58" fmla="*/ 113 w 224"/>
                <a:gd name="T59" fmla="*/ 5 h 64"/>
                <a:gd name="T60" fmla="*/ 119 w 224"/>
                <a:gd name="T61" fmla="*/ 2 h 64"/>
                <a:gd name="T62" fmla="*/ 118 w 224"/>
                <a:gd name="T63" fmla="*/ 10 h 64"/>
                <a:gd name="T64" fmla="*/ 84 w 224"/>
                <a:gd name="T65" fmla="*/ 4 h 64"/>
                <a:gd name="T66" fmla="*/ 89 w 224"/>
                <a:gd name="T67" fmla="*/ 0 h 64"/>
                <a:gd name="T68" fmla="*/ 89 w 224"/>
                <a:gd name="T69" fmla="*/ 8 h 64"/>
                <a:gd name="T70" fmla="*/ 88 w 224"/>
                <a:gd name="T7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64">
                  <a:moveTo>
                    <a:pt x="220" y="64"/>
                  </a:moveTo>
                  <a:cubicBezTo>
                    <a:pt x="219" y="64"/>
                    <a:pt x="218" y="63"/>
                    <a:pt x="217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4" y="60"/>
                    <a:pt x="214" y="58"/>
                    <a:pt x="216" y="56"/>
                  </a:cubicBezTo>
                  <a:cubicBezTo>
                    <a:pt x="218" y="55"/>
                    <a:pt x="220" y="55"/>
                    <a:pt x="222" y="56"/>
                  </a:cubicBezTo>
                  <a:cubicBezTo>
                    <a:pt x="223" y="57"/>
                    <a:pt x="223" y="57"/>
                    <a:pt x="223" y="57"/>
                  </a:cubicBezTo>
                  <a:cubicBezTo>
                    <a:pt x="224" y="59"/>
                    <a:pt x="224" y="61"/>
                    <a:pt x="222" y="63"/>
                  </a:cubicBezTo>
                  <a:cubicBezTo>
                    <a:pt x="222" y="64"/>
                    <a:pt x="221" y="64"/>
                    <a:pt x="220" y="64"/>
                  </a:cubicBezTo>
                  <a:close/>
                  <a:moveTo>
                    <a:pt x="198" y="44"/>
                  </a:moveTo>
                  <a:cubicBezTo>
                    <a:pt x="197" y="44"/>
                    <a:pt x="196" y="44"/>
                    <a:pt x="196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3" y="41"/>
                    <a:pt x="193" y="39"/>
                    <a:pt x="194" y="37"/>
                  </a:cubicBezTo>
                  <a:cubicBezTo>
                    <a:pt x="195" y="35"/>
                    <a:pt x="198" y="35"/>
                    <a:pt x="200" y="36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8"/>
                    <a:pt x="203" y="41"/>
                    <a:pt x="201" y="43"/>
                  </a:cubicBezTo>
                  <a:cubicBezTo>
                    <a:pt x="200" y="44"/>
                    <a:pt x="199" y="44"/>
                    <a:pt x="198" y="44"/>
                  </a:cubicBezTo>
                  <a:close/>
                  <a:moveTo>
                    <a:pt x="4" y="30"/>
                  </a:moveTo>
                  <a:cubicBezTo>
                    <a:pt x="3" y="30"/>
                    <a:pt x="2" y="30"/>
                    <a:pt x="1" y="28"/>
                  </a:cubicBezTo>
                  <a:cubicBezTo>
                    <a:pt x="0" y="26"/>
                    <a:pt x="1" y="24"/>
                    <a:pt x="2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21"/>
                    <a:pt x="8" y="22"/>
                    <a:pt x="9" y="24"/>
                  </a:cubicBezTo>
                  <a:cubicBezTo>
                    <a:pt x="10" y="26"/>
                    <a:pt x="9" y="28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lose/>
                  <a:moveTo>
                    <a:pt x="174" y="28"/>
                  </a:moveTo>
                  <a:cubicBezTo>
                    <a:pt x="173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69" y="26"/>
                    <a:pt x="168" y="24"/>
                    <a:pt x="169" y="22"/>
                  </a:cubicBezTo>
                  <a:cubicBezTo>
                    <a:pt x="170" y="20"/>
                    <a:pt x="172" y="19"/>
                    <a:pt x="174" y="20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7" y="22"/>
                    <a:pt x="178" y="24"/>
                    <a:pt x="177" y="26"/>
                  </a:cubicBezTo>
                  <a:cubicBezTo>
                    <a:pt x="176" y="28"/>
                    <a:pt x="175" y="28"/>
                    <a:pt x="174" y="28"/>
                  </a:cubicBezTo>
                  <a:close/>
                  <a:moveTo>
                    <a:pt x="31" y="18"/>
                  </a:moveTo>
                  <a:cubicBezTo>
                    <a:pt x="29" y="18"/>
                    <a:pt x="28" y="17"/>
                    <a:pt x="27" y="16"/>
                  </a:cubicBezTo>
                  <a:cubicBezTo>
                    <a:pt x="26" y="13"/>
                    <a:pt x="27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9"/>
                    <a:pt x="35" y="10"/>
                    <a:pt x="36" y="12"/>
                  </a:cubicBezTo>
                  <a:cubicBezTo>
                    <a:pt x="37" y="15"/>
                    <a:pt x="35" y="17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1" y="18"/>
                    <a:pt x="31" y="18"/>
                  </a:cubicBezTo>
                  <a:close/>
                  <a:moveTo>
                    <a:pt x="147" y="17"/>
                  </a:moveTo>
                  <a:cubicBezTo>
                    <a:pt x="146" y="17"/>
                    <a:pt x="146" y="17"/>
                    <a:pt x="145" y="17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2" y="16"/>
                    <a:pt x="141" y="13"/>
                    <a:pt x="142" y="11"/>
                  </a:cubicBezTo>
                  <a:cubicBezTo>
                    <a:pt x="143" y="9"/>
                    <a:pt x="145" y="8"/>
                    <a:pt x="147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50" y="10"/>
                    <a:pt x="151" y="12"/>
                    <a:pt x="151" y="14"/>
                  </a:cubicBezTo>
                  <a:cubicBezTo>
                    <a:pt x="150" y="16"/>
                    <a:pt x="148" y="17"/>
                    <a:pt x="147" y="17"/>
                  </a:cubicBezTo>
                  <a:close/>
                  <a:moveTo>
                    <a:pt x="59" y="11"/>
                  </a:moveTo>
                  <a:cubicBezTo>
                    <a:pt x="57" y="11"/>
                    <a:pt x="56" y="9"/>
                    <a:pt x="55" y="7"/>
                  </a:cubicBezTo>
                  <a:cubicBezTo>
                    <a:pt x="55" y="5"/>
                    <a:pt x="56" y="3"/>
                    <a:pt x="58" y="3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2"/>
                    <a:pt x="64" y="4"/>
                    <a:pt x="64" y="6"/>
                  </a:cubicBezTo>
                  <a:cubicBezTo>
                    <a:pt x="65" y="8"/>
                    <a:pt x="63" y="10"/>
                    <a:pt x="61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59" y="11"/>
                    <a:pt x="59" y="11"/>
                  </a:cubicBezTo>
                  <a:close/>
                  <a:moveTo>
                    <a:pt x="118" y="10"/>
                  </a:moveTo>
                  <a:cubicBezTo>
                    <a:pt x="118" y="10"/>
                    <a:pt x="118" y="10"/>
                    <a:pt x="118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9"/>
                    <a:pt x="113" y="7"/>
                    <a:pt x="113" y="5"/>
                  </a:cubicBezTo>
                  <a:cubicBezTo>
                    <a:pt x="114" y="3"/>
                    <a:pt x="116" y="1"/>
                    <a:pt x="118" y="2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2"/>
                    <a:pt x="123" y="4"/>
                    <a:pt x="122" y="7"/>
                  </a:cubicBezTo>
                  <a:cubicBezTo>
                    <a:pt x="122" y="9"/>
                    <a:pt x="120" y="10"/>
                    <a:pt x="118" y="10"/>
                  </a:cubicBezTo>
                  <a:close/>
                  <a:moveTo>
                    <a:pt x="88" y="8"/>
                  </a:moveTo>
                  <a:cubicBezTo>
                    <a:pt x="86" y="8"/>
                    <a:pt x="84" y="6"/>
                    <a:pt x="84" y="4"/>
                  </a:cubicBezTo>
                  <a:cubicBezTo>
                    <a:pt x="84" y="2"/>
                    <a:pt x="86" y="0"/>
                    <a:pt x="8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3" y="2"/>
                    <a:pt x="93" y="4"/>
                  </a:cubicBezTo>
                  <a:cubicBezTo>
                    <a:pt x="93" y="6"/>
                    <a:pt x="92" y="8"/>
                    <a:pt x="89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lose/>
                </a:path>
              </a:pathLst>
            </a:custGeom>
            <a:grpFill/>
            <a:ln w="9525">
              <a:solidFill>
                <a:srgbClr val="70CDE3"/>
              </a:solidFill>
              <a:round/>
              <a:headEnd/>
              <a:tailEnd/>
            </a:ln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  <p:sp>
          <p:nvSpPr>
            <p:cNvPr id="195" name="Freeform 10">
              <a:extLst>
                <a:ext uri="{FF2B5EF4-FFF2-40B4-BE49-F238E27FC236}">
                  <a16:creationId xmlns:a16="http://schemas.microsoft.com/office/drawing/2014/main" id="{6CDBC0F4-2E11-04DC-55EC-3619E4FE9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3924300"/>
              <a:ext cx="306388" cy="377825"/>
            </a:xfrm>
            <a:custGeom>
              <a:avLst/>
              <a:gdLst>
                <a:gd name="T0" fmla="*/ 5 w 81"/>
                <a:gd name="T1" fmla="*/ 100 h 100"/>
                <a:gd name="T2" fmla="*/ 1 w 81"/>
                <a:gd name="T3" fmla="*/ 98 h 100"/>
                <a:gd name="T4" fmla="*/ 3 w 81"/>
                <a:gd name="T5" fmla="*/ 92 h 100"/>
                <a:gd name="T6" fmla="*/ 4 w 81"/>
                <a:gd name="T7" fmla="*/ 92 h 100"/>
                <a:gd name="T8" fmla="*/ 9 w 81"/>
                <a:gd name="T9" fmla="*/ 93 h 100"/>
                <a:gd name="T10" fmla="*/ 8 w 81"/>
                <a:gd name="T11" fmla="*/ 98 h 100"/>
                <a:gd name="T12" fmla="*/ 7 w 81"/>
                <a:gd name="T13" fmla="*/ 99 h 100"/>
                <a:gd name="T14" fmla="*/ 5 w 81"/>
                <a:gd name="T15" fmla="*/ 100 h 100"/>
                <a:gd name="T16" fmla="*/ 28 w 81"/>
                <a:gd name="T17" fmla="*/ 82 h 100"/>
                <a:gd name="T18" fmla="*/ 25 w 81"/>
                <a:gd name="T19" fmla="*/ 81 h 100"/>
                <a:gd name="T20" fmla="*/ 25 w 81"/>
                <a:gd name="T21" fmla="*/ 75 h 100"/>
                <a:gd name="T22" fmla="*/ 26 w 81"/>
                <a:gd name="T23" fmla="*/ 74 h 100"/>
                <a:gd name="T24" fmla="*/ 32 w 81"/>
                <a:gd name="T25" fmla="*/ 74 h 100"/>
                <a:gd name="T26" fmla="*/ 32 w 81"/>
                <a:gd name="T27" fmla="*/ 80 h 100"/>
                <a:gd name="T28" fmla="*/ 31 w 81"/>
                <a:gd name="T29" fmla="*/ 81 h 100"/>
                <a:gd name="T30" fmla="*/ 28 w 81"/>
                <a:gd name="T31" fmla="*/ 82 h 100"/>
                <a:gd name="T32" fmla="*/ 48 w 81"/>
                <a:gd name="T33" fmla="*/ 61 h 100"/>
                <a:gd name="T34" fmla="*/ 45 w 81"/>
                <a:gd name="T35" fmla="*/ 60 h 100"/>
                <a:gd name="T36" fmla="*/ 45 w 81"/>
                <a:gd name="T37" fmla="*/ 54 h 100"/>
                <a:gd name="T38" fmla="*/ 45 w 81"/>
                <a:gd name="T39" fmla="*/ 53 h 100"/>
                <a:gd name="T40" fmla="*/ 51 w 81"/>
                <a:gd name="T41" fmla="*/ 52 h 100"/>
                <a:gd name="T42" fmla="*/ 52 w 81"/>
                <a:gd name="T43" fmla="*/ 58 h 100"/>
                <a:gd name="T44" fmla="*/ 51 w 81"/>
                <a:gd name="T45" fmla="*/ 59 h 100"/>
                <a:gd name="T46" fmla="*/ 48 w 81"/>
                <a:gd name="T47" fmla="*/ 61 h 100"/>
                <a:gd name="T48" fmla="*/ 64 w 81"/>
                <a:gd name="T49" fmla="*/ 36 h 100"/>
                <a:gd name="T50" fmla="*/ 62 w 81"/>
                <a:gd name="T51" fmla="*/ 36 h 100"/>
                <a:gd name="T52" fmla="*/ 61 w 81"/>
                <a:gd name="T53" fmla="*/ 30 h 100"/>
                <a:gd name="T54" fmla="*/ 61 w 81"/>
                <a:gd name="T55" fmla="*/ 29 h 100"/>
                <a:gd name="T56" fmla="*/ 67 w 81"/>
                <a:gd name="T57" fmla="*/ 28 h 100"/>
                <a:gd name="T58" fmla="*/ 68 w 81"/>
                <a:gd name="T59" fmla="*/ 33 h 100"/>
                <a:gd name="T60" fmla="*/ 68 w 81"/>
                <a:gd name="T61" fmla="*/ 34 h 100"/>
                <a:gd name="T62" fmla="*/ 64 w 81"/>
                <a:gd name="T63" fmla="*/ 36 h 100"/>
                <a:gd name="T64" fmla="*/ 76 w 81"/>
                <a:gd name="T65" fmla="*/ 10 h 100"/>
                <a:gd name="T66" fmla="*/ 75 w 81"/>
                <a:gd name="T67" fmla="*/ 10 h 100"/>
                <a:gd name="T68" fmla="*/ 72 w 81"/>
                <a:gd name="T69" fmla="*/ 4 h 100"/>
                <a:gd name="T70" fmla="*/ 73 w 81"/>
                <a:gd name="T71" fmla="*/ 3 h 100"/>
                <a:gd name="T72" fmla="*/ 78 w 81"/>
                <a:gd name="T73" fmla="*/ 1 h 100"/>
                <a:gd name="T74" fmla="*/ 80 w 81"/>
                <a:gd name="T75" fmla="*/ 6 h 100"/>
                <a:gd name="T76" fmla="*/ 80 w 81"/>
                <a:gd name="T77" fmla="*/ 7 h 100"/>
                <a:gd name="T78" fmla="*/ 76 w 81"/>
                <a:gd name="T79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100">
                  <a:moveTo>
                    <a:pt x="5" y="100"/>
                  </a:moveTo>
                  <a:cubicBezTo>
                    <a:pt x="3" y="100"/>
                    <a:pt x="2" y="99"/>
                    <a:pt x="1" y="98"/>
                  </a:cubicBezTo>
                  <a:cubicBezTo>
                    <a:pt x="0" y="96"/>
                    <a:pt x="1" y="93"/>
                    <a:pt x="3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0"/>
                    <a:pt x="8" y="91"/>
                    <a:pt x="9" y="93"/>
                  </a:cubicBezTo>
                  <a:cubicBezTo>
                    <a:pt x="10" y="95"/>
                    <a:pt x="10" y="97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6" y="99"/>
                    <a:pt x="5" y="100"/>
                    <a:pt x="5" y="100"/>
                  </a:cubicBezTo>
                  <a:close/>
                  <a:moveTo>
                    <a:pt x="28" y="82"/>
                  </a:moveTo>
                  <a:cubicBezTo>
                    <a:pt x="27" y="82"/>
                    <a:pt x="26" y="81"/>
                    <a:pt x="25" y="81"/>
                  </a:cubicBezTo>
                  <a:cubicBezTo>
                    <a:pt x="23" y="79"/>
                    <a:pt x="24" y="76"/>
                    <a:pt x="25" y="75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3"/>
                    <a:pt x="30" y="73"/>
                    <a:pt x="32" y="74"/>
                  </a:cubicBezTo>
                  <a:cubicBezTo>
                    <a:pt x="33" y="76"/>
                    <a:pt x="33" y="79"/>
                    <a:pt x="32" y="80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0" y="82"/>
                    <a:pt x="29" y="82"/>
                    <a:pt x="28" y="82"/>
                  </a:cubicBezTo>
                  <a:close/>
                  <a:moveTo>
                    <a:pt x="48" y="61"/>
                  </a:moveTo>
                  <a:cubicBezTo>
                    <a:pt x="47" y="61"/>
                    <a:pt x="46" y="60"/>
                    <a:pt x="45" y="60"/>
                  </a:cubicBezTo>
                  <a:cubicBezTo>
                    <a:pt x="44" y="58"/>
                    <a:pt x="43" y="56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7" y="51"/>
                    <a:pt x="49" y="51"/>
                    <a:pt x="51" y="52"/>
                  </a:cubicBezTo>
                  <a:cubicBezTo>
                    <a:pt x="53" y="54"/>
                    <a:pt x="53" y="56"/>
                    <a:pt x="52" y="58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0" y="60"/>
                    <a:pt x="49" y="61"/>
                    <a:pt x="48" y="61"/>
                  </a:cubicBezTo>
                  <a:close/>
                  <a:moveTo>
                    <a:pt x="64" y="36"/>
                  </a:moveTo>
                  <a:cubicBezTo>
                    <a:pt x="63" y="36"/>
                    <a:pt x="63" y="36"/>
                    <a:pt x="62" y="36"/>
                  </a:cubicBezTo>
                  <a:cubicBezTo>
                    <a:pt x="60" y="35"/>
                    <a:pt x="59" y="32"/>
                    <a:pt x="61" y="3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27"/>
                    <a:pt x="65" y="27"/>
                    <a:pt x="67" y="28"/>
                  </a:cubicBezTo>
                  <a:cubicBezTo>
                    <a:pt x="68" y="29"/>
                    <a:pt x="69" y="31"/>
                    <a:pt x="68" y="33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6"/>
                    <a:pt x="65" y="36"/>
                    <a:pt x="64" y="36"/>
                  </a:cubicBezTo>
                  <a:close/>
                  <a:moveTo>
                    <a:pt x="76" y="10"/>
                  </a:moveTo>
                  <a:cubicBezTo>
                    <a:pt x="76" y="10"/>
                    <a:pt x="75" y="10"/>
                    <a:pt x="75" y="10"/>
                  </a:cubicBezTo>
                  <a:cubicBezTo>
                    <a:pt x="73" y="9"/>
                    <a:pt x="72" y="6"/>
                    <a:pt x="72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6" y="0"/>
                    <a:pt x="78" y="1"/>
                  </a:cubicBezTo>
                  <a:cubicBezTo>
                    <a:pt x="80" y="2"/>
                    <a:pt x="81" y="4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9"/>
                    <a:pt x="78" y="10"/>
                    <a:pt x="76" y="10"/>
                  </a:cubicBezTo>
                  <a:close/>
                </a:path>
              </a:pathLst>
            </a:custGeom>
            <a:grpFill/>
            <a:ln w="9525">
              <a:solidFill>
                <a:srgbClr val="70CDE3"/>
              </a:solidFill>
              <a:round/>
              <a:headEnd/>
              <a:tailEnd/>
            </a:ln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  <p:sp>
          <p:nvSpPr>
            <p:cNvPr id="196" name="Freeform 11">
              <a:extLst>
                <a:ext uri="{FF2B5EF4-FFF2-40B4-BE49-F238E27FC236}">
                  <a16:creationId xmlns:a16="http://schemas.microsoft.com/office/drawing/2014/main" id="{BA1CAEF0-1D4F-DE3A-71F6-4C1817DD6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26" y="3663950"/>
              <a:ext cx="215900" cy="536575"/>
            </a:xfrm>
            <a:custGeom>
              <a:avLst/>
              <a:gdLst>
                <a:gd name="T0" fmla="*/ 53 w 57"/>
                <a:gd name="T1" fmla="*/ 142 h 142"/>
                <a:gd name="T2" fmla="*/ 50 w 57"/>
                <a:gd name="T3" fmla="*/ 141 h 142"/>
                <a:gd name="T4" fmla="*/ 49 w 57"/>
                <a:gd name="T5" fmla="*/ 140 h 142"/>
                <a:gd name="T6" fmla="*/ 49 w 57"/>
                <a:gd name="T7" fmla="*/ 134 h 142"/>
                <a:gd name="T8" fmla="*/ 55 w 57"/>
                <a:gd name="T9" fmla="*/ 135 h 142"/>
                <a:gd name="T10" fmla="*/ 56 w 57"/>
                <a:gd name="T11" fmla="*/ 135 h 142"/>
                <a:gd name="T12" fmla="*/ 55 w 57"/>
                <a:gd name="T13" fmla="*/ 141 h 142"/>
                <a:gd name="T14" fmla="*/ 53 w 57"/>
                <a:gd name="T15" fmla="*/ 142 h 142"/>
                <a:gd name="T16" fmla="*/ 34 w 57"/>
                <a:gd name="T17" fmla="*/ 120 h 142"/>
                <a:gd name="T18" fmla="*/ 31 w 57"/>
                <a:gd name="T19" fmla="*/ 118 h 142"/>
                <a:gd name="T20" fmla="*/ 30 w 57"/>
                <a:gd name="T21" fmla="*/ 117 h 142"/>
                <a:gd name="T22" fmla="*/ 31 w 57"/>
                <a:gd name="T23" fmla="*/ 111 h 142"/>
                <a:gd name="T24" fmla="*/ 37 w 57"/>
                <a:gd name="T25" fmla="*/ 112 h 142"/>
                <a:gd name="T26" fmla="*/ 37 w 57"/>
                <a:gd name="T27" fmla="*/ 113 h 142"/>
                <a:gd name="T28" fmla="*/ 36 w 57"/>
                <a:gd name="T29" fmla="*/ 119 h 142"/>
                <a:gd name="T30" fmla="*/ 34 w 57"/>
                <a:gd name="T31" fmla="*/ 120 h 142"/>
                <a:gd name="T32" fmla="*/ 20 w 57"/>
                <a:gd name="T33" fmla="*/ 94 h 142"/>
                <a:gd name="T34" fmla="*/ 16 w 57"/>
                <a:gd name="T35" fmla="*/ 92 h 142"/>
                <a:gd name="T36" fmla="*/ 16 w 57"/>
                <a:gd name="T37" fmla="*/ 91 h 142"/>
                <a:gd name="T38" fmla="*/ 18 w 57"/>
                <a:gd name="T39" fmla="*/ 86 h 142"/>
                <a:gd name="T40" fmla="*/ 23 w 57"/>
                <a:gd name="T41" fmla="*/ 88 h 142"/>
                <a:gd name="T42" fmla="*/ 23 w 57"/>
                <a:gd name="T43" fmla="*/ 89 h 142"/>
                <a:gd name="T44" fmla="*/ 21 w 57"/>
                <a:gd name="T45" fmla="*/ 94 h 142"/>
                <a:gd name="T46" fmla="*/ 20 w 57"/>
                <a:gd name="T47" fmla="*/ 94 h 142"/>
                <a:gd name="T48" fmla="*/ 10 w 57"/>
                <a:gd name="T49" fmla="*/ 67 h 142"/>
                <a:gd name="T50" fmla="*/ 6 w 57"/>
                <a:gd name="T51" fmla="*/ 64 h 142"/>
                <a:gd name="T52" fmla="*/ 6 w 57"/>
                <a:gd name="T53" fmla="*/ 63 h 142"/>
                <a:gd name="T54" fmla="*/ 8 w 57"/>
                <a:gd name="T55" fmla="*/ 58 h 142"/>
                <a:gd name="T56" fmla="*/ 13 w 57"/>
                <a:gd name="T57" fmla="*/ 61 h 142"/>
                <a:gd name="T58" fmla="*/ 14 w 57"/>
                <a:gd name="T59" fmla="*/ 62 h 142"/>
                <a:gd name="T60" fmla="*/ 11 w 57"/>
                <a:gd name="T61" fmla="*/ 67 h 142"/>
                <a:gd name="T62" fmla="*/ 10 w 57"/>
                <a:gd name="T63" fmla="*/ 67 h 142"/>
                <a:gd name="T64" fmla="*/ 4 w 57"/>
                <a:gd name="T65" fmla="*/ 38 h 142"/>
                <a:gd name="T66" fmla="*/ 0 w 57"/>
                <a:gd name="T67" fmla="*/ 35 h 142"/>
                <a:gd name="T68" fmla="*/ 0 w 57"/>
                <a:gd name="T69" fmla="*/ 33 h 142"/>
                <a:gd name="T70" fmla="*/ 4 w 57"/>
                <a:gd name="T71" fmla="*/ 29 h 142"/>
                <a:gd name="T72" fmla="*/ 8 w 57"/>
                <a:gd name="T73" fmla="*/ 33 h 142"/>
                <a:gd name="T74" fmla="*/ 8 w 57"/>
                <a:gd name="T75" fmla="*/ 34 h 142"/>
                <a:gd name="T76" fmla="*/ 5 w 57"/>
                <a:gd name="T77" fmla="*/ 38 h 142"/>
                <a:gd name="T78" fmla="*/ 4 w 57"/>
                <a:gd name="T79" fmla="*/ 38 h 142"/>
                <a:gd name="T80" fmla="*/ 4 w 57"/>
                <a:gd name="T81" fmla="*/ 9 h 142"/>
                <a:gd name="T82" fmla="*/ 4 w 57"/>
                <a:gd name="T83" fmla="*/ 9 h 142"/>
                <a:gd name="T84" fmla="*/ 0 w 57"/>
                <a:gd name="T85" fmla="*/ 5 h 142"/>
                <a:gd name="T86" fmla="*/ 0 w 57"/>
                <a:gd name="T87" fmla="*/ 4 h 142"/>
                <a:gd name="T88" fmla="*/ 4 w 57"/>
                <a:gd name="T89" fmla="*/ 0 h 142"/>
                <a:gd name="T90" fmla="*/ 8 w 57"/>
                <a:gd name="T91" fmla="*/ 4 h 142"/>
                <a:gd name="T92" fmla="*/ 8 w 57"/>
                <a:gd name="T93" fmla="*/ 5 h 142"/>
                <a:gd name="T94" fmla="*/ 4 w 57"/>
                <a:gd name="T95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" h="142">
                  <a:moveTo>
                    <a:pt x="53" y="142"/>
                  </a:moveTo>
                  <a:cubicBezTo>
                    <a:pt x="52" y="142"/>
                    <a:pt x="51" y="142"/>
                    <a:pt x="50" y="141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47" y="139"/>
                    <a:pt x="47" y="136"/>
                    <a:pt x="49" y="134"/>
                  </a:cubicBezTo>
                  <a:cubicBezTo>
                    <a:pt x="51" y="133"/>
                    <a:pt x="53" y="133"/>
                    <a:pt x="55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7" y="137"/>
                    <a:pt x="57" y="140"/>
                    <a:pt x="55" y="141"/>
                  </a:cubicBezTo>
                  <a:cubicBezTo>
                    <a:pt x="55" y="142"/>
                    <a:pt x="54" y="142"/>
                    <a:pt x="53" y="142"/>
                  </a:cubicBezTo>
                  <a:close/>
                  <a:moveTo>
                    <a:pt x="34" y="120"/>
                  </a:moveTo>
                  <a:cubicBezTo>
                    <a:pt x="33" y="120"/>
                    <a:pt x="32" y="119"/>
                    <a:pt x="31" y="118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29" y="115"/>
                    <a:pt x="29" y="113"/>
                    <a:pt x="31" y="111"/>
                  </a:cubicBezTo>
                  <a:cubicBezTo>
                    <a:pt x="33" y="110"/>
                    <a:pt x="36" y="111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9" y="115"/>
                    <a:pt x="38" y="118"/>
                    <a:pt x="36" y="119"/>
                  </a:cubicBezTo>
                  <a:cubicBezTo>
                    <a:pt x="36" y="119"/>
                    <a:pt x="35" y="120"/>
                    <a:pt x="34" y="120"/>
                  </a:cubicBezTo>
                  <a:close/>
                  <a:moveTo>
                    <a:pt x="20" y="94"/>
                  </a:moveTo>
                  <a:cubicBezTo>
                    <a:pt x="18" y="94"/>
                    <a:pt x="17" y="93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89"/>
                    <a:pt x="16" y="86"/>
                    <a:pt x="18" y="86"/>
                  </a:cubicBezTo>
                  <a:cubicBezTo>
                    <a:pt x="20" y="85"/>
                    <a:pt x="22" y="86"/>
                    <a:pt x="23" y="88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4" y="91"/>
                    <a:pt x="23" y="93"/>
                    <a:pt x="21" y="94"/>
                  </a:cubicBezTo>
                  <a:cubicBezTo>
                    <a:pt x="21" y="94"/>
                    <a:pt x="20" y="94"/>
                    <a:pt x="20" y="94"/>
                  </a:cubicBezTo>
                  <a:close/>
                  <a:moveTo>
                    <a:pt x="10" y="67"/>
                  </a:moveTo>
                  <a:cubicBezTo>
                    <a:pt x="8" y="67"/>
                    <a:pt x="6" y="66"/>
                    <a:pt x="6" y="64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1"/>
                    <a:pt x="6" y="58"/>
                    <a:pt x="8" y="58"/>
                  </a:cubicBezTo>
                  <a:cubicBezTo>
                    <a:pt x="11" y="57"/>
                    <a:pt x="13" y="59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4"/>
                    <a:pt x="13" y="66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lose/>
                  <a:moveTo>
                    <a:pt x="4" y="38"/>
                  </a:moveTo>
                  <a:cubicBezTo>
                    <a:pt x="2" y="38"/>
                    <a:pt x="1" y="37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2" y="29"/>
                    <a:pt x="4" y="29"/>
                  </a:cubicBezTo>
                  <a:cubicBezTo>
                    <a:pt x="6" y="29"/>
                    <a:pt x="8" y="31"/>
                    <a:pt x="8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6"/>
                    <a:pt x="7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rgbClr val="70CDE3"/>
              </a:solidFill>
              <a:round/>
              <a:headEnd/>
              <a:tailEnd/>
            </a:ln>
          </p:spPr>
          <p:txBody>
            <a:bodyPr vert="horz" wrap="square" lIns="67231" tIns="33615" rIns="67231" bIns="33615" numCol="1" anchor="t" anchorCtr="0" compatLnSpc="1">
              <a:prstTxWarp prst="textNoShape">
                <a:avLst/>
              </a:prstTxWarp>
            </a:bodyPr>
            <a:lstStyle/>
            <a:p>
              <a:pPr marL="140287" indent="-140287" defTabSz="561146">
                <a:spcBef>
                  <a:spcPts val="883"/>
                </a:spcBef>
              </a:pPr>
              <a:endParaRPr lang="en-US" sz="1323">
                <a:solidFill>
                  <a:srgbClr val="464547"/>
                </a:solidFill>
                <a:latin typeface="Calibri"/>
              </a:endParaRPr>
            </a:p>
          </p:txBody>
        </p:sp>
      </p:grpSp>
      <p:sp>
        <p:nvSpPr>
          <p:cNvPr id="198" name="Arrow: Right 197">
            <a:extLst>
              <a:ext uri="{FF2B5EF4-FFF2-40B4-BE49-F238E27FC236}">
                <a16:creationId xmlns:a16="http://schemas.microsoft.com/office/drawing/2014/main" id="{1450E658-1E81-7E87-8446-B54A668B3352}"/>
              </a:ext>
            </a:extLst>
          </p:cNvPr>
          <p:cNvSpPr/>
          <p:nvPr/>
        </p:nvSpPr>
        <p:spPr bwMode="gray">
          <a:xfrm>
            <a:off x="4739855" y="4148539"/>
            <a:ext cx="433205" cy="108105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61146">
              <a:spcBef>
                <a:spcPts val="883"/>
              </a:spcBef>
            </a:pPr>
            <a:endParaRPr lang="en-US" sz="1176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btfpBulletedList820732">
            <a:extLst>
              <a:ext uri="{FF2B5EF4-FFF2-40B4-BE49-F238E27FC236}">
                <a16:creationId xmlns:a16="http://schemas.microsoft.com/office/drawing/2014/main" id="{DB9E55EF-362B-B7F6-6768-5F2D0724695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5418282" y="3355328"/>
            <a:ext cx="2630697" cy="1130673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 algn="ctr" defTabSz="729676">
              <a:buNone/>
            </a:pPr>
            <a:r>
              <a:rPr lang="en-US" sz="1400" dirty="0">
                <a:solidFill>
                  <a:srgbClr val="464547"/>
                </a:solidFill>
                <a:latin typeface="Calibri"/>
              </a:rPr>
              <a:t>Field </a:t>
            </a:r>
            <a:r>
              <a:rPr lang="en-US" sz="1400">
                <a:solidFill>
                  <a:srgbClr val="464547"/>
                </a:solidFill>
                <a:latin typeface="Calibri"/>
              </a:rPr>
              <a:t>catalysts</a:t>
            </a:r>
            <a:r>
              <a:rPr lang="en-US" sz="1400" dirty="0">
                <a:solidFill>
                  <a:srgbClr val="464547"/>
                </a:solidFill>
                <a:latin typeface="Calibri"/>
              </a:rPr>
              <a:t>’ </a:t>
            </a:r>
            <a:r>
              <a:rPr lang="en-US" sz="1400" b="1" dirty="0">
                <a:solidFill>
                  <a:srgbClr val="464547"/>
                </a:solidFill>
                <a:latin typeface="Calibri"/>
              </a:rPr>
              <a:t>systems learning work manifests in a range of activities</a:t>
            </a:r>
            <a:r>
              <a:rPr lang="en-US" sz="1400" dirty="0">
                <a:solidFill>
                  <a:srgbClr val="464547"/>
                </a:solidFill>
                <a:latin typeface="Calibri"/>
              </a:rPr>
              <a:t>, from convenings to brokering relationships to driving alignment toward a shared agenda</a:t>
            </a:r>
          </a:p>
        </p:txBody>
      </p:sp>
      <p:sp>
        <p:nvSpPr>
          <p:cNvPr id="200" name="btfpBulletedList820732">
            <a:extLst>
              <a:ext uri="{FF2B5EF4-FFF2-40B4-BE49-F238E27FC236}">
                <a16:creationId xmlns:a16="http://schemas.microsoft.com/office/drawing/2014/main" id="{27A1D98F-22EB-F6F0-6DED-4EE667891860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5400600" y="4816963"/>
            <a:ext cx="2666059" cy="1130673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 algn="ctr" defTabSz="729676">
              <a:buNone/>
            </a:pPr>
            <a:r>
              <a:rPr lang="en-US" sz="1400" dirty="0">
                <a:solidFill>
                  <a:srgbClr val="464547"/>
                </a:solidFill>
                <a:latin typeface="Calibri"/>
              </a:rPr>
              <a:t>The approaches field catalysts take to advance progress </a:t>
            </a:r>
            <a:r>
              <a:rPr lang="en-US" sz="1400" b="1" dirty="0">
                <a:solidFill>
                  <a:srgbClr val="464547"/>
                </a:solidFill>
                <a:latin typeface="Calibri"/>
              </a:rPr>
              <a:t>vary across their different fields and issue areas</a:t>
            </a:r>
            <a:r>
              <a:rPr lang="en-US" sz="1400" dirty="0">
                <a:solidFill>
                  <a:srgbClr val="464547"/>
                </a:solidFill>
                <a:latin typeface="Calibri"/>
              </a:rPr>
              <a:t>, each with their own set of </a:t>
            </a:r>
            <a:r>
              <a:rPr lang="en-US" sz="1400" b="1" dirty="0">
                <a:solidFill>
                  <a:srgbClr val="464547"/>
                </a:solidFill>
                <a:latin typeface="Calibri"/>
              </a:rPr>
              <a:t>systems barriers and challenges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B872C19-5C1E-67F0-ADD8-C9E291A987CF}"/>
              </a:ext>
            </a:extLst>
          </p:cNvPr>
          <p:cNvSpPr/>
          <p:nvPr/>
        </p:nvSpPr>
        <p:spPr>
          <a:xfrm rot="15557479">
            <a:off x="2099028" y="3879297"/>
            <a:ext cx="153377" cy="266601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D1EECBE-644A-F359-C11B-537913A2A3D3}"/>
              </a:ext>
            </a:extLst>
          </p:cNvPr>
          <p:cNvSpPr/>
          <p:nvPr/>
        </p:nvSpPr>
        <p:spPr>
          <a:xfrm rot="19347419">
            <a:off x="2849192" y="3920418"/>
            <a:ext cx="153377" cy="266601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5E8E041-7D9F-6E5C-40C5-CA7A600DC208}"/>
              </a:ext>
            </a:extLst>
          </p:cNvPr>
          <p:cNvSpPr/>
          <p:nvPr/>
        </p:nvSpPr>
        <p:spPr>
          <a:xfrm rot="15888942">
            <a:off x="3271836" y="3708461"/>
            <a:ext cx="271967" cy="589794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BC0BDF1-7C7B-DFA4-7456-4CE11E0E6097}"/>
              </a:ext>
            </a:extLst>
          </p:cNvPr>
          <p:cNvSpPr/>
          <p:nvPr/>
        </p:nvSpPr>
        <p:spPr>
          <a:xfrm rot="6459922" flipV="1">
            <a:off x="2267978" y="4259787"/>
            <a:ext cx="273580" cy="558452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0BF8CB0-1975-D5BE-71AB-EF90DAC5BD62}"/>
              </a:ext>
            </a:extLst>
          </p:cNvPr>
          <p:cNvSpPr/>
          <p:nvPr/>
        </p:nvSpPr>
        <p:spPr>
          <a:xfrm rot="4624920">
            <a:off x="2761483" y="4277783"/>
            <a:ext cx="271967" cy="589794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1CC2B10-392F-DE2A-0890-C009550DC4A6}"/>
              </a:ext>
            </a:extLst>
          </p:cNvPr>
          <p:cNvSpPr/>
          <p:nvPr/>
        </p:nvSpPr>
        <p:spPr>
          <a:xfrm rot="2037526">
            <a:off x="3856015" y="4257422"/>
            <a:ext cx="153377" cy="266601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BEFDB304-7539-0F7A-8272-8A5D03B0D19C}"/>
              </a:ext>
            </a:extLst>
          </p:cNvPr>
          <p:cNvSpPr/>
          <p:nvPr/>
        </p:nvSpPr>
        <p:spPr>
          <a:xfrm rot="4624920">
            <a:off x="3408438" y="4669955"/>
            <a:ext cx="407332" cy="480256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901A6DE3-0966-6346-3845-CDE1E6AC8C17}"/>
              </a:ext>
            </a:extLst>
          </p:cNvPr>
          <p:cNvSpPr/>
          <p:nvPr/>
        </p:nvSpPr>
        <p:spPr>
          <a:xfrm rot="6980484">
            <a:off x="2891397" y="4896916"/>
            <a:ext cx="153377" cy="266601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5FC9BBE-7AC9-3131-997C-360FDBE62F42}"/>
              </a:ext>
            </a:extLst>
          </p:cNvPr>
          <p:cNvSpPr/>
          <p:nvPr/>
        </p:nvSpPr>
        <p:spPr>
          <a:xfrm rot="5807360">
            <a:off x="2722822" y="5274100"/>
            <a:ext cx="260092" cy="443479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F1BE896A-9F49-65AF-A1C7-B04A96DD2382}"/>
              </a:ext>
            </a:extLst>
          </p:cNvPr>
          <p:cNvSpPr/>
          <p:nvPr/>
        </p:nvSpPr>
        <p:spPr>
          <a:xfrm rot="17333049" flipV="1">
            <a:off x="1855692" y="4888255"/>
            <a:ext cx="259301" cy="553087"/>
          </a:xfrm>
          <a:prstGeom prst="arc">
            <a:avLst>
              <a:gd name="adj1" fmla="val 17270697"/>
              <a:gd name="adj2" fmla="val 0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A1D25B56-CA4F-5644-C034-D00E96DA2B66}"/>
              </a:ext>
            </a:extLst>
          </p:cNvPr>
          <p:cNvSpPr/>
          <p:nvPr/>
        </p:nvSpPr>
        <p:spPr>
          <a:xfrm rot="8132065">
            <a:off x="1641893" y="5216034"/>
            <a:ext cx="249512" cy="535003"/>
          </a:xfrm>
          <a:prstGeom prst="arc">
            <a:avLst>
              <a:gd name="adj1" fmla="val 17135372"/>
              <a:gd name="adj2" fmla="val 1424255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E554FCE6-94B8-12A0-0EFF-DBD4E7A97DB4}"/>
              </a:ext>
            </a:extLst>
          </p:cNvPr>
          <p:cNvSpPr/>
          <p:nvPr/>
        </p:nvSpPr>
        <p:spPr>
          <a:xfrm rot="10216745">
            <a:off x="1063842" y="4497306"/>
            <a:ext cx="249512" cy="535003"/>
          </a:xfrm>
          <a:prstGeom prst="arc">
            <a:avLst>
              <a:gd name="adj1" fmla="val 17135372"/>
              <a:gd name="adj2" fmla="val 1424255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1C37712-35B4-D0D9-1F39-864DA6087EA6}"/>
              </a:ext>
            </a:extLst>
          </p:cNvPr>
          <p:cNvSpPr/>
          <p:nvPr/>
        </p:nvSpPr>
        <p:spPr>
          <a:xfrm rot="19347419">
            <a:off x="1555464" y="4458335"/>
            <a:ext cx="153377" cy="266601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4704E37-E0A4-286A-ECA4-EA0E2F87CF5D}"/>
              </a:ext>
            </a:extLst>
          </p:cNvPr>
          <p:cNvSpPr/>
          <p:nvPr/>
        </p:nvSpPr>
        <p:spPr>
          <a:xfrm rot="15404309">
            <a:off x="2161647" y="4314217"/>
            <a:ext cx="312849" cy="1788293"/>
          </a:xfrm>
          <a:prstGeom prst="arc">
            <a:avLst>
              <a:gd name="adj1" fmla="val 16966894"/>
              <a:gd name="adj2" fmla="val 0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5C0898C-3749-A3FA-7097-E146AC5DA054}"/>
              </a:ext>
            </a:extLst>
          </p:cNvPr>
          <p:cNvSpPr/>
          <p:nvPr/>
        </p:nvSpPr>
        <p:spPr>
          <a:xfrm rot="15047610">
            <a:off x="2415741" y="3738205"/>
            <a:ext cx="431100" cy="1718831"/>
          </a:xfrm>
          <a:prstGeom prst="arc">
            <a:avLst>
              <a:gd name="adj1" fmla="val 17103286"/>
              <a:gd name="adj2" fmla="val 21321124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9E65E5-46A3-8680-2A43-B67326674707}"/>
              </a:ext>
            </a:extLst>
          </p:cNvPr>
          <p:cNvSpPr/>
          <p:nvPr/>
        </p:nvSpPr>
        <p:spPr>
          <a:xfrm rot="7029043" flipV="1">
            <a:off x="1615498" y="4092626"/>
            <a:ext cx="334366" cy="602108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05B85BD1-F501-4F47-6D14-BE82F4155C5F}"/>
              </a:ext>
            </a:extLst>
          </p:cNvPr>
          <p:cNvSpPr/>
          <p:nvPr/>
        </p:nvSpPr>
        <p:spPr>
          <a:xfrm rot="7958460" flipV="1">
            <a:off x="3242930" y="4418279"/>
            <a:ext cx="367175" cy="666420"/>
          </a:xfrm>
          <a:prstGeom prst="arc">
            <a:avLst>
              <a:gd name="adj1" fmla="val 16200000"/>
              <a:gd name="adj2" fmla="val 1134122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C61B20C1-29B6-D206-242A-7373A59A5FA5}"/>
              </a:ext>
            </a:extLst>
          </p:cNvPr>
          <p:cNvSpPr/>
          <p:nvPr/>
        </p:nvSpPr>
        <p:spPr>
          <a:xfrm rot="19347419">
            <a:off x="3519548" y="4345449"/>
            <a:ext cx="202455" cy="428202"/>
          </a:xfrm>
          <a:prstGeom prst="arc">
            <a:avLst/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2B73D43-8D50-B4E0-F414-969D24B57697}"/>
              </a:ext>
            </a:extLst>
          </p:cNvPr>
          <p:cNvSpPr/>
          <p:nvPr/>
        </p:nvSpPr>
        <p:spPr>
          <a:xfrm rot="16200000">
            <a:off x="1889487" y="3265747"/>
            <a:ext cx="249512" cy="1031865"/>
          </a:xfrm>
          <a:prstGeom prst="arc">
            <a:avLst>
              <a:gd name="adj1" fmla="val 16920278"/>
              <a:gd name="adj2" fmla="val 2899913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4E12BF0-9B98-E01B-4CC6-BD6E67D10467}"/>
              </a:ext>
            </a:extLst>
          </p:cNvPr>
          <p:cNvSpPr/>
          <p:nvPr/>
        </p:nvSpPr>
        <p:spPr>
          <a:xfrm rot="16439880">
            <a:off x="3090544" y="3284359"/>
            <a:ext cx="249512" cy="1031865"/>
          </a:xfrm>
          <a:prstGeom prst="arc">
            <a:avLst>
              <a:gd name="adj1" fmla="val 16920278"/>
              <a:gd name="adj2" fmla="val 4257798"/>
            </a:avLst>
          </a:prstGeom>
          <a:ln w="22225" cap="flat">
            <a:solidFill>
              <a:srgbClr val="64B9FF"/>
            </a:solidFill>
            <a:prstDash val="sysDash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2401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btfpColumnIndicatorGroup2">
            <a:extLst>
              <a:ext uri="{FF2B5EF4-FFF2-40B4-BE49-F238E27FC236}">
                <a16:creationId xmlns:a16="http://schemas.microsoft.com/office/drawing/2014/main" id="{49BBC5D4-B393-FB50-4E64-17A9B8B5422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71" name="btfpColumnGapBlocker632650">
              <a:extLst>
                <a:ext uri="{FF2B5EF4-FFF2-40B4-BE49-F238E27FC236}">
                  <a16:creationId xmlns:a16="http://schemas.microsoft.com/office/drawing/2014/main" id="{31C414EA-7F7B-FD16-98E9-DBFCDC1DC3E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69" name="btfpColumnGapBlocker882298">
              <a:extLst>
                <a:ext uri="{FF2B5EF4-FFF2-40B4-BE49-F238E27FC236}">
                  <a16:creationId xmlns:a16="http://schemas.microsoft.com/office/drawing/2014/main" id="{51ADC7EC-6603-A23A-159E-04937ED9789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67" name="btfpColumnIndicator486224">
              <a:extLst>
                <a:ext uri="{FF2B5EF4-FFF2-40B4-BE49-F238E27FC236}">
                  <a16:creationId xmlns:a16="http://schemas.microsoft.com/office/drawing/2014/main" id="{17AC2EE6-8B05-158C-D3B3-57D280C15F14}"/>
                </a:ext>
              </a:extLst>
            </p:cNvPr>
            <p:cNvCxnSpPr/>
            <p:nvPr>
              <p:custDataLst>
                <p:tags r:id="rId50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btfpColumnIndicator474669">
              <a:extLst>
                <a:ext uri="{FF2B5EF4-FFF2-40B4-BE49-F238E27FC236}">
                  <a16:creationId xmlns:a16="http://schemas.microsoft.com/office/drawing/2014/main" id="{CCB10286-6062-4E63-393F-ED2AC9438F1D}"/>
                </a:ext>
              </a:extLst>
            </p:cNvPr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btfpColumnIndicatorGroup1">
            <a:extLst>
              <a:ext uri="{FF2B5EF4-FFF2-40B4-BE49-F238E27FC236}">
                <a16:creationId xmlns:a16="http://schemas.microsoft.com/office/drawing/2014/main" id="{CCAF5BBD-7106-5E13-DB05-18D60E9CA68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70" name="btfpColumnGapBlocker537233">
              <a:extLst>
                <a:ext uri="{FF2B5EF4-FFF2-40B4-BE49-F238E27FC236}">
                  <a16:creationId xmlns:a16="http://schemas.microsoft.com/office/drawing/2014/main" id="{8A778BC8-2A34-EA61-5DCB-CE5DB5A53E4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68" name="btfpColumnGapBlocker807568">
              <a:extLst>
                <a:ext uri="{FF2B5EF4-FFF2-40B4-BE49-F238E27FC236}">
                  <a16:creationId xmlns:a16="http://schemas.microsoft.com/office/drawing/2014/main" id="{14443899-B1C2-DF48-E1E1-BF030438892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66" name="btfpColumnIndicator326411">
              <a:extLst>
                <a:ext uri="{FF2B5EF4-FFF2-40B4-BE49-F238E27FC236}">
                  <a16:creationId xmlns:a16="http://schemas.microsoft.com/office/drawing/2014/main" id="{F52CAE6E-0E80-3B5C-3FA7-742EEA150819}"/>
                </a:ext>
              </a:extLst>
            </p:cNvPr>
            <p:cNvCxnSpPr/>
            <p:nvPr>
              <p:custDataLst>
                <p:tags r:id="rId46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btfpColumnIndicator824303">
              <a:extLst>
                <a:ext uri="{FF2B5EF4-FFF2-40B4-BE49-F238E27FC236}">
                  <a16:creationId xmlns:a16="http://schemas.microsoft.com/office/drawing/2014/main" id="{342FA9AB-A538-5A5A-5654-383C1FE21DB6}"/>
                </a:ext>
              </a:extLst>
            </p:cNvPr>
            <p:cNvCxnSpPr/>
            <p:nvPr>
              <p:custDataLst>
                <p:tags r:id="rId47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hink-cell data - do not delete" hidden="1">
            <a:extLst>
              <a:ext uri="{FF2B5EF4-FFF2-40B4-BE49-F238E27FC236}">
                <a16:creationId xmlns:a16="http://schemas.microsoft.com/office/drawing/2014/main" id="{1D034D63-0BCC-C495-ECAA-C525FD00E09F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928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4" imgW="606" imgH="608" progId="TCLayout.ActiveDocument.1">
                  <p:embed/>
                </p:oleObj>
              </mc:Choice>
              <mc:Fallback>
                <p:oleObj name="think-cell Slide" r:id="rId54" imgW="606" imgH="608" progId="TCLayout.ActiveDocument.1">
                  <p:embed/>
                  <p:pic>
                    <p:nvPicPr>
                      <p:cNvPr id="2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034D63-0BCC-C495-ECAA-C525FD00E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tfpLayoutConfig" hidden="1"/>
          <p:cNvSpPr txBox="1"/>
          <p:nvPr>
            <p:custDataLst>
              <p:tags r:id="rId5"/>
            </p:custDataLst>
          </p:nvPr>
        </p:nvSpPr>
        <p:spPr bwMode="gray"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overall_1_131932672828009152 columns_1_131932672827833565 </a:t>
            </a:r>
            <a:endParaRPr lang="en-US" sz="100" err="1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/>
          <a:lstStyle/>
          <a:p>
            <a:r>
              <a:rPr lang="en-US" b="1">
                <a:latin typeface="Calibri" panose="020F0502020204030204" pitchFamily="34" charset="0"/>
              </a:rPr>
              <a:t>Field catalysts</a:t>
            </a:r>
            <a:r>
              <a:rPr lang="en-US">
                <a:latin typeface="Calibri" panose="020F0502020204030204" pitchFamily="34" charset="0"/>
              </a:rPr>
              <a:t>: Our research revealed four distinctive assets that field catalysts bring to their roles</a:t>
            </a:r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8E08B3-2EE8-DBBF-931C-E9B113AE1A5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68299" y="1431595"/>
            <a:ext cx="9220200" cy="3587665"/>
            <a:chOff x="1384966" y="1711514"/>
            <a:chExt cx="9717500" cy="366877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909FAB-EE4D-BC9D-D538-932AE4036000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1807057" y="2040378"/>
              <a:ext cx="8873318" cy="3024834"/>
              <a:chOff x="1659341" y="2252514"/>
              <a:chExt cx="8873318" cy="3024834"/>
            </a:xfrm>
          </p:grpSpPr>
          <p:sp>
            <p:nvSpPr>
              <p:cNvPr id="30" name="Rounded Rectangle 3">
                <a:extLst>
                  <a:ext uri="{FF2B5EF4-FFF2-40B4-BE49-F238E27FC236}">
                    <a16:creationId xmlns:a16="http://schemas.microsoft.com/office/drawing/2014/main" id="{03A2D295-0C31-CDDA-1C81-20B0F0AC16C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gray">
              <a:xfrm>
                <a:off x="1659341" y="2252514"/>
                <a:ext cx="2126910" cy="3024834"/>
              </a:xfrm>
              <a:prstGeom prst="roundRect">
                <a:avLst>
                  <a:gd name="adj" fmla="val 8725"/>
                </a:avLst>
              </a:prstGeom>
              <a:solidFill>
                <a:srgbClr val="00437A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128016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>
                    <a:solidFill>
                      <a:srgbClr val="FFFFFF"/>
                    </a:solidFill>
                  </a:rPr>
                  <a:t>DEEP </a:t>
                </a:r>
                <a:r>
                  <a:rPr lang="en-US" sz="1600" b="1">
                    <a:solidFill>
                      <a:srgbClr val="FFFFFF"/>
                    </a:solidFill>
                  </a:rPr>
                  <a:t>UNDERSTANDING OF THE PROBLEM </a:t>
                </a:r>
                <a:r>
                  <a:rPr lang="en-US" sz="1600">
                    <a:solidFill>
                      <a:srgbClr val="FFFFFF"/>
                    </a:solidFill>
                  </a:rPr>
                  <a:t>AND ECOSYSTEM</a:t>
                </a:r>
              </a:p>
            </p:txBody>
          </p:sp>
          <p:sp>
            <p:nvSpPr>
              <p:cNvPr id="31" name="Rounded Rectangle 4">
                <a:extLst>
                  <a:ext uri="{FF2B5EF4-FFF2-40B4-BE49-F238E27FC236}">
                    <a16:creationId xmlns:a16="http://schemas.microsoft.com/office/drawing/2014/main" id="{64F05BF2-ABBA-A936-EE54-B228D560B62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gray">
              <a:xfrm>
                <a:off x="3908143" y="2252515"/>
                <a:ext cx="2126910" cy="3024833"/>
              </a:xfrm>
              <a:prstGeom prst="roundRect">
                <a:avLst>
                  <a:gd name="adj" fmla="val 8725"/>
                </a:avLst>
              </a:prstGeom>
              <a:solidFill>
                <a:srgbClr val="00A9E0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128016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>
                    <a:solidFill>
                      <a:schemeClr val="tx2"/>
                    </a:solidFill>
                  </a:rPr>
                  <a:t>VISION</a:t>
                </a:r>
                <a:r>
                  <a:rPr lang="en-US" sz="1600">
                    <a:solidFill>
                      <a:schemeClr val="tx2"/>
                    </a:solidFill>
                  </a:rPr>
                  <a:t> FOR EQUITABLE AND DURABLE POPULATION-LEVEL CHANGE </a:t>
                </a:r>
              </a:p>
            </p:txBody>
          </p:sp>
          <p:sp>
            <p:nvSpPr>
              <p:cNvPr id="32" name="Rounded Rectangle 5">
                <a:extLst>
                  <a:ext uri="{FF2B5EF4-FFF2-40B4-BE49-F238E27FC236}">
                    <a16:creationId xmlns:a16="http://schemas.microsoft.com/office/drawing/2014/main" id="{B594DA21-64A6-CD6C-EC51-F4E289D72630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gray">
              <a:xfrm>
                <a:off x="6156946" y="2252515"/>
                <a:ext cx="2126910" cy="3024833"/>
              </a:xfrm>
              <a:prstGeom prst="roundRect">
                <a:avLst>
                  <a:gd name="adj" fmla="val 8725"/>
                </a:avLst>
              </a:prstGeom>
              <a:solidFill>
                <a:srgbClr val="008542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128016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US" sz="1600">
                    <a:solidFill>
                      <a:srgbClr val="FFFFFF"/>
                    </a:solidFill>
                  </a:rPr>
                  <a:t>AN </a:t>
                </a:r>
              </a:p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US" sz="1600" b="1">
                    <a:solidFill>
                      <a:srgbClr val="FFFFFF"/>
                    </a:solidFill>
                  </a:rPr>
                  <a:t>ORGANIZER'S MINDSET</a:t>
                </a:r>
              </a:p>
            </p:txBody>
          </p:sp>
          <p:sp>
            <p:nvSpPr>
              <p:cNvPr id="33" name="Rounded Rectangle 6">
                <a:extLst>
                  <a:ext uri="{FF2B5EF4-FFF2-40B4-BE49-F238E27FC236}">
                    <a16:creationId xmlns:a16="http://schemas.microsoft.com/office/drawing/2014/main" id="{D35CF62C-6F38-4798-D1F0-AE80BCEAEE6E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gray">
              <a:xfrm>
                <a:off x="8405749" y="2252515"/>
                <a:ext cx="2126910" cy="3024833"/>
              </a:xfrm>
              <a:prstGeom prst="roundRect">
                <a:avLst>
                  <a:gd name="adj" fmla="val 8725"/>
                </a:avLst>
              </a:prstGeom>
              <a:solidFill>
                <a:srgbClr val="7AB800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128016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>
                    <a:solidFill>
                      <a:srgbClr val="FFFFFF"/>
                    </a:solidFill>
                  </a:rPr>
                  <a:t>TRUSTING RELATIONSHIPS AND CREDIBILITY </a:t>
                </a:r>
                <a:r>
                  <a:rPr lang="en-US" sz="1600">
                    <a:solidFill>
                      <a:srgbClr val="FFFFFF"/>
                    </a:solidFill>
                  </a:rPr>
                  <a:t>WITH THE ACTORS REQUIRED TO ACHIEVE CHANGE 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B5195AF-BB7D-7AC7-AD4E-20EA4990B30D}"/>
                  </a:ext>
                </a:extLst>
              </p:cNvPr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2241865" y="2431088"/>
                <a:ext cx="961861" cy="960746"/>
                <a:chOff x="6148388" y="4408488"/>
                <a:chExt cx="1370013" cy="1368425"/>
              </a:xfrm>
            </p:grpSpPr>
            <p:sp>
              <p:nvSpPr>
                <p:cNvPr id="56" name="Freeform 97">
                  <a:extLst>
                    <a:ext uri="{FF2B5EF4-FFF2-40B4-BE49-F238E27FC236}">
                      <a16:creationId xmlns:a16="http://schemas.microsoft.com/office/drawing/2014/main" id="{99EA4A4D-D8CF-7756-ECE0-CA68A5D01E1B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6148388" y="4408488"/>
                  <a:ext cx="1370013" cy="1368425"/>
                </a:xfrm>
                <a:custGeom>
                  <a:avLst/>
                  <a:gdLst>
                    <a:gd name="T0" fmla="*/ 280 w 560"/>
                    <a:gd name="T1" fmla="*/ 560 h 560"/>
                    <a:gd name="T2" fmla="*/ 0 w 560"/>
                    <a:gd name="T3" fmla="*/ 280 h 560"/>
                    <a:gd name="T4" fmla="*/ 280 w 560"/>
                    <a:gd name="T5" fmla="*/ 0 h 560"/>
                    <a:gd name="T6" fmla="*/ 560 w 560"/>
                    <a:gd name="T7" fmla="*/ 280 h 560"/>
                    <a:gd name="T8" fmla="*/ 280 w 560"/>
                    <a:gd name="T9" fmla="*/ 560 h 560"/>
                    <a:gd name="T10" fmla="*/ 280 w 560"/>
                    <a:gd name="T11" fmla="*/ 8 h 560"/>
                    <a:gd name="T12" fmla="*/ 8 w 560"/>
                    <a:gd name="T13" fmla="*/ 280 h 560"/>
                    <a:gd name="T14" fmla="*/ 280 w 560"/>
                    <a:gd name="T15" fmla="*/ 552 h 560"/>
                    <a:gd name="T16" fmla="*/ 552 w 560"/>
                    <a:gd name="T17" fmla="*/ 280 h 560"/>
                    <a:gd name="T18" fmla="*/ 280 w 560"/>
                    <a:gd name="T19" fmla="*/ 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0" h="560">
                      <a:moveTo>
                        <a:pt x="280" y="560"/>
                      </a:moveTo>
                      <a:cubicBezTo>
                        <a:pt x="126" y="560"/>
                        <a:pt x="0" y="434"/>
                        <a:pt x="0" y="280"/>
                      </a:cubicBezTo>
                      <a:cubicBezTo>
                        <a:pt x="0" y="126"/>
                        <a:pt x="126" y="0"/>
                        <a:pt x="280" y="0"/>
                      </a:cubicBezTo>
                      <a:cubicBezTo>
                        <a:pt x="435" y="0"/>
                        <a:pt x="560" y="126"/>
                        <a:pt x="560" y="280"/>
                      </a:cubicBezTo>
                      <a:cubicBezTo>
                        <a:pt x="560" y="434"/>
                        <a:pt x="435" y="560"/>
                        <a:pt x="280" y="560"/>
                      </a:cubicBezTo>
                      <a:close/>
                      <a:moveTo>
                        <a:pt x="280" y="8"/>
                      </a:moveTo>
                      <a:cubicBezTo>
                        <a:pt x="130" y="8"/>
                        <a:pt x="8" y="130"/>
                        <a:pt x="8" y="280"/>
                      </a:cubicBezTo>
                      <a:cubicBezTo>
                        <a:pt x="8" y="430"/>
                        <a:pt x="130" y="552"/>
                        <a:pt x="280" y="552"/>
                      </a:cubicBezTo>
                      <a:cubicBezTo>
                        <a:pt x="430" y="552"/>
                        <a:pt x="552" y="430"/>
                        <a:pt x="552" y="280"/>
                      </a:cubicBezTo>
                      <a:cubicBezTo>
                        <a:pt x="552" y="130"/>
                        <a:pt x="430" y="8"/>
                        <a:pt x="28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57" name="Freeform 98">
                  <a:extLst>
                    <a:ext uri="{FF2B5EF4-FFF2-40B4-BE49-F238E27FC236}">
                      <a16:creationId xmlns:a16="http://schemas.microsoft.com/office/drawing/2014/main" id="{5F4E693A-1233-A94F-AC7F-FEBB04CE66BC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6342063" y="4681538"/>
                  <a:ext cx="984250" cy="766763"/>
                </a:xfrm>
                <a:custGeom>
                  <a:avLst/>
                  <a:gdLst>
                    <a:gd name="T0" fmla="*/ 399 w 403"/>
                    <a:gd name="T1" fmla="*/ 78 h 313"/>
                    <a:gd name="T2" fmla="*/ 399 w 403"/>
                    <a:gd name="T3" fmla="*/ 78 h 313"/>
                    <a:gd name="T4" fmla="*/ 399 w 403"/>
                    <a:gd name="T5" fmla="*/ 63 h 313"/>
                    <a:gd name="T6" fmla="*/ 396 w 403"/>
                    <a:gd name="T7" fmla="*/ 61 h 313"/>
                    <a:gd name="T8" fmla="*/ 204 w 403"/>
                    <a:gd name="T9" fmla="*/ 61 h 313"/>
                    <a:gd name="T10" fmla="*/ 201 w 403"/>
                    <a:gd name="T11" fmla="*/ 63 h 313"/>
                    <a:gd name="T12" fmla="*/ 201 w 403"/>
                    <a:gd name="T13" fmla="*/ 63 h 313"/>
                    <a:gd name="T14" fmla="*/ 199 w 403"/>
                    <a:gd name="T15" fmla="*/ 61 h 313"/>
                    <a:gd name="T16" fmla="*/ 7 w 403"/>
                    <a:gd name="T17" fmla="*/ 61 h 313"/>
                    <a:gd name="T18" fmla="*/ 4 w 403"/>
                    <a:gd name="T19" fmla="*/ 63 h 313"/>
                    <a:gd name="T20" fmla="*/ 4 w 403"/>
                    <a:gd name="T21" fmla="*/ 77 h 313"/>
                    <a:gd name="T22" fmla="*/ 3 w 403"/>
                    <a:gd name="T23" fmla="*/ 78 h 313"/>
                    <a:gd name="T24" fmla="*/ 0 w 403"/>
                    <a:gd name="T25" fmla="*/ 80 h 313"/>
                    <a:gd name="T26" fmla="*/ 0 w 403"/>
                    <a:gd name="T27" fmla="*/ 313 h 313"/>
                    <a:gd name="T28" fmla="*/ 8 w 403"/>
                    <a:gd name="T29" fmla="*/ 311 h 313"/>
                    <a:gd name="T30" fmla="*/ 180 w 403"/>
                    <a:gd name="T31" fmla="*/ 305 h 313"/>
                    <a:gd name="T32" fmla="*/ 182 w 403"/>
                    <a:gd name="T33" fmla="*/ 305 h 313"/>
                    <a:gd name="T34" fmla="*/ 207 w 403"/>
                    <a:gd name="T35" fmla="*/ 305 h 313"/>
                    <a:gd name="T36" fmla="*/ 220 w 403"/>
                    <a:gd name="T37" fmla="*/ 305 h 313"/>
                    <a:gd name="T38" fmla="*/ 222 w 403"/>
                    <a:gd name="T39" fmla="*/ 305 h 313"/>
                    <a:gd name="T40" fmla="*/ 394 w 403"/>
                    <a:gd name="T41" fmla="*/ 311 h 313"/>
                    <a:gd name="T42" fmla="*/ 403 w 403"/>
                    <a:gd name="T43" fmla="*/ 313 h 313"/>
                    <a:gd name="T44" fmla="*/ 403 w 403"/>
                    <a:gd name="T45" fmla="*/ 80 h 313"/>
                    <a:gd name="T46" fmla="*/ 399 w 403"/>
                    <a:gd name="T47" fmla="*/ 78 h 313"/>
                    <a:gd name="T48" fmla="*/ 214 w 403"/>
                    <a:gd name="T49" fmla="*/ 70 h 313"/>
                    <a:gd name="T50" fmla="*/ 386 w 403"/>
                    <a:gd name="T51" fmla="*/ 70 h 313"/>
                    <a:gd name="T52" fmla="*/ 386 w 403"/>
                    <a:gd name="T53" fmla="*/ 279 h 313"/>
                    <a:gd name="T54" fmla="*/ 276 w 403"/>
                    <a:gd name="T55" fmla="*/ 263 h 313"/>
                    <a:gd name="T56" fmla="*/ 214 w 403"/>
                    <a:gd name="T57" fmla="*/ 275 h 313"/>
                    <a:gd name="T58" fmla="*/ 214 w 403"/>
                    <a:gd name="T59" fmla="*/ 70 h 313"/>
                    <a:gd name="T60" fmla="*/ 17 w 403"/>
                    <a:gd name="T61" fmla="*/ 70 h 313"/>
                    <a:gd name="T62" fmla="*/ 188 w 403"/>
                    <a:gd name="T63" fmla="*/ 70 h 313"/>
                    <a:gd name="T64" fmla="*/ 188 w 403"/>
                    <a:gd name="T65" fmla="*/ 275 h 313"/>
                    <a:gd name="T66" fmla="*/ 17 w 403"/>
                    <a:gd name="T67" fmla="*/ 279 h 313"/>
                    <a:gd name="T68" fmla="*/ 17 w 403"/>
                    <a:gd name="T69" fmla="*/ 70 h 313"/>
                    <a:gd name="T70" fmla="*/ 13 w 403"/>
                    <a:gd name="T71" fmla="*/ 296 h 313"/>
                    <a:gd name="T72" fmla="*/ 13 w 403"/>
                    <a:gd name="T73" fmla="*/ 294 h 313"/>
                    <a:gd name="T74" fmla="*/ 184 w 403"/>
                    <a:gd name="T75" fmla="*/ 288 h 313"/>
                    <a:gd name="T76" fmla="*/ 184 w 403"/>
                    <a:gd name="T77" fmla="*/ 292 h 313"/>
                    <a:gd name="T78" fmla="*/ 13 w 403"/>
                    <a:gd name="T79" fmla="*/ 296 h 313"/>
                    <a:gd name="T80" fmla="*/ 218 w 403"/>
                    <a:gd name="T81" fmla="*/ 292 h 313"/>
                    <a:gd name="T82" fmla="*/ 218 w 403"/>
                    <a:gd name="T83" fmla="*/ 288 h 313"/>
                    <a:gd name="T84" fmla="*/ 390 w 403"/>
                    <a:gd name="T85" fmla="*/ 294 h 313"/>
                    <a:gd name="T86" fmla="*/ 390 w 403"/>
                    <a:gd name="T87" fmla="*/ 296 h 313"/>
                    <a:gd name="T88" fmla="*/ 218 w 403"/>
                    <a:gd name="T89" fmla="*/ 29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02" h="313">
                      <a:moveTo>
                        <a:pt x="399" y="78"/>
                      </a:moveTo>
                      <a:cubicBezTo>
                        <a:pt x="399" y="78"/>
                        <a:pt x="399" y="78"/>
                        <a:pt x="399" y="78"/>
                      </a:cubicBezTo>
                      <a:cubicBezTo>
                        <a:pt x="399" y="63"/>
                        <a:pt x="399" y="63"/>
                        <a:pt x="399" y="63"/>
                      </a:cubicBezTo>
                      <a:cubicBezTo>
                        <a:pt x="396" y="61"/>
                        <a:pt x="396" y="61"/>
                        <a:pt x="396" y="61"/>
                      </a:cubicBezTo>
                      <a:cubicBezTo>
                        <a:pt x="391" y="58"/>
                        <a:pt x="286" y="0"/>
                        <a:pt x="204" y="61"/>
                      </a:cubicBezTo>
                      <a:cubicBezTo>
                        <a:pt x="201" y="63"/>
                        <a:pt x="201" y="63"/>
                        <a:pt x="201" y="63"/>
                      </a:cubicBezTo>
                      <a:cubicBezTo>
                        <a:pt x="201" y="63"/>
                        <a:pt x="201" y="63"/>
                        <a:pt x="201" y="63"/>
                      </a:cubicBezTo>
                      <a:cubicBezTo>
                        <a:pt x="199" y="61"/>
                        <a:pt x="199" y="61"/>
                        <a:pt x="199" y="61"/>
                      </a:cubicBezTo>
                      <a:cubicBezTo>
                        <a:pt x="116" y="0"/>
                        <a:pt x="11" y="58"/>
                        <a:pt x="7" y="61"/>
                      </a:cubicBezTo>
                      <a:cubicBezTo>
                        <a:pt x="4" y="63"/>
                        <a:pt x="4" y="63"/>
                        <a:pt x="4" y="63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8" y="311"/>
                        <a:pt x="8" y="311"/>
                        <a:pt x="8" y="311"/>
                      </a:cubicBezTo>
                      <a:cubicBezTo>
                        <a:pt x="44" y="301"/>
                        <a:pt x="141" y="281"/>
                        <a:pt x="180" y="305"/>
                      </a:cubicBezTo>
                      <a:cubicBezTo>
                        <a:pt x="181" y="305"/>
                        <a:pt x="181" y="305"/>
                        <a:pt x="182" y="305"/>
                      </a:cubicBezTo>
                      <a:cubicBezTo>
                        <a:pt x="207" y="305"/>
                        <a:pt x="207" y="305"/>
                        <a:pt x="207" y="305"/>
                      </a:cubicBezTo>
                      <a:cubicBezTo>
                        <a:pt x="220" y="305"/>
                        <a:pt x="220" y="305"/>
                        <a:pt x="220" y="305"/>
                      </a:cubicBezTo>
                      <a:cubicBezTo>
                        <a:pt x="221" y="305"/>
                        <a:pt x="222" y="305"/>
                        <a:pt x="222" y="305"/>
                      </a:cubicBezTo>
                      <a:cubicBezTo>
                        <a:pt x="261" y="281"/>
                        <a:pt x="358" y="301"/>
                        <a:pt x="394" y="311"/>
                      </a:cubicBezTo>
                      <a:cubicBezTo>
                        <a:pt x="403" y="313"/>
                        <a:pt x="403" y="313"/>
                        <a:pt x="403" y="313"/>
                      </a:cubicBezTo>
                      <a:cubicBezTo>
                        <a:pt x="403" y="80"/>
                        <a:pt x="403" y="80"/>
                        <a:pt x="403" y="80"/>
                      </a:cubicBezTo>
                      <a:lnTo>
                        <a:pt x="399" y="78"/>
                      </a:lnTo>
                      <a:close/>
                      <a:moveTo>
                        <a:pt x="214" y="70"/>
                      </a:moveTo>
                      <a:cubicBezTo>
                        <a:pt x="282" y="23"/>
                        <a:pt x="368" y="61"/>
                        <a:pt x="386" y="70"/>
                      </a:cubicBezTo>
                      <a:cubicBezTo>
                        <a:pt x="386" y="279"/>
                        <a:pt x="386" y="279"/>
                        <a:pt x="386" y="279"/>
                      </a:cubicBezTo>
                      <a:cubicBezTo>
                        <a:pt x="367" y="274"/>
                        <a:pt x="319" y="263"/>
                        <a:pt x="276" y="263"/>
                      </a:cubicBezTo>
                      <a:cubicBezTo>
                        <a:pt x="252" y="263"/>
                        <a:pt x="230" y="267"/>
                        <a:pt x="214" y="275"/>
                      </a:cubicBezTo>
                      <a:lnTo>
                        <a:pt x="214" y="70"/>
                      </a:lnTo>
                      <a:close/>
                      <a:moveTo>
                        <a:pt x="17" y="70"/>
                      </a:moveTo>
                      <a:cubicBezTo>
                        <a:pt x="34" y="61"/>
                        <a:pt x="121" y="23"/>
                        <a:pt x="188" y="70"/>
                      </a:cubicBezTo>
                      <a:cubicBezTo>
                        <a:pt x="188" y="275"/>
                        <a:pt x="188" y="275"/>
                        <a:pt x="188" y="275"/>
                      </a:cubicBezTo>
                      <a:cubicBezTo>
                        <a:pt x="142" y="250"/>
                        <a:pt x="46" y="272"/>
                        <a:pt x="17" y="279"/>
                      </a:cubicBezTo>
                      <a:lnTo>
                        <a:pt x="17" y="70"/>
                      </a:lnTo>
                      <a:close/>
                      <a:moveTo>
                        <a:pt x="13" y="296"/>
                      </a:moveTo>
                      <a:cubicBezTo>
                        <a:pt x="13" y="294"/>
                        <a:pt x="13" y="294"/>
                        <a:pt x="13" y="294"/>
                      </a:cubicBezTo>
                      <a:cubicBezTo>
                        <a:pt x="49" y="283"/>
                        <a:pt x="146" y="264"/>
                        <a:pt x="184" y="288"/>
                      </a:cubicBezTo>
                      <a:cubicBezTo>
                        <a:pt x="184" y="292"/>
                        <a:pt x="184" y="292"/>
                        <a:pt x="184" y="292"/>
                      </a:cubicBezTo>
                      <a:cubicBezTo>
                        <a:pt x="138" y="267"/>
                        <a:pt x="42" y="289"/>
                        <a:pt x="13" y="296"/>
                      </a:cubicBezTo>
                      <a:close/>
                      <a:moveTo>
                        <a:pt x="218" y="292"/>
                      </a:moveTo>
                      <a:cubicBezTo>
                        <a:pt x="218" y="288"/>
                        <a:pt x="218" y="288"/>
                        <a:pt x="218" y="288"/>
                      </a:cubicBezTo>
                      <a:cubicBezTo>
                        <a:pt x="262" y="260"/>
                        <a:pt x="378" y="290"/>
                        <a:pt x="390" y="294"/>
                      </a:cubicBezTo>
                      <a:cubicBezTo>
                        <a:pt x="390" y="296"/>
                        <a:pt x="390" y="296"/>
                        <a:pt x="390" y="296"/>
                      </a:cubicBezTo>
                      <a:cubicBezTo>
                        <a:pt x="360" y="289"/>
                        <a:pt x="264" y="267"/>
                        <a:pt x="218" y="2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AD6E520-E7C2-1B04-8DC9-8FE829DAD74F}"/>
                  </a:ext>
                </a:extLst>
              </p:cNvPr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4490667" y="2431088"/>
                <a:ext cx="961861" cy="960746"/>
                <a:chOff x="6046788" y="1795463"/>
                <a:chExt cx="1376362" cy="1377950"/>
              </a:xfrm>
            </p:grpSpPr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id="{8F740050-B859-2D27-A7FC-557F02EB1728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6046788" y="1795463"/>
                  <a:ext cx="1376362" cy="1377950"/>
                </a:xfrm>
                <a:custGeom>
                  <a:avLst/>
                  <a:gdLst>
                    <a:gd name="T0" fmla="*/ 280 w 560"/>
                    <a:gd name="T1" fmla="*/ 560 h 560"/>
                    <a:gd name="T2" fmla="*/ 0 w 560"/>
                    <a:gd name="T3" fmla="*/ 280 h 560"/>
                    <a:gd name="T4" fmla="*/ 280 w 560"/>
                    <a:gd name="T5" fmla="*/ 0 h 560"/>
                    <a:gd name="T6" fmla="*/ 560 w 560"/>
                    <a:gd name="T7" fmla="*/ 280 h 560"/>
                    <a:gd name="T8" fmla="*/ 280 w 560"/>
                    <a:gd name="T9" fmla="*/ 560 h 560"/>
                    <a:gd name="T10" fmla="*/ 280 w 560"/>
                    <a:gd name="T11" fmla="*/ 8 h 560"/>
                    <a:gd name="T12" fmla="*/ 8 w 560"/>
                    <a:gd name="T13" fmla="*/ 280 h 560"/>
                    <a:gd name="T14" fmla="*/ 280 w 560"/>
                    <a:gd name="T15" fmla="*/ 552 h 560"/>
                    <a:gd name="T16" fmla="*/ 552 w 560"/>
                    <a:gd name="T17" fmla="*/ 280 h 560"/>
                    <a:gd name="T18" fmla="*/ 280 w 560"/>
                    <a:gd name="T19" fmla="*/ 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0" h="560">
                      <a:moveTo>
                        <a:pt x="280" y="560"/>
                      </a:moveTo>
                      <a:cubicBezTo>
                        <a:pt x="126" y="560"/>
                        <a:pt x="0" y="434"/>
                        <a:pt x="0" y="280"/>
                      </a:cubicBezTo>
                      <a:cubicBezTo>
                        <a:pt x="0" y="125"/>
                        <a:pt x="126" y="0"/>
                        <a:pt x="280" y="0"/>
                      </a:cubicBezTo>
                      <a:cubicBezTo>
                        <a:pt x="435" y="0"/>
                        <a:pt x="560" y="125"/>
                        <a:pt x="560" y="280"/>
                      </a:cubicBezTo>
                      <a:cubicBezTo>
                        <a:pt x="560" y="434"/>
                        <a:pt x="435" y="560"/>
                        <a:pt x="280" y="560"/>
                      </a:cubicBezTo>
                      <a:close/>
                      <a:moveTo>
                        <a:pt x="280" y="8"/>
                      </a:moveTo>
                      <a:cubicBezTo>
                        <a:pt x="130" y="8"/>
                        <a:pt x="8" y="130"/>
                        <a:pt x="8" y="280"/>
                      </a:cubicBezTo>
                      <a:cubicBezTo>
                        <a:pt x="8" y="430"/>
                        <a:pt x="130" y="552"/>
                        <a:pt x="280" y="552"/>
                      </a:cubicBezTo>
                      <a:cubicBezTo>
                        <a:pt x="430" y="552"/>
                        <a:pt x="552" y="430"/>
                        <a:pt x="552" y="280"/>
                      </a:cubicBezTo>
                      <a:cubicBezTo>
                        <a:pt x="552" y="130"/>
                        <a:pt x="430" y="8"/>
                        <a:pt x="28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8B5F8E68-07EB-2EFE-C60A-4AC6FDD2CC04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6513513" y="2162176"/>
                  <a:ext cx="192087" cy="88900"/>
                </a:xfrm>
                <a:custGeom>
                  <a:avLst/>
                  <a:gdLst>
                    <a:gd name="T0" fmla="*/ 70 w 78"/>
                    <a:gd name="T1" fmla="*/ 32 h 36"/>
                    <a:gd name="T2" fmla="*/ 78 w 78"/>
                    <a:gd name="T3" fmla="*/ 36 h 36"/>
                    <a:gd name="T4" fmla="*/ 36 w 78"/>
                    <a:gd name="T5" fmla="*/ 0 h 36"/>
                    <a:gd name="T6" fmla="*/ 0 w 78"/>
                    <a:gd name="T7" fmla="*/ 20 h 36"/>
                    <a:gd name="T8" fmla="*/ 29 w 78"/>
                    <a:gd name="T9" fmla="*/ 13 h 36"/>
                    <a:gd name="T10" fmla="*/ 70 w 78"/>
                    <a:gd name="T11" fmla="*/ 3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" h="36">
                      <a:moveTo>
                        <a:pt x="70" y="32"/>
                      </a:moveTo>
                      <a:cubicBezTo>
                        <a:pt x="73" y="33"/>
                        <a:pt x="75" y="35"/>
                        <a:pt x="78" y="36"/>
                      </a:cubicBezTo>
                      <a:cubicBezTo>
                        <a:pt x="75" y="15"/>
                        <a:pt x="57" y="0"/>
                        <a:pt x="36" y="0"/>
                      </a:cubicBezTo>
                      <a:cubicBezTo>
                        <a:pt x="21" y="0"/>
                        <a:pt x="8" y="8"/>
                        <a:pt x="0" y="20"/>
                      </a:cubicBezTo>
                      <a:cubicBezTo>
                        <a:pt x="9" y="15"/>
                        <a:pt x="18" y="13"/>
                        <a:pt x="29" y="13"/>
                      </a:cubicBezTo>
                      <a:cubicBezTo>
                        <a:pt x="39" y="13"/>
                        <a:pt x="53" y="19"/>
                        <a:pt x="70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id="{813628EB-C64C-FEC8-985D-33C5ACAB9CAB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6294438" y="2214563"/>
                  <a:ext cx="881062" cy="588963"/>
                </a:xfrm>
                <a:custGeom>
                  <a:avLst/>
                  <a:gdLst>
                    <a:gd name="T0" fmla="*/ 329 w 358"/>
                    <a:gd name="T1" fmla="*/ 105 h 240"/>
                    <a:gd name="T2" fmla="*/ 329 w 358"/>
                    <a:gd name="T3" fmla="*/ 105 h 240"/>
                    <a:gd name="T4" fmla="*/ 285 w 358"/>
                    <a:gd name="T5" fmla="*/ 29 h 240"/>
                    <a:gd name="T6" fmla="*/ 279 w 358"/>
                    <a:gd name="T7" fmla="*/ 19 h 240"/>
                    <a:gd name="T8" fmla="*/ 279 w 358"/>
                    <a:gd name="T9" fmla="*/ 18 h 240"/>
                    <a:gd name="T10" fmla="*/ 279 w 358"/>
                    <a:gd name="T11" fmla="*/ 18 h 240"/>
                    <a:gd name="T12" fmla="*/ 274 w 358"/>
                    <a:gd name="T13" fmla="*/ 14 h 240"/>
                    <a:gd name="T14" fmla="*/ 241 w 358"/>
                    <a:gd name="T15" fmla="*/ 0 h 240"/>
                    <a:gd name="T16" fmla="*/ 204 w 358"/>
                    <a:gd name="T17" fmla="*/ 17 h 240"/>
                    <a:gd name="T18" fmla="*/ 191 w 358"/>
                    <a:gd name="T19" fmla="*/ 23 h 240"/>
                    <a:gd name="T20" fmla="*/ 179 w 358"/>
                    <a:gd name="T21" fmla="*/ 25 h 240"/>
                    <a:gd name="T22" fmla="*/ 167 w 358"/>
                    <a:gd name="T23" fmla="*/ 23 h 240"/>
                    <a:gd name="T24" fmla="*/ 155 w 358"/>
                    <a:gd name="T25" fmla="*/ 17 h 240"/>
                    <a:gd name="T26" fmla="*/ 118 w 358"/>
                    <a:gd name="T27" fmla="*/ 0 h 240"/>
                    <a:gd name="T28" fmla="*/ 84 w 358"/>
                    <a:gd name="T29" fmla="*/ 14 h 240"/>
                    <a:gd name="T30" fmla="*/ 74 w 358"/>
                    <a:gd name="T31" fmla="*/ 29 h 240"/>
                    <a:gd name="T32" fmla="*/ 29 w 358"/>
                    <a:gd name="T33" fmla="*/ 105 h 240"/>
                    <a:gd name="T34" fmla="*/ 29 w 358"/>
                    <a:gd name="T35" fmla="*/ 105 h 240"/>
                    <a:gd name="T36" fmla="*/ 3 w 358"/>
                    <a:gd name="T37" fmla="*/ 174 h 240"/>
                    <a:gd name="T38" fmla="*/ 72 w 358"/>
                    <a:gd name="T39" fmla="*/ 240 h 240"/>
                    <a:gd name="T40" fmla="*/ 80 w 358"/>
                    <a:gd name="T41" fmla="*/ 240 h 240"/>
                    <a:gd name="T42" fmla="*/ 151 w 358"/>
                    <a:gd name="T43" fmla="*/ 193 h 240"/>
                    <a:gd name="T44" fmla="*/ 179 w 358"/>
                    <a:gd name="T45" fmla="*/ 209 h 240"/>
                    <a:gd name="T46" fmla="*/ 207 w 358"/>
                    <a:gd name="T47" fmla="*/ 193 h 240"/>
                    <a:gd name="T48" fmla="*/ 279 w 358"/>
                    <a:gd name="T49" fmla="*/ 240 h 240"/>
                    <a:gd name="T50" fmla="*/ 287 w 358"/>
                    <a:gd name="T51" fmla="*/ 240 h 240"/>
                    <a:gd name="T52" fmla="*/ 355 w 358"/>
                    <a:gd name="T53" fmla="*/ 173 h 240"/>
                    <a:gd name="T54" fmla="*/ 329 w 358"/>
                    <a:gd name="T55" fmla="*/ 105 h 240"/>
                    <a:gd name="T56" fmla="*/ 80 w 358"/>
                    <a:gd name="T57" fmla="*/ 221 h 240"/>
                    <a:gd name="T58" fmla="*/ 22 w 358"/>
                    <a:gd name="T59" fmla="*/ 163 h 240"/>
                    <a:gd name="T60" fmla="*/ 80 w 358"/>
                    <a:gd name="T61" fmla="*/ 105 h 240"/>
                    <a:gd name="T62" fmla="*/ 138 w 358"/>
                    <a:gd name="T63" fmla="*/ 163 h 240"/>
                    <a:gd name="T64" fmla="*/ 80 w 358"/>
                    <a:gd name="T65" fmla="*/ 221 h 240"/>
                    <a:gd name="T66" fmla="*/ 179 w 358"/>
                    <a:gd name="T67" fmla="*/ 193 h 240"/>
                    <a:gd name="T68" fmla="*/ 163 w 358"/>
                    <a:gd name="T69" fmla="*/ 177 h 240"/>
                    <a:gd name="T70" fmla="*/ 179 w 358"/>
                    <a:gd name="T71" fmla="*/ 161 h 240"/>
                    <a:gd name="T72" fmla="*/ 195 w 358"/>
                    <a:gd name="T73" fmla="*/ 177 h 240"/>
                    <a:gd name="T74" fmla="*/ 179 w 358"/>
                    <a:gd name="T75" fmla="*/ 193 h 240"/>
                    <a:gd name="T76" fmla="*/ 279 w 358"/>
                    <a:gd name="T77" fmla="*/ 221 h 240"/>
                    <a:gd name="T78" fmla="*/ 221 w 358"/>
                    <a:gd name="T79" fmla="*/ 163 h 240"/>
                    <a:gd name="T80" fmla="*/ 279 w 358"/>
                    <a:gd name="T81" fmla="*/ 105 h 240"/>
                    <a:gd name="T82" fmla="*/ 337 w 358"/>
                    <a:gd name="T83" fmla="*/ 163 h 240"/>
                    <a:gd name="T84" fmla="*/ 279 w 358"/>
                    <a:gd name="T85" fmla="*/ 22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8" h="240">
                      <a:moveTo>
                        <a:pt x="329" y="105"/>
                      </a:moveTo>
                      <a:cubicBezTo>
                        <a:pt x="329" y="105"/>
                        <a:pt x="329" y="105"/>
                        <a:pt x="329" y="105"/>
                      </a:cubicBezTo>
                      <a:cubicBezTo>
                        <a:pt x="285" y="29"/>
                        <a:pt x="285" y="29"/>
                        <a:pt x="285" y="29"/>
                      </a:cubicBezTo>
                      <a:cubicBezTo>
                        <a:pt x="283" y="25"/>
                        <a:pt x="281" y="22"/>
                        <a:pt x="279" y="19"/>
                      </a:cubicBezTo>
                      <a:cubicBezTo>
                        <a:pt x="279" y="18"/>
                        <a:pt x="279" y="18"/>
                        <a:pt x="279" y="18"/>
                      </a:cubicBezTo>
                      <a:cubicBezTo>
                        <a:pt x="279" y="18"/>
                        <a:pt x="279" y="18"/>
                        <a:pt x="279" y="18"/>
                      </a:cubicBezTo>
                      <a:cubicBezTo>
                        <a:pt x="277" y="17"/>
                        <a:pt x="276" y="15"/>
                        <a:pt x="274" y="14"/>
                      </a:cubicBezTo>
                      <a:cubicBezTo>
                        <a:pt x="266" y="5"/>
                        <a:pt x="254" y="0"/>
                        <a:pt x="241" y="0"/>
                      </a:cubicBezTo>
                      <a:cubicBezTo>
                        <a:pt x="230" y="0"/>
                        <a:pt x="216" y="8"/>
                        <a:pt x="204" y="17"/>
                      </a:cubicBezTo>
                      <a:cubicBezTo>
                        <a:pt x="200" y="20"/>
                        <a:pt x="196" y="22"/>
                        <a:pt x="191" y="23"/>
                      </a:cubicBezTo>
                      <a:cubicBezTo>
                        <a:pt x="187" y="25"/>
                        <a:pt x="183" y="25"/>
                        <a:pt x="179" y="25"/>
                      </a:cubicBezTo>
                      <a:cubicBezTo>
                        <a:pt x="175" y="25"/>
                        <a:pt x="171" y="25"/>
                        <a:pt x="167" y="23"/>
                      </a:cubicBezTo>
                      <a:cubicBezTo>
                        <a:pt x="163" y="22"/>
                        <a:pt x="158" y="20"/>
                        <a:pt x="155" y="17"/>
                      </a:cubicBezTo>
                      <a:cubicBezTo>
                        <a:pt x="142" y="8"/>
                        <a:pt x="128" y="0"/>
                        <a:pt x="118" y="0"/>
                      </a:cubicBezTo>
                      <a:cubicBezTo>
                        <a:pt x="105" y="0"/>
                        <a:pt x="93" y="5"/>
                        <a:pt x="84" y="14"/>
                      </a:cubicBezTo>
                      <a:cubicBezTo>
                        <a:pt x="80" y="18"/>
                        <a:pt x="76" y="23"/>
                        <a:pt x="74" y="29"/>
                      </a:cubicBezTo>
                      <a:cubicBezTo>
                        <a:pt x="29" y="105"/>
                        <a:pt x="29" y="105"/>
                        <a:pt x="29" y="105"/>
                      </a:cubicBezTo>
                      <a:cubicBezTo>
                        <a:pt x="29" y="105"/>
                        <a:pt x="29" y="105"/>
                        <a:pt x="29" y="105"/>
                      </a:cubicBezTo>
                      <a:cubicBezTo>
                        <a:pt x="11" y="122"/>
                        <a:pt x="0" y="146"/>
                        <a:pt x="3" y="174"/>
                      </a:cubicBezTo>
                      <a:cubicBezTo>
                        <a:pt x="8" y="209"/>
                        <a:pt x="37" y="236"/>
                        <a:pt x="72" y="240"/>
                      </a:cubicBezTo>
                      <a:cubicBezTo>
                        <a:pt x="74" y="240"/>
                        <a:pt x="77" y="240"/>
                        <a:pt x="80" y="240"/>
                      </a:cubicBezTo>
                      <a:cubicBezTo>
                        <a:pt x="112" y="240"/>
                        <a:pt x="139" y="221"/>
                        <a:pt x="151" y="193"/>
                      </a:cubicBezTo>
                      <a:cubicBezTo>
                        <a:pt x="157" y="203"/>
                        <a:pt x="167" y="209"/>
                        <a:pt x="179" y="209"/>
                      </a:cubicBezTo>
                      <a:cubicBezTo>
                        <a:pt x="191" y="209"/>
                        <a:pt x="202" y="203"/>
                        <a:pt x="207" y="193"/>
                      </a:cubicBezTo>
                      <a:cubicBezTo>
                        <a:pt x="219" y="221"/>
                        <a:pt x="246" y="240"/>
                        <a:pt x="279" y="240"/>
                      </a:cubicBezTo>
                      <a:cubicBezTo>
                        <a:pt x="281" y="240"/>
                        <a:pt x="284" y="240"/>
                        <a:pt x="287" y="240"/>
                      </a:cubicBezTo>
                      <a:cubicBezTo>
                        <a:pt x="322" y="236"/>
                        <a:pt x="351" y="209"/>
                        <a:pt x="355" y="173"/>
                      </a:cubicBezTo>
                      <a:cubicBezTo>
                        <a:pt x="358" y="146"/>
                        <a:pt x="348" y="122"/>
                        <a:pt x="329" y="105"/>
                      </a:cubicBezTo>
                      <a:close/>
                      <a:moveTo>
                        <a:pt x="80" y="221"/>
                      </a:moveTo>
                      <a:cubicBezTo>
                        <a:pt x="48" y="221"/>
                        <a:pt x="22" y="195"/>
                        <a:pt x="22" y="163"/>
                      </a:cubicBezTo>
                      <a:cubicBezTo>
                        <a:pt x="22" y="131"/>
                        <a:pt x="48" y="105"/>
                        <a:pt x="80" y="105"/>
                      </a:cubicBezTo>
                      <a:cubicBezTo>
                        <a:pt x="112" y="105"/>
                        <a:pt x="138" y="131"/>
                        <a:pt x="138" y="163"/>
                      </a:cubicBezTo>
                      <a:cubicBezTo>
                        <a:pt x="138" y="195"/>
                        <a:pt x="112" y="221"/>
                        <a:pt x="80" y="221"/>
                      </a:cubicBezTo>
                      <a:close/>
                      <a:moveTo>
                        <a:pt x="179" y="193"/>
                      </a:moveTo>
                      <a:cubicBezTo>
                        <a:pt x="170" y="193"/>
                        <a:pt x="163" y="186"/>
                        <a:pt x="163" y="177"/>
                      </a:cubicBezTo>
                      <a:cubicBezTo>
                        <a:pt x="163" y="168"/>
                        <a:pt x="170" y="161"/>
                        <a:pt x="179" y="161"/>
                      </a:cubicBezTo>
                      <a:cubicBezTo>
                        <a:pt x="188" y="161"/>
                        <a:pt x="195" y="168"/>
                        <a:pt x="195" y="177"/>
                      </a:cubicBezTo>
                      <a:cubicBezTo>
                        <a:pt x="195" y="186"/>
                        <a:pt x="188" y="193"/>
                        <a:pt x="179" y="193"/>
                      </a:cubicBezTo>
                      <a:close/>
                      <a:moveTo>
                        <a:pt x="279" y="221"/>
                      </a:moveTo>
                      <a:cubicBezTo>
                        <a:pt x="247" y="221"/>
                        <a:pt x="221" y="195"/>
                        <a:pt x="221" y="163"/>
                      </a:cubicBezTo>
                      <a:cubicBezTo>
                        <a:pt x="221" y="131"/>
                        <a:pt x="247" y="105"/>
                        <a:pt x="279" y="105"/>
                      </a:cubicBezTo>
                      <a:cubicBezTo>
                        <a:pt x="311" y="105"/>
                        <a:pt x="337" y="131"/>
                        <a:pt x="337" y="163"/>
                      </a:cubicBezTo>
                      <a:cubicBezTo>
                        <a:pt x="337" y="195"/>
                        <a:pt x="311" y="221"/>
                        <a:pt x="279" y="2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53" name="Freeform 26">
                  <a:extLst>
                    <a:ext uri="{FF2B5EF4-FFF2-40B4-BE49-F238E27FC236}">
                      <a16:creationId xmlns:a16="http://schemas.microsoft.com/office/drawing/2014/main" id="{7A9D6E8B-7C76-3607-08DD-21EFA9F6EFD5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6767513" y="2162176"/>
                  <a:ext cx="188912" cy="88900"/>
                </a:xfrm>
                <a:custGeom>
                  <a:avLst/>
                  <a:gdLst>
                    <a:gd name="T0" fmla="*/ 49 w 77"/>
                    <a:gd name="T1" fmla="*/ 13 h 36"/>
                    <a:gd name="T2" fmla="*/ 77 w 77"/>
                    <a:gd name="T3" fmla="*/ 20 h 36"/>
                    <a:gd name="T4" fmla="*/ 41 w 77"/>
                    <a:gd name="T5" fmla="*/ 0 h 36"/>
                    <a:gd name="T6" fmla="*/ 0 w 77"/>
                    <a:gd name="T7" fmla="*/ 36 h 36"/>
                    <a:gd name="T8" fmla="*/ 7 w 77"/>
                    <a:gd name="T9" fmla="*/ 32 h 36"/>
                    <a:gd name="T10" fmla="*/ 49 w 77"/>
                    <a:gd name="T11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36">
                      <a:moveTo>
                        <a:pt x="49" y="13"/>
                      </a:moveTo>
                      <a:cubicBezTo>
                        <a:pt x="59" y="13"/>
                        <a:pt x="69" y="15"/>
                        <a:pt x="77" y="20"/>
                      </a:cubicBezTo>
                      <a:cubicBezTo>
                        <a:pt x="70" y="8"/>
                        <a:pt x="56" y="0"/>
                        <a:pt x="41" y="0"/>
                      </a:cubicBezTo>
                      <a:cubicBezTo>
                        <a:pt x="20" y="0"/>
                        <a:pt x="3" y="15"/>
                        <a:pt x="0" y="36"/>
                      </a:cubicBezTo>
                      <a:cubicBezTo>
                        <a:pt x="2" y="35"/>
                        <a:pt x="5" y="33"/>
                        <a:pt x="7" y="32"/>
                      </a:cubicBezTo>
                      <a:cubicBezTo>
                        <a:pt x="25" y="19"/>
                        <a:pt x="38" y="13"/>
                        <a:pt x="49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54" name="Freeform 27">
                  <a:extLst>
                    <a:ext uri="{FF2B5EF4-FFF2-40B4-BE49-F238E27FC236}">
                      <a16:creationId xmlns:a16="http://schemas.microsoft.com/office/drawing/2014/main" id="{75A0018B-052A-A36B-B743-89E68FA1C65D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6354763" y="2489201"/>
                  <a:ext cx="152400" cy="177800"/>
                </a:xfrm>
                <a:custGeom>
                  <a:avLst/>
                  <a:gdLst>
                    <a:gd name="T0" fmla="*/ 18 w 62"/>
                    <a:gd name="T1" fmla="*/ 15 h 72"/>
                    <a:gd name="T2" fmla="*/ 8 w 62"/>
                    <a:gd name="T3" fmla="*/ 67 h 72"/>
                    <a:gd name="T4" fmla="*/ 15 w 62"/>
                    <a:gd name="T5" fmla="*/ 71 h 72"/>
                    <a:gd name="T6" fmla="*/ 19 w 62"/>
                    <a:gd name="T7" fmla="*/ 63 h 72"/>
                    <a:gd name="T8" fmla="*/ 27 w 62"/>
                    <a:gd name="T9" fmla="*/ 24 h 72"/>
                    <a:gd name="T10" fmla="*/ 56 w 62"/>
                    <a:gd name="T11" fmla="*/ 13 h 72"/>
                    <a:gd name="T12" fmla="*/ 62 w 62"/>
                    <a:gd name="T13" fmla="*/ 8 h 72"/>
                    <a:gd name="T14" fmla="*/ 62 w 62"/>
                    <a:gd name="T15" fmla="*/ 7 h 72"/>
                    <a:gd name="T16" fmla="*/ 57 w 62"/>
                    <a:gd name="T17" fmla="*/ 1 h 72"/>
                    <a:gd name="T18" fmla="*/ 18 w 62"/>
                    <a:gd name="T19" fmla="*/ 1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72">
                      <a:moveTo>
                        <a:pt x="18" y="15"/>
                      </a:moveTo>
                      <a:cubicBezTo>
                        <a:pt x="5" y="29"/>
                        <a:pt x="0" y="49"/>
                        <a:pt x="8" y="67"/>
                      </a:cubicBezTo>
                      <a:cubicBezTo>
                        <a:pt x="9" y="70"/>
                        <a:pt x="12" y="72"/>
                        <a:pt x="15" y="71"/>
                      </a:cubicBezTo>
                      <a:cubicBezTo>
                        <a:pt x="19" y="69"/>
                        <a:pt x="20" y="66"/>
                        <a:pt x="19" y="63"/>
                      </a:cubicBezTo>
                      <a:cubicBezTo>
                        <a:pt x="13" y="49"/>
                        <a:pt x="16" y="34"/>
                        <a:pt x="27" y="24"/>
                      </a:cubicBezTo>
                      <a:cubicBezTo>
                        <a:pt x="34" y="16"/>
                        <a:pt x="45" y="12"/>
                        <a:pt x="56" y="13"/>
                      </a:cubicBezTo>
                      <a:cubicBezTo>
                        <a:pt x="59" y="13"/>
                        <a:pt x="62" y="11"/>
                        <a:pt x="62" y="8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4"/>
                        <a:pt x="60" y="1"/>
                        <a:pt x="57" y="1"/>
                      </a:cubicBezTo>
                      <a:cubicBezTo>
                        <a:pt x="42" y="0"/>
                        <a:pt x="28" y="5"/>
                        <a:pt x="18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55" name="Freeform 28">
                  <a:extLst>
                    <a:ext uri="{FF2B5EF4-FFF2-40B4-BE49-F238E27FC236}">
                      <a16:creationId xmlns:a16="http://schemas.microsoft.com/office/drawing/2014/main" id="{78417507-2392-CB49-195E-973E76A31B60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6843713" y="2489201"/>
                  <a:ext cx="152400" cy="177800"/>
                </a:xfrm>
                <a:custGeom>
                  <a:avLst/>
                  <a:gdLst>
                    <a:gd name="T0" fmla="*/ 18 w 62"/>
                    <a:gd name="T1" fmla="*/ 15 h 72"/>
                    <a:gd name="T2" fmla="*/ 7 w 62"/>
                    <a:gd name="T3" fmla="*/ 67 h 72"/>
                    <a:gd name="T4" fmla="*/ 15 w 62"/>
                    <a:gd name="T5" fmla="*/ 71 h 72"/>
                    <a:gd name="T6" fmla="*/ 18 w 62"/>
                    <a:gd name="T7" fmla="*/ 63 h 72"/>
                    <a:gd name="T8" fmla="*/ 26 w 62"/>
                    <a:gd name="T9" fmla="*/ 24 h 72"/>
                    <a:gd name="T10" fmla="*/ 55 w 62"/>
                    <a:gd name="T11" fmla="*/ 13 h 72"/>
                    <a:gd name="T12" fmla="*/ 62 w 62"/>
                    <a:gd name="T13" fmla="*/ 8 h 72"/>
                    <a:gd name="T14" fmla="*/ 62 w 62"/>
                    <a:gd name="T15" fmla="*/ 7 h 72"/>
                    <a:gd name="T16" fmla="*/ 56 w 62"/>
                    <a:gd name="T17" fmla="*/ 1 h 72"/>
                    <a:gd name="T18" fmla="*/ 18 w 62"/>
                    <a:gd name="T19" fmla="*/ 1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72">
                      <a:moveTo>
                        <a:pt x="18" y="15"/>
                      </a:moveTo>
                      <a:cubicBezTo>
                        <a:pt x="4" y="29"/>
                        <a:pt x="0" y="49"/>
                        <a:pt x="7" y="67"/>
                      </a:cubicBezTo>
                      <a:cubicBezTo>
                        <a:pt x="9" y="70"/>
                        <a:pt x="12" y="72"/>
                        <a:pt x="15" y="71"/>
                      </a:cubicBezTo>
                      <a:cubicBezTo>
                        <a:pt x="18" y="69"/>
                        <a:pt x="20" y="66"/>
                        <a:pt x="18" y="63"/>
                      </a:cubicBezTo>
                      <a:cubicBezTo>
                        <a:pt x="13" y="49"/>
                        <a:pt x="16" y="34"/>
                        <a:pt x="26" y="24"/>
                      </a:cubicBezTo>
                      <a:cubicBezTo>
                        <a:pt x="34" y="16"/>
                        <a:pt x="45" y="12"/>
                        <a:pt x="55" y="13"/>
                      </a:cubicBezTo>
                      <a:cubicBezTo>
                        <a:pt x="59" y="13"/>
                        <a:pt x="62" y="11"/>
                        <a:pt x="62" y="8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4"/>
                        <a:pt x="60" y="1"/>
                        <a:pt x="56" y="1"/>
                      </a:cubicBezTo>
                      <a:cubicBezTo>
                        <a:pt x="42" y="0"/>
                        <a:pt x="28" y="5"/>
                        <a:pt x="18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A323836-0677-55AE-3949-11A52782F99D}"/>
                  </a:ext>
                </a:extLst>
              </p:cNvPr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6739470" y="2431088"/>
                <a:ext cx="961861" cy="960746"/>
                <a:chOff x="6073775" y="4451350"/>
                <a:chExt cx="1368425" cy="1368425"/>
              </a:xfrm>
            </p:grpSpPr>
            <p:sp>
              <p:nvSpPr>
                <p:cNvPr id="45" name="Freeform 58">
                  <a:extLst>
                    <a:ext uri="{FF2B5EF4-FFF2-40B4-BE49-F238E27FC236}">
                      <a16:creationId xmlns:a16="http://schemas.microsoft.com/office/drawing/2014/main" id="{019A6D16-4067-64B9-F059-13C7590A7D33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073775" y="4451350"/>
                  <a:ext cx="1368425" cy="1368425"/>
                </a:xfrm>
                <a:custGeom>
                  <a:avLst/>
                  <a:gdLst>
                    <a:gd name="T0" fmla="*/ 280 w 560"/>
                    <a:gd name="T1" fmla="*/ 560 h 560"/>
                    <a:gd name="T2" fmla="*/ 0 w 560"/>
                    <a:gd name="T3" fmla="*/ 280 h 560"/>
                    <a:gd name="T4" fmla="*/ 280 w 560"/>
                    <a:gd name="T5" fmla="*/ 0 h 560"/>
                    <a:gd name="T6" fmla="*/ 560 w 560"/>
                    <a:gd name="T7" fmla="*/ 280 h 560"/>
                    <a:gd name="T8" fmla="*/ 280 w 560"/>
                    <a:gd name="T9" fmla="*/ 560 h 560"/>
                    <a:gd name="T10" fmla="*/ 280 w 560"/>
                    <a:gd name="T11" fmla="*/ 8 h 560"/>
                    <a:gd name="T12" fmla="*/ 8 w 560"/>
                    <a:gd name="T13" fmla="*/ 280 h 560"/>
                    <a:gd name="T14" fmla="*/ 280 w 560"/>
                    <a:gd name="T15" fmla="*/ 552 h 560"/>
                    <a:gd name="T16" fmla="*/ 552 w 560"/>
                    <a:gd name="T17" fmla="*/ 280 h 560"/>
                    <a:gd name="T18" fmla="*/ 280 w 560"/>
                    <a:gd name="T19" fmla="*/ 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0" h="560">
                      <a:moveTo>
                        <a:pt x="280" y="560"/>
                      </a:moveTo>
                      <a:cubicBezTo>
                        <a:pt x="126" y="560"/>
                        <a:pt x="0" y="435"/>
                        <a:pt x="0" y="280"/>
                      </a:cubicBezTo>
                      <a:cubicBezTo>
                        <a:pt x="0" y="126"/>
                        <a:pt x="126" y="0"/>
                        <a:pt x="280" y="0"/>
                      </a:cubicBezTo>
                      <a:cubicBezTo>
                        <a:pt x="435" y="0"/>
                        <a:pt x="560" y="126"/>
                        <a:pt x="560" y="280"/>
                      </a:cubicBezTo>
                      <a:cubicBezTo>
                        <a:pt x="560" y="435"/>
                        <a:pt x="435" y="560"/>
                        <a:pt x="280" y="560"/>
                      </a:cubicBezTo>
                      <a:close/>
                      <a:moveTo>
                        <a:pt x="280" y="8"/>
                      </a:moveTo>
                      <a:cubicBezTo>
                        <a:pt x="130" y="8"/>
                        <a:pt x="8" y="130"/>
                        <a:pt x="8" y="280"/>
                      </a:cubicBezTo>
                      <a:cubicBezTo>
                        <a:pt x="8" y="430"/>
                        <a:pt x="130" y="552"/>
                        <a:pt x="280" y="552"/>
                      </a:cubicBezTo>
                      <a:cubicBezTo>
                        <a:pt x="430" y="552"/>
                        <a:pt x="552" y="430"/>
                        <a:pt x="552" y="280"/>
                      </a:cubicBezTo>
                      <a:cubicBezTo>
                        <a:pt x="552" y="130"/>
                        <a:pt x="430" y="8"/>
                        <a:pt x="28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6" name="Freeform 59">
                  <a:extLst>
                    <a:ext uri="{FF2B5EF4-FFF2-40B4-BE49-F238E27FC236}">
                      <a16:creationId xmlns:a16="http://schemas.microsoft.com/office/drawing/2014/main" id="{22E2E735-7846-F3BD-DFEF-80B461100D15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6767513" y="4757738"/>
                  <a:ext cx="371475" cy="371475"/>
                </a:xfrm>
                <a:custGeom>
                  <a:avLst/>
                  <a:gdLst>
                    <a:gd name="T0" fmla="*/ 27 w 152"/>
                    <a:gd name="T1" fmla="*/ 17 h 152"/>
                    <a:gd name="T2" fmla="*/ 60 w 152"/>
                    <a:gd name="T3" fmla="*/ 50 h 152"/>
                    <a:gd name="T4" fmla="*/ 27 w 152"/>
                    <a:gd name="T5" fmla="*/ 83 h 152"/>
                    <a:gd name="T6" fmla="*/ 7 w 152"/>
                    <a:gd name="T7" fmla="*/ 75 h 152"/>
                    <a:gd name="T8" fmla="*/ 0 w 152"/>
                    <a:gd name="T9" fmla="*/ 75 h 152"/>
                    <a:gd name="T10" fmla="*/ 0 w 152"/>
                    <a:gd name="T11" fmla="*/ 152 h 152"/>
                    <a:gd name="T12" fmla="*/ 53 w 152"/>
                    <a:gd name="T13" fmla="*/ 152 h 152"/>
                    <a:gd name="T14" fmla="*/ 53 w 152"/>
                    <a:gd name="T15" fmla="*/ 145 h 152"/>
                    <a:gd name="T16" fmla="*/ 46 w 152"/>
                    <a:gd name="T17" fmla="*/ 124 h 152"/>
                    <a:gd name="T18" fmla="*/ 78 w 152"/>
                    <a:gd name="T19" fmla="*/ 92 h 152"/>
                    <a:gd name="T20" fmla="*/ 111 w 152"/>
                    <a:gd name="T21" fmla="*/ 124 h 152"/>
                    <a:gd name="T22" fmla="*/ 104 w 152"/>
                    <a:gd name="T23" fmla="*/ 145 h 152"/>
                    <a:gd name="T24" fmla="*/ 104 w 152"/>
                    <a:gd name="T25" fmla="*/ 152 h 152"/>
                    <a:gd name="T26" fmla="*/ 152 w 152"/>
                    <a:gd name="T27" fmla="*/ 152 h 152"/>
                    <a:gd name="T28" fmla="*/ 152 w 152"/>
                    <a:gd name="T29" fmla="*/ 0 h 152"/>
                    <a:gd name="T30" fmla="*/ 0 w 152"/>
                    <a:gd name="T31" fmla="*/ 0 h 152"/>
                    <a:gd name="T32" fmla="*/ 0 w 152"/>
                    <a:gd name="T33" fmla="*/ 25 h 152"/>
                    <a:gd name="T34" fmla="*/ 7 w 152"/>
                    <a:gd name="T35" fmla="*/ 25 h 152"/>
                    <a:gd name="T36" fmla="*/ 27 w 152"/>
                    <a:gd name="T37" fmla="*/ 1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2" h="152">
                      <a:moveTo>
                        <a:pt x="27" y="17"/>
                      </a:moveTo>
                      <a:cubicBezTo>
                        <a:pt x="45" y="17"/>
                        <a:pt x="60" y="32"/>
                        <a:pt x="60" y="50"/>
                      </a:cubicBezTo>
                      <a:cubicBezTo>
                        <a:pt x="60" y="68"/>
                        <a:pt x="45" y="83"/>
                        <a:pt x="27" y="83"/>
                      </a:cubicBezTo>
                      <a:cubicBezTo>
                        <a:pt x="19" y="83"/>
                        <a:pt x="12" y="80"/>
                        <a:pt x="7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53" y="152"/>
                        <a:pt x="53" y="152"/>
                        <a:pt x="53" y="152"/>
                      </a:cubicBezTo>
                      <a:cubicBezTo>
                        <a:pt x="53" y="145"/>
                        <a:pt x="53" y="145"/>
                        <a:pt x="53" y="145"/>
                      </a:cubicBezTo>
                      <a:cubicBezTo>
                        <a:pt x="48" y="140"/>
                        <a:pt x="46" y="132"/>
                        <a:pt x="46" y="124"/>
                      </a:cubicBezTo>
                      <a:cubicBezTo>
                        <a:pt x="46" y="106"/>
                        <a:pt x="60" y="92"/>
                        <a:pt x="78" y="92"/>
                      </a:cubicBezTo>
                      <a:cubicBezTo>
                        <a:pt x="96" y="92"/>
                        <a:pt x="111" y="106"/>
                        <a:pt x="111" y="124"/>
                      </a:cubicBezTo>
                      <a:cubicBezTo>
                        <a:pt x="111" y="132"/>
                        <a:pt x="108" y="140"/>
                        <a:pt x="104" y="145"/>
                      </a:cubicBezTo>
                      <a:cubicBezTo>
                        <a:pt x="104" y="152"/>
                        <a:pt x="104" y="152"/>
                        <a:pt x="104" y="152"/>
                      </a:cubicBezTo>
                      <a:cubicBezTo>
                        <a:pt x="152" y="152"/>
                        <a:pt x="152" y="152"/>
                        <a:pt x="152" y="152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12" y="20"/>
                        <a:pt x="19" y="17"/>
                        <a:pt x="27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7" name="Freeform 60">
                  <a:extLst>
                    <a:ext uri="{FF2B5EF4-FFF2-40B4-BE49-F238E27FC236}">
                      <a16:creationId xmlns:a16="http://schemas.microsoft.com/office/drawing/2014/main" id="{6EA86EE7-DC96-B311-2068-ABD41E60A1BA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6378575" y="4757738"/>
                  <a:ext cx="511175" cy="371475"/>
                </a:xfrm>
                <a:custGeom>
                  <a:avLst/>
                  <a:gdLst>
                    <a:gd name="T0" fmla="*/ 41 w 209"/>
                    <a:gd name="T1" fmla="*/ 124 h 152"/>
                    <a:gd name="T2" fmla="*/ 74 w 209"/>
                    <a:gd name="T3" fmla="*/ 92 h 152"/>
                    <a:gd name="T4" fmla="*/ 106 w 209"/>
                    <a:gd name="T5" fmla="*/ 124 h 152"/>
                    <a:gd name="T6" fmla="*/ 99 w 209"/>
                    <a:gd name="T7" fmla="*/ 145 h 152"/>
                    <a:gd name="T8" fmla="*/ 99 w 209"/>
                    <a:gd name="T9" fmla="*/ 152 h 152"/>
                    <a:gd name="T10" fmla="*/ 152 w 209"/>
                    <a:gd name="T11" fmla="*/ 152 h 152"/>
                    <a:gd name="T12" fmla="*/ 152 w 209"/>
                    <a:gd name="T13" fmla="*/ 67 h 152"/>
                    <a:gd name="T14" fmla="*/ 154 w 209"/>
                    <a:gd name="T15" fmla="*/ 67 h 152"/>
                    <a:gd name="T16" fmla="*/ 154 w 209"/>
                    <a:gd name="T17" fmla="*/ 67 h 152"/>
                    <a:gd name="T18" fmla="*/ 171 w 209"/>
                    <a:gd name="T19" fmla="*/ 67 h 152"/>
                    <a:gd name="T20" fmla="*/ 171 w 209"/>
                    <a:gd name="T21" fmla="*/ 67 h 152"/>
                    <a:gd name="T22" fmla="*/ 171 w 209"/>
                    <a:gd name="T23" fmla="*/ 67 h 152"/>
                    <a:gd name="T24" fmla="*/ 186 w 209"/>
                    <a:gd name="T25" fmla="*/ 73 h 152"/>
                    <a:gd name="T26" fmla="*/ 209 w 209"/>
                    <a:gd name="T27" fmla="*/ 50 h 152"/>
                    <a:gd name="T28" fmla="*/ 186 w 209"/>
                    <a:gd name="T29" fmla="*/ 27 h 152"/>
                    <a:gd name="T30" fmla="*/ 171 w 209"/>
                    <a:gd name="T31" fmla="*/ 33 h 152"/>
                    <a:gd name="T32" fmla="*/ 163 w 209"/>
                    <a:gd name="T33" fmla="*/ 33 h 152"/>
                    <a:gd name="T34" fmla="*/ 159 w 209"/>
                    <a:gd name="T35" fmla="*/ 33 h 152"/>
                    <a:gd name="T36" fmla="*/ 159 w 209"/>
                    <a:gd name="T37" fmla="*/ 33 h 152"/>
                    <a:gd name="T38" fmla="*/ 152 w 209"/>
                    <a:gd name="T39" fmla="*/ 33 h 152"/>
                    <a:gd name="T40" fmla="*/ 152 w 209"/>
                    <a:gd name="T41" fmla="*/ 0 h 152"/>
                    <a:gd name="T42" fmla="*/ 0 w 209"/>
                    <a:gd name="T43" fmla="*/ 0 h 152"/>
                    <a:gd name="T44" fmla="*/ 0 w 209"/>
                    <a:gd name="T45" fmla="*/ 152 h 152"/>
                    <a:gd name="T46" fmla="*/ 48 w 209"/>
                    <a:gd name="T47" fmla="*/ 152 h 152"/>
                    <a:gd name="T48" fmla="*/ 48 w 209"/>
                    <a:gd name="T49" fmla="*/ 145 h 152"/>
                    <a:gd name="T50" fmla="*/ 41 w 209"/>
                    <a:gd name="T51" fmla="*/ 12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9" h="152">
                      <a:moveTo>
                        <a:pt x="41" y="124"/>
                      </a:moveTo>
                      <a:cubicBezTo>
                        <a:pt x="41" y="106"/>
                        <a:pt x="56" y="92"/>
                        <a:pt x="74" y="92"/>
                      </a:cubicBezTo>
                      <a:cubicBezTo>
                        <a:pt x="92" y="92"/>
                        <a:pt x="106" y="106"/>
                        <a:pt x="106" y="124"/>
                      </a:cubicBezTo>
                      <a:cubicBezTo>
                        <a:pt x="106" y="132"/>
                        <a:pt x="104" y="140"/>
                        <a:pt x="99" y="145"/>
                      </a:cubicBezTo>
                      <a:cubicBezTo>
                        <a:pt x="99" y="152"/>
                        <a:pt x="99" y="152"/>
                        <a:pt x="99" y="152"/>
                      </a:cubicBezTo>
                      <a:cubicBezTo>
                        <a:pt x="152" y="152"/>
                        <a:pt x="152" y="152"/>
                        <a:pt x="152" y="152"/>
                      </a:cubicBezTo>
                      <a:cubicBezTo>
                        <a:pt x="152" y="67"/>
                        <a:pt x="152" y="67"/>
                        <a:pt x="152" y="67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171" y="67"/>
                        <a:pt x="171" y="67"/>
                        <a:pt x="171" y="67"/>
                      </a:cubicBezTo>
                      <a:cubicBezTo>
                        <a:pt x="171" y="67"/>
                        <a:pt x="171" y="67"/>
                        <a:pt x="171" y="67"/>
                      </a:cubicBezTo>
                      <a:cubicBezTo>
                        <a:pt x="171" y="67"/>
                        <a:pt x="171" y="67"/>
                        <a:pt x="171" y="67"/>
                      </a:cubicBezTo>
                      <a:cubicBezTo>
                        <a:pt x="175" y="71"/>
                        <a:pt x="181" y="73"/>
                        <a:pt x="186" y="73"/>
                      </a:cubicBezTo>
                      <a:cubicBezTo>
                        <a:pt x="199" y="73"/>
                        <a:pt x="209" y="63"/>
                        <a:pt x="209" y="50"/>
                      </a:cubicBezTo>
                      <a:cubicBezTo>
                        <a:pt x="209" y="37"/>
                        <a:pt x="199" y="27"/>
                        <a:pt x="186" y="27"/>
                      </a:cubicBezTo>
                      <a:cubicBezTo>
                        <a:pt x="181" y="27"/>
                        <a:pt x="175" y="29"/>
                        <a:pt x="171" y="33"/>
                      </a:cubicBezTo>
                      <a:cubicBezTo>
                        <a:pt x="163" y="33"/>
                        <a:pt x="163" y="33"/>
                        <a:pt x="163" y="33"/>
                      </a:cubicBezTo>
                      <a:cubicBezTo>
                        <a:pt x="159" y="33"/>
                        <a:pt x="159" y="33"/>
                        <a:pt x="159" y="33"/>
                      </a:cubicBezTo>
                      <a:cubicBezTo>
                        <a:pt x="159" y="33"/>
                        <a:pt x="159" y="33"/>
                        <a:pt x="159" y="33"/>
                      </a:cubicBezTo>
                      <a:cubicBezTo>
                        <a:pt x="152" y="33"/>
                        <a:pt x="152" y="33"/>
                        <a:pt x="152" y="33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48" y="152"/>
                        <a:pt x="48" y="152"/>
                        <a:pt x="48" y="152"/>
                      </a:cubicBezTo>
                      <a:cubicBezTo>
                        <a:pt x="48" y="145"/>
                        <a:pt x="48" y="145"/>
                        <a:pt x="48" y="145"/>
                      </a:cubicBezTo>
                      <a:cubicBezTo>
                        <a:pt x="44" y="140"/>
                        <a:pt x="41" y="132"/>
                        <a:pt x="41" y="1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8" name="Freeform 61">
                  <a:extLst>
                    <a:ext uri="{FF2B5EF4-FFF2-40B4-BE49-F238E27FC236}">
                      <a16:creationId xmlns:a16="http://schemas.microsoft.com/office/drawing/2014/main" id="{55C0AC54-4231-DA71-4149-A17F4BB53E2E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6618288" y="5003800"/>
                  <a:ext cx="520700" cy="512763"/>
                </a:xfrm>
                <a:custGeom>
                  <a:avLst/>
                  <a:gdLst>
                    <a:gd name="T0" fmla="*/ 156 w 213"/>
                    <a:gd name="T1" fmla="*/ 56 h 210"/>
                    <a:gd name="T2" fmla="*/ 156 w 213"/>
                    <a:gd name="T3" fmla="*/ 39 h 210"/>
                    <a:gd name="T4" fmla="*/ 156 w 213"/>
                    <a:gd name="T5" fmla="*/ 39 h 210"/>
                    <a:gd name="T6" fmla="*/ 162 w 213"/>
                    <a:gd name="T7" fmla="*/ 23 h 210"/>
                    <a:gd name="T8" fmla="*/ 139 w 213"/>
                    <a:gd name="T9" fmla="*/ 0 h 210"/>
                    <a:gd name="T10" fmla="*/ 116 w 213"/>
                    <a:gd name="T11" fmla="*/ 23 h 210"/>
                    <a:gd name="T12" fmla="*/ 122 w 213"/>
                    <a:gd name="T13" fmla="*/ 39 h 210"/>
                    <a:gd name="T14" fmla="*/ 122 w 213"/>
                    <a:gd name="T15" fmla="*/ 39 h 210"/>
                    <a:gd name="T16" fmla="*/ 122 w 213"/>
                    <a:gd name="T17" fmla="*/ 39 h 210"/>
                    <a:gd name="T18" fmla="*/ 122 w 213"/>
                    <a:gd name="T19" fmla="*/ 56 h 210"/>
                    <a:gd name="T20" fmla="*/ 122 w 213"/>
                    <a:gd name="T21" fmla="*/ 56 h 210"/>
                    <a:gd name="T22" fmla="*/ 122 w 213"/>
                    <a:gd name="T23" fmla="*/ 58 h 210"/>
                    <a:gd name="T24" fmla="*/ 61 w 213"/>
                    <a:gd name="T25" fmla="*/ 58 h 210"/>
                    <a:gd name="T26" fmla="*/ 61 w 213"/>
                    <a:gd name="T27" fmla="*/ 120 h 210"/>
                    <a:gd name="T28" fmla="*/ 61 w 213"/>
                    <a:gd name="T29" fmla="*/ 128 h 210"/>
                    <a:gd name="T30" fmla="*/ 54 w 213"/>
                    <a:gd name="T31" fmla="*/ 128 h 210"/>
                    <a:gd name="T32" fmla="*/ 52 w 213"/>
                    <a:gd name="T33" fmla="*/ 128 h 210"/>
                    <a:gd name="T34" fmla="*/ 49 w 213"/>
                    <a:gd name="T35" fmla="*/ 128 h 210"/>
                    <a:gd name="T36" fmla="*/ 40 w 213"/>
                    <a:gd name="T37" fmla="*/ 128 h 210"/>
                    <a:gd name="T38" fmla="*/ 23 w 213"/>
                    <a:gd name="T39" fmla="*/ 121 h 210"/>
                    <a:gd name="T40" fmla="*/ 0 w 213"/>
                    <a:gd name="T41" fmla="*/ 144 h 210"/>
                    <a:gd name="T42" fmla="*/ 23 w 213"/>
                    <a:gd name="T43" fmla="*/ 167 h 210"/>
                    <a:gd name="T44" fmla="*/ 37 w 213"/>
                    <a:gd name="T45" fmla="*/ 163 h 210"/>
                    <a:gd name="T46" fmla="*/ 37 w 213"/>
                    <a:gd name="T47" fmla="*/ 162 h 210"/>
                    <a:gd name="T48" fmla="*/ 37 w 213"/>
                    <a:gd name="T49" fmla="*/ 162 h 210"/>
                    <a:gd name="T50" fmla="*/ 49 w 213"/>
                    <a:gd name="T51" fmla="*/ 162 h 210"/>
                    <a:gd name="T52" fmla="*/ 50 w 213"/>
                    <a:gd name="T53" fmla="*/ 162 h 210"/>
                    <a:gd name="T54" fmla="*/ 54 w 213"/>
                    <a:gd name="T55" fmla="*/ 162 h 210"/>
                    <a:gd name="T56" fmla="*/ 61 w 213"/>
                    <a:gd name="T57" fmla="*/ 162 h 210"/>
                    <a:gd name="T58" fmla="*/ 61 w 213"/>
                    <a:gd name="T59" fmla="*/ 162 h 210"/>
                    <a:gd name="T60" fmla="*/ 61 w 213"/>
                    <a:gd name="T61" fmla="*/ 171 h 210"/>
                    <a:gd name="T62" fmla="*/ 61 w 213"/>
                    <a:gd name="T63" fmla="*/ 171 h 210"/>
                    <a:gd name="T64" fmla="*/ 61 w 213"/>
                    <a:gd name="T65" fmla="*/ 210 h 210"/>
                    <a:gd name="T66" fmla="*/ 213 w 213"/>
                    <a:gd name="T67" fmla="*/ 210 h 210"/>
                    <a:gd name="T68" fmla="*/ 213 w 213"/>
                    <a:gd name="T69" fmla="*/ 58 h 210"/>
                    <a:gd name="T70" fmla="*/ 156 w 213"/>
                    <a:gd name="T71" fmla="*/ 58 h 210"/>
                    <a:gd name="T72" fmla="*/ 156 w 213"/>
                    <a:gd name="T73" fmla="*/ 5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3" h="210">
                      <a:moveTo>
                        <a:pt x="156" y="56"/>
                      </a:moveTo>
                      <a:cubicBezTo>
                        <a:pt x="156" y="39"/>
                        <a:pt x="156" y="39"/>
                        <a:pt x="156" y="39"/>
                      </a:cubicBezTo>
                      <a:cubicBezTo>
                        <a:pt x="156" y="39"/>
                        <a:pt x="156" y="39"/>
                        <a:pt x="156" y="39"/>
                      </a:cubicBezTo>
                      <a:cubicBezTo>
                        <a:pt x="160" y="35"/>
                        <a:pt x="162" y="29"/>
                        <a:pt x="162" y="23"/>
                      </a:cubicBezTo>
                      <a:cubicBezTo>
                        <a:pt x="162" y="11"/>
                        <a:pt x="152" y="0"/>
                        <a:pt x="139" y="0"/>
                      </a:cubicBezTo>
                      <a:cubicBezTo>
                        <a:pt x="127" y="0"/>
                        <a:pt x="116" y="11"/>
                        <a:pt x="116" y="23"/>
                      </a:cubicBezTo>
                      <a:cubicBezTo>
                        <a:pt x="116" y="29"/>
                        <a:pt x="119" y="35"/>
                        <a:pt x="122" y="39"/>
                      </a:cubicBezTo>
                      <a:cubicBezTo>
                        <a:pt x="122" y="39"/>
                        <a:pt x="122" y="39"/>
                        <a:pt x="122" y="39"/>
                      </a:cubicBezTo>
                      <a:cubicBezTo>
                        <a:pt x="122" y="39"/>
                        <a:pt x="122" y="39"/>
                        <a:pt x="122" y="39"/>
                      </a:cubicBezTo>
                      <a:cubicBezTo>
                        <a:pt x="122" y="56"/>
                        <a:pt x="122" y="56"/>
                        <a:pt x="122" y="56"/>
                      </a:cubicBezTo>
                      <a:cubicBezTo>
                        <a:pt x="122" y="56"/>
                        <a:pt x="122" y="56"/>
                        <a:pt x="122" y="56"/>
                      </a:cubicBezTo>
                      <a:cubicBezTo>
                        <a:pt x="122" y="58"/>
                        <a:pt x="122" y="58"/>
                        <a:pt x="122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120"/>
                        <a:pt x="61" y="120"/>
                        <a:pt x="61" y="120"/>
                      </a:cubicBezTo>
                      <a:cubicBezTo>
                        <a:pt x="61" y="128"/>
                        <a:pt x="61" y="128"/>
                        <a:pt x="61" y="128"/>
                      </a:cubicBezTo>
                      <a:cubicBezTo>
                        <a:pt x="54" y="128"/>
                        <a:pt x="54" y="128"/>
                        <a:pt x="54" y="128"/>
                      </a:cubicBezTo>
                      <a:cubicBezTo>
                        <a:pt x="52" y="128"/>
                        <a:pt x="52" y="128"/>
                        <a:pt x="52" y="128"/>
                      </a:cubicBezTo>
                      <a:cubicBezTo>
                        <a:pt x="49" y="128"/>
                        <a:pt x="49" y="128"/>
                        <a:pt x="49" y="128"/>
                      </a:cubicBezTo>
                      <a:cubicBezTo>
                        <a:pt x="40" y="128"/>
                        <a:pt x="40" y="128"/>
                        <a:pt x="40" y="128"/>
                      </a:cubicBezTo>
                      <a:cubicBezTo>
                        <a:pt x="36" y="124"/>
                        <a:pt x="30" y="121"/>
                        <a:pt x="23" y="121"/>
                      </a:cubicBezTo>
                      <a:cubicBezTo>
                        <a:pt x="11" y="121"/>
                        <a:pt x="0" y="131"/>
                        <a:pt x="0" y="144"/>
                      </a:cubicBezTo>
                      <a:cubicBezTo>
                        <a:pt x="0" y="157"/>
                        <a:pt x="11" y="167"/>
                        <a:pt x="23" y="167"/>
                      </a:cubicBezTo>
                      <a:cubicBezTo>
                        <a:pt x="28" y="167"/>
                        <a:pt x="33" y="165"/>
                        <a:pt x="37" y="163"/>
                      </a:cubicBezTo>
                      <a:cubicBezTo>
                        <a:pt x="37" y="162"/>
                        <a:pt x="37" y="162"/>
                        <a:pt x="37" y="162"/>
                      </a:cubicBezTo>
                      <a:cubicBezTo>
                        <a:pt x="37" y="162"/>
                        <a:pt x="37" y="162"/>
                        <a:pt x="37" y="162"/>
                      </a:cubicBezTo>
                      <a:cubicBezTo>
                        <a:pt x="49" y="162"/>
                        <a:pt x="49" y="162"/>
                        <a:pt x="49" y="162"/>
                      </a:cubicBezTo>
                      <a:cubicBezTo>
                        <a:pt x="50" y="162"/>
                        <a:pt x="50" y="162"/>
                        <a:pt x="50" y="162"/>
                      </a:cubicBezTo>
                      <a:cubicBezTo>
                        <a:pt x="54" y="162"/>
                        <a:pt x="54" y="162"/>
                        <a:pt x="54" y="162"/>
                      </a:cubicBezTo>
                      <a:cubicBezTo>
                        <a:pt x="61" y="162"/>
                        <a:pt x="61" y="162"/>
                        <a:pt x="61" y="162"/>
                      </a:cubicBezTo>
                      <a:cubicBezTo>
                        <a:pt x="61" y="162"/>
                        <a:pt x="61" y="162"/>
                        <a:pt x="61" y="162"/>
                      </a:cubicBezTo>
                      <a:cubicBezTo>
                        <a:pt x="61" y="171"/>
                        <a:pt x="61" y="171"/>
                        <a:pt x="61" y="171"/>
                      </a:cubicBezTo>
                      <a:cubicBezTo>
                        <a:pt x="61" y="171"/>
                        <a:pt x="61" y="171"/>
                        <a:pt x="61" y="171"/>
                      </a:cubicBezTo>
                      <a:cubicBezTo>
                        <a:pt x="61" y="210"/>
                        <a:pt x="61" y="210"/>
                        <a:pt x="61" y="210"/>
                      </a:cubicBezTo>
                      <a:cubicBezTo>
                        <a:pt x="213" y="210"/>
                        <a:pt x="213" y="210"/>
                        <a:pt x="213" y="210"/>
                      </a:cubicBezTo>
                      <a:cubicBezTo>
                        <a:pt x="213" y="58"/>
                        <a:pt x="213" y="58"/>
                        <a:pt x="213" y="58"/>
                      </a:cubicBezTo>
                      <a:cubicBezTo>
                        <a:pt x="156" y="58"/>
                        <a:pt x="156" y="58"/>
                        <a:pt x="156" y="58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9" name="Freeform 62">
                  <a:extLst>
                    <a:ext uri="{FF2B5EF4-FFF2-40B4-BE49-F238E27FC236}">
                      <a16:creationId xmlns:a16="http://schemas.microsoft.com/office/drawing/2014/main" id="{03ECC1B1-80F5-2EB7-5309-7EC99C2F83ED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6378575" y="5003800"/>
                  <a:ext cx="371475" cy="512763"/>
                </a:xfrm>
                <a:custGeom>
                  <a:avLst/>
                  <a:gdLst>
                    <a:gd name="T0" fmla="*/ 121 w 152"/>
                    <a:gd name="T1" fmla="*/ 177 h 210"/>
                    <a:gd name="T2" fmla="*/ 89 w 152"/>
                    <a:gd name="T3" fmla="*/ 144 h 210"/>
                    <a:gd name="T4" fmla="*/ 121 w 152"/>
                    <a:gd name="T5" fmla="*/ 111 h 210"/>
                    <a:gd name="T6" fmla="*/ 143 w 152"/>
                    <a:gd name="T7" fmla="*/ 120 h 210"/>
                    <a:gd name="T8" fmla="*/ 152 w 152"/>
                    <a:gd name="T9" fmla="*/ 120 h 210"/>
                    <a:gd name="T10" fmla="*/ 152 w 152"/>
                    <a:gd name="T11" fmla="*/ 58 h 210"/>
                    <a:gd name="T12" fmla="*/ 91 w 152"/>
                    <a:gd name="T13" fmla="*/ 58 h 210"/>
                    <a:gd name="T14" fmla="*/ 91 w 152"/>
                    <a:gd name="T15" fmla="*/ 56 h 210"/>
                    <a:gd name="T16" fmla="*/ 91 w 152"/>
                    <a:gd name="T17" fmla="*/ 56 h 210"/>
                    <a:gd name="T18" fmla="*/ 91 w 152"/>
                    <a:gd name="T19" fmla="*/ 39 h 210"/>
                    <a:gd name="T20" fmla="*/ 91 w 152"/>
                    <a:gd name="T21" fmla="*/ 39 h 210"/>
                    <a:gd name="T22" fmla="*/ 97 w 152"/>
                    <a:gd name="T23" fmla="*/ 23 h 210"/>
                    <a:gd name="T24" fmla="*/ 74 w 152"/>
                    <a:gd name="T25" fmla="*/ 0 h 210"/>
                    <a:gd name="T26" fmla="*/ 51 w 152"/>
                    <a:gd name="T27" fmla="*/ 23 h 210"/>
                    <a:gd name="T28" fmla="*/ 56 w 152"/>
                    <a:gd name="T29" fmla="*/ 39 h 210"/>
                    <a:gd name="T30" fmla="*/ 56 w 152"/>
                    <a:gd name="T31" fmla="*/ 39 h 210"/>
                    <a:gd name="T32" fmla="*/ 56 w 152"/>
                    <a:gd name="T33" fmla="*/ 39 h 210"/>
                    <a:gd name="T34" fmla="*/ 56 w 152"/>
                    <a:gd name="T35" fmla="*/ 56 h 210"/>
                    <a:gd name="T36" fmla="*/ 56 w 152"/>
                    <a:gd name="T37" fmla="*/ 56 h 210"/>
                    <a:gd name="T38" fmla="*/ 56 w 152"/>
                    <a:gd name="T39" fmla="*/ 58 h 210"/>
                    <a:gd name="T40" fmla="*/ 0 w 152"/>
                    <a:gd name="T41" fmla="*/ 58 h 210"/>
                    <a:gd name="T42" fmla="*/ 0 w 152"/>
                    <a:gd name="T43" fmla="*/ 210 h 210"/>
                    <a:gd name="T44" fmla="*/ 152 w 152"/>
                    <a:gd name="T45" fmla="*/ 210 h 210"/>
                    <a:gd name="T46" fmla="*/ 152 w 152"/>
                    <a:gd name="T47" fmla="*/ 171 h 210"/>
                    <a:gd name="T48" fmla="*/ 141 w 152"/>
                    <a:gd name="T49" fmla="*/ 171 h 210"/>
                    <a:gd name="T50" fmla="*/ 121 w 152"/>
                    <a:gd name="T51" fmla="*/ 17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2" h="210">
                      <a:moveTo>
                        <a:pt x="121" y="177"/>
                      </a:moveTo>
                      <a:cubicBezTo>
                        <a:pt x="103" y="177"/>
                        <a:pt x="89" y="162"/>
                        <a:pt x="89" y="144"/>
                      </a:cubicBezTo>
                      <a:cubicBezTo>
                        <a:pt x="89" y="126"/>
                        <a:pt x="103" y="111"/>
                        <a:pt x="121" y="111"/>
                      </a:cubicBezTo>
                      <a:cubicBezTo>
                        <a:pt x="130" y="111"/>
                        <a:pt x="138" y="115"/>
                        <a:pt x="143" y="120"/>
                      </a:cubicBezTo>
                      <a:cubicBezTo>
                        <a:pt x="152" y="120"/>
                        <a:pt x="152" y="120"/>
                        <a:pt x="152" y="120"/>
                      </a:cubicBezTo>
                      <a:cubicBezTo>
                        <a:pt x="152" y="58"/>
                        <a:pt x="152" y="58"/>
                        <a:pt x="152" y="58"/>
                      </a:cubicBezTo>
                      <a:cubicBezTo>
                        <a:pt x="91" y="58"/>
                        <a:pt x="91" y="58"/>
                        <a:pt x="91" y="58"/>
                      </a:cubicBezTo>
                      <a:cubicBezTo>
                        <a:pt x="91" y="56"/>
                        <a:pt x="91" y="56"/>
                        <a:pt x="91" y="56"/>
                      </a:cubicBezTo>
                      <a:cubicBezTo>
                        <a:pt x="91" y="56"/>
                        <a:pt x="91" y="56"/>
                        <a:pt x="91" y="56"/>
                      </a:cubicBezTo>
                      <a:cubicBezTo>
                        <a:pt x="91" y="39"/>
                        <a:pt x="91" y="39"/>
                        <a:pt x="91" y="39"/>
                      </a:cubicBezTo>
                      <a:cubicBezTo>
                        <a:pt x="91" y="39"/>
                        <a:pt x="91" y="39"/>
                        <a:pt x="91" y="39"/>
                      </a:cubicBezTo>
                      <a:cubicBezTo>
                        <a:pt x="94" y="35"/>
                        <a:pt x="97" y="29"/>
                        <a:pt x="97" y="23"/>
                      </a:cubicBezTo>
                      <a:cubicBezTo>
                        <a:pt x="97" y="11"/>
                        <a:pt x="86" y="0"/>
                        <a:pt x="74" y="0"/>
                      </a:cubicBezTo>
                      <a:cubicBezTo>
                        <a:pt x="61" y="0"/>
                        <a:pt x="51" y="11"/>
                        <a:pt x="51" y="23"/>
                      </a:cubicBezTo>
                      <a:cubicBezTo>
                        <a:pt x="51" y="29"/>
                        <a:pt x="53" y="35"/>
                        <a:pt x="56" y="39"/>
                      </a:cubicBezTo>
                      <a:cubicBezTo>
                        <a:pt x="56" y="39"/>
                        <a:pt x="56" y="39"/>
                        <a:pt x="56" y="39"/>
                      </a:cubicBezTo>
                      <a:cubicBezTo>
                        <a:pt x="56" y="39"/>
                        <a:pt x="56" y="39"/>
                        <a:pt x="56" y="39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cubicBezTo>
                        <a:pt x="152" y="210"/>
                        <a:pt x="152" y="210"/>
                        <a:pt x="152" y="210"/>
                      </a:cubicBezTo>
                      <a:cubicBezTo>
                        <a:pt x="152" y="171"/>
                        <a:pt x="152" y="171"/>
                        <a:pt x="152" y="171"/>
                      </a:cubicBezTo>
                      <a:cubicBezTo>
                        <a:pt x="141" y="171"/>
                        <a:pt x="141" y="171"/>
                        <a:pt x="141" y="171"/>
                      </a:cubicBezTo>
                      <a:cubicBezTo>
                        <a:pt x="135" y="175"/>
                        <a:pt x="129" y="177"/>
                        <a:pt x="121" y="1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41F6D1D-7BC8-4805-B1D4-C87436A583E8}"/>
                  </a:ext>
                </a:extLst>
              </p:cNvPr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8988273" y="2431088"/>
                <a:ext cx="961861" cy="960746"/>
                <a:chOff x="7815263" y="1816100"/>
                <a:chExt cx="1368425" cy="1368425"/>
              </a:xfrm>
            </p:grpSpPr>
            <p:sp>
              <p:nvSpPr>
                <p:cNvPr id="38" name="Freeform 23">
                  <a:extLst>
                    <a:ext uri="{FF2B5EF4-FFF2-40B4-BE49-F238E27FC236}">
                      <a16:creationId xmlns:a16="http://schemas.microsoft.com/office/drawing/2014/main" id="{6044D32E-38E0-7467-9989-1919C804ED8E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820026" y="2152650"/>
                  <a:ext cx="1154113" cy="841375"/>
                </a:xfrm>
                <a:custGeom>
                  <a:avLst/>
                  <a:gdLst>
                    <a:gd name="T0" fmla="*/ 110 w 472"/>
                    <a:gd name="T1" fmla="*/ 196 h 344"/>
                    <a:gd name="T2" fmla="*/ 145 w 472"/>
                    <a:gd name="T3" fmla="*/ 189 h 344"/>
                    <a:gd name="T4" fmla="*/ 157 w 472"/>
                    <a:gd name="T5" fmla="*/ 210 h 344"/>
                    <a:gd name="T6" fmla="*/ 196 w 472"/>
                    <a:gd name="T7" fmla="*/ 203 h 344"/>
                    <a:gd name="T8" fmla="*/ 221 w 472"/>
                    <a:gd name="T9" fmla="*/ 236 h 344"/>
                    <a:gd name="T10" fmla="*/ 250 w 472"/>
                    <a:gd name="T11" fmla="*/ 274 h 344"/>
                    <a:gd name="T12" fmla="*/ 277 w 472"/>
                    <a:gd name="T13" fmla="*/ 274 h 344"/>
                    <a:gd name="T14" fmla="*/ 285 w 472"/>
                    <a:gd name="T15" fmla="*/ 321 h 344"/>
                    <a:gd name="T16" fmla="*/ 349 w 472"/>
                    <a:gd name="T17" fmla="*/ 336 h 344"/>
                    <a:gd name="T18" fmla="*/ 291 w 472"/>
                    <a:gd name="T19" fmla="*/ 268 h 344"/>
                    <a:gd name="T20" fmla="*/ 297 w 472"/>
                    <a:gd name="T21" fmla="*/ 260 h 344"/>
                    <a:gd name="T22" fmla="*/ 390 w 472"/>
                    <a:gd name="T23" fmla="*/ 304 h 344"/>
                    <a:gd name="T24" fmla="*/ 325 w 472"/>
                    <a:gd name="T25" fmla="*/ 225 h 344"/>
                    <a:gd name="T26" fmla="*/ 331 w 472"/>
                    <a:gd name="T27" fmla="*/ 217 h 344"/>
                    <a:gd name="T28" fmla="*/ 427 w 472"/>
                    <a:gd name="T29" fmla="*/ 264 h 344"/>
                    <a:gd name="T30" fmla="*/ 359 w 472"/>
                    <a:gd name="T31" fmla="*/ 181 h 344"/>
                    <a:gd name="T32" fmla="*/ 365 w 472"/>
                    <a:gd name="T33" fmla="*/ 174 h 344"/>
                    <a:gd name="T34" fmla="*/ 464 w 472"/>
                    <a:gd name="T35" fmla="*/ 223 h 344"/>
                    <a:gd name="T36" fmla="*/ 394 w 472"/>
                    <a:gd name="T37" fmla="*/ 139 h 344"/>
                    <a:gd name="T38" fmla="*/ 304 w 472"/>
                    <a:gd name="T39" fmla="*/ 80 h 344"/>
                    <a:gd name="T40" fmla="*/ 259 w 472"/>
                    <a:gd name="T41" fmla="*/ 82 h 344"/>
                    <a:gd name="T42" fmla="*/ 233 w 472"/>
                    <a:gd name="T43" fmla="*/ 115 h 344"/>
                    <a:gd name="T44" fmla="*/ 183 w 472"/>
                    <a:gd name="T45" fmla="*/ 123 h 344"/>
                    <a:gd name="T46" fmla="*/ 193 w 472"/>
                    <a:gd name="T47" fmla="*/ 70 h 344"/>
                    <a:gd name="T48" fmla="*/ 222 w 472"/>
                    <a:gd name="T49" fmla="*/ 33 h 344"/>
                    <a:gd name="T50" fmla="*/ 107 w 472"/>
                    <a:gd name="T51" fmla="*/ 27 h 344"/>
                    <a:gd name="T52" fmla="*/ 0 w 472"/>
                    <a:gd name="T53" fmla="*/ 141 h 344"/>
                    <a:gd name="T54" fmla="*/ 90 w 472"/>
                    <a:gd name="T55" fmla="*/ 188 h 344"/>
                    <a:gd name="T56" fmla="*/ 313 w 472"/>
                    <a:gd name="T57" fmla="*/ 264 h 344"/>
                    <a:gd name="T58" fmla="*/ 313 w 472"/>
                    <a:gd name="T59" fmla="*/ 264 h 344"/>
                    <a:gd name="T60" fmla="*/ 220 w 472"/>
                    <a:gd name="T61" fmla="*/ 132 h 344"/>
                    <a:gd name="T62" fmla="*/ 220 w 472"/>
                    <a:gd name="T63" fmla="*/ 132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72" h="344">
                      <a:moveTo>
                        <a:pt x="107" y="201"/>
                      </a:moveTo>
                      <a:cubicBezTo>
                        <a:pt x="110" y="196"/>
                        <a:pt x="110" y="196"/>
                        <a:pt x="110" y="196"/>
                      </a:cubicBezTo>
                      <a:cubicBezTo>
                        <a:pt x="115" y="189"/>
                        <a:pt x="123" y="185"/>
                        <a:pt x="131" y="185"/>
                      </a:cubicBezTo>
                      <a:cubicBezTo>
                        <a:pt x="136" y="185"/>
                        <a:pt x="141" y="186"/>
                        <a:pt x="145" y="189"/>
                      </a:cubicBezTo>
                      <a:cubicBezTo>
                        <a:pt x="151" y="192"/>
                        <a:pt x="155" y="198"/>
                        <a:pt x="156" y="205"/>
                      </a:cubicBezTo>
                      <a:cubicBezTo>
                        <a:pt x="157" y="206"/>
                        <a:pt x="157" y="208"/>
                        <a:pt x="157" y="210"/>
                      </a:cubicBezTo>
                      <a:cubicBezTo>
                        <a:pt x="162" y="203"/>
                        <a:pt x="171" y="199"/>
                        <a:pt x="180" y="199"/>
                      </a:cubicBezTo>
                      <a:cubicBezTo>
                        <a:pt x="186" y="199"/>
                        <a:pt x="191" y="200"/>
                        <a:pt x="196" y="203"/>
                      </a:cubicBezTo>
                      <a:cubicBezTo>
                        <a:pt x="208" y="211"/>
                        <a:pt x="213" y="226"/>
                        <a:pt x="208" y="239"/>
                      </a:cubicBezTo>
                      <a:cubicBezTo>
                        <a:pt x="212" y="237"/>
                        <a:pt x="216" y="236"/>
                        <a:pt x="221" y="236"/>
                      </a:cubicBezTo>
                      <a:cubicBezTo>
                        <a:pt x="227" y="236"/>
                        <a:pt x="232" y="237"/>
                        <a:pt x="237" y="241"/>
                      </a:cubicBezTo>
                      <a:cubicBezTo>
                        <a:pt x="248" y="248"/>
                        <a:pt x="253" y="261"/>
                        <a:pt x="250" y="274"/>
                      </a:cubicBezTo>
                      <a:cubicBezTo>
                        <a:pt x="254" y="272"/>
                        <a:pt x="258" y="270"/>
                        <a:pt x="263" y="270"/>
                      </a:cubicBezTo>
                      <a:cubicBezTo>
                        <a:pt x="268" y="270"/>
                        <a:pt x="272" y="272"/>
                        <a:pt x="277" y="274"/>
                      </a:cubicBezTo>
                      <a:cubicBezTo>
                        <a:pt x="291" y="282"/>
                        <a:pt x="297" y="300"/>
                        <a:pt x="289" y="314"/>
                      </a:cubicBezTo>
                      <a:cubicBezTo>
                        <a:pt x="285" y="321"/>
                        <a:pt x="285" y="321"/>
                        <a:pt x="285" y="321"/>
                      </a:cubicBezTo>
                      <a:cubicBezTo>
                        <a:pt x="299" y="329"/>
                        <a:pt x="312" y="336"/>
                        <a:pt x="323" y="340"/>
                      </a:cubicBezTo>
                      <a:cubicBezTo>
                        <a:pt x="332" y="343"/>
                        <a:pt x="342" y="344"/>
                        <a:pt x="349" y="336"/>
                      </a:cubicBezTo>
                      <a:cubicBezTo>
                        <a:pt x="355" y="329"/>
                        <a:pt x="354" y="317"/>
                        <a:pt x="346" y="311"/>
                      </a:cubicBezTo>
                      <a:cubicBezTo>
                        <a:pt x="291" y="268"/>
                        <a:pt x="291" y="268"/>
                        <a:pt x="291" y="268"/>
                      </a:cubicBezTo>
                      <a:cubicBezTo>
                        <a:pt x="291" y="268"/>
                        <a:pt x="287" y="264"/>
                        <a:pt x="290" y="261"/>
                      </a:cubicBezTo>
                      <a:cubicBezTo>
                        <a:pt x="293" y="257"/>
                        <a:pt x="297" y="260"/>
                        <a:pt x="297" y="260"/>
                      </a:cubicBezTo>
                      <a:cubicBezTo>
                        <a:pt x="358" y="308"/>
                        <a:pt x="358" y="308"/>
                        <a:pt x="358" y="308"/>
                      </a:cubicBezTo>
                      <a:cubicBezTo>
                        <a:pt x="368" y="316"/>
                        <a:pt x="382" y="314"/>
                        <a:pt x="390" y="304"/>
                      </a:cubicBezTo>
                      <a:cubicBezTo>
                        <a:pt x="397" y="294"/>
                        <a:pt x="396" y="280"/>
                        <a:pt x="386" y="272"/>
                      </a:cubicBezTo>
                      <a:cubicBezTo>
                        <a:pt x="325" y="225"/>
                        <a:pt x="325" y="225"/>
                        <a:pt x="325" y="225"/>
                      </a:cubicBezTo>
                      <a:cubicBezTo>
                        <a:pt x="325" y="225"/>
                        <a:pt x="321" y="221"/>
                        <a:pt x="324" y="217"/>
                      </a:cubicBezTo>
                      <a:cubicBezTo>
                        <a:pt x="326" y="214"/>
                        <a:pt x="331" y="217"/>
                        <a:pt x="331" y="217"/>
                      </a:cubicBezTo>
                      <a:cubicBezTo>
                        <a:pt x="395" y="268"/>
                        <a:pt x="395" y="268"/>
                        <a:pt x="395" y="268"/>
                      </a:cubicBezTo>
                      <a:cubicBezTo>
                        <a:pt x="405" y="275"/>
                        <a:pt x="420" y="274"/>
                        <a:pt x="427" y="264"/>
                      </a:cubicBezTo>
                      <a:cubicBezTo>
                        <a:pt x="435" y="254"/>
                        <a:pt x="433" y="240"/>
                        <a:pt x="423" y="232"/>
                      </a:cubicBezTo>
                      <a:cubicBezTo>
                        <a:pt x="359" y="181"/>
                        <a:pt x="359" y="181"/>
                        <a:pt x="359" y="181"/>
                      </a:cubicBezTo>
                      <a:cubicBezTo>
                        <a:pt x="359" y="181"/>
                        <a:pt x="354" y="178"/>
                        <a:pt x="357" y="174"/>
                      </a:cubicBezTo>
                      <a:cubicBezTo>
                        <a:pt x="360" y="171"/>
                        <a:pt x="365" y="174"/>
                        <a:pt x="365" y="174"/>
                      </a:cubicBezTo>
                      <a:cubicBezTo>
                        <a:pt x="433" y="227"/>
                        <a:pt x="433" y="227"/>
                        <a:pt x="433" y="227"/>
                      </a:cubicBezTo>
                      <a:cubicBezTo>
                        <a:pt x="442" y="235"/>
                        <a:pt x="457" y="233"/>
                        <a:pt x="464" y="223"/>
                      </a:cubicBezTo>
                      <a:cubicBezTo>
                        <a:pt x="472" y="213"/>
                        <a:pt x="470" y="199"/>
                        <a:pt x="460" y="191"/>
                      </a:cubicBezTo>
                      <a:cubicBezTo>
                        <a:pt x="394" y="139"/>
                        <a:pt x="394" y="139"/>
                        <a:pt x="394" y="139"/>
                      </a:cubicBezTo>
                      <a:cubicBezTo>
                        <a:pt x="390" y="137"/>
                        <a:pt x="386" y="134"/>
                        <a:pt x="383" y="132"/>
                      </a:cubicBezTo>
                      <a:cubicBezTo>
                        <a:pt x="333" y="123"/>
                        <a:pt x="314" y="95"/>
                        <a:pt x="304" y="80"/>
                      </a:cubicBezTo>
                      <a:cubicBezTo>
                        <a:pt x="303" y="79"/>
                        <a:pt x="301" y="76"/>
                        <a:pt x="300" y="75"/>
                      </a:cubicBezTo>
                      <a:cubicBezTo>
                        <a:pt x="286" y="80"/>
                        <a:pt x="270" y="82"/>
                        <a:pt x="259" y="82"/>
                      </a:cubicBezTo>
                      <a:cubicBezTo>
                        <a:pt x="255" y="84"/>
                        <a:pt x="245" y="98"/>
                        <a:pt x="241" y="104"/>
                      </a:cubicBezTo>
                      <a:cubicBezTo>
                        <a:pt x="237" y="110"/>
                        <a:pt x="235" y="113"/>
                        <a:pt x="233" y="115"/>
                      </a:cubicBezTo>
                      <a:cubicBezTo>
                        <a:pt x="220" y="128"/>
                        <a:pt x="209" y="131"/>
                        <a:pt x="202" y="131"/>
                      </a:cubicBezTo>
                      <a:cubicBezTo>
                        <a:pt x="195" y="131"/>
                        <a:pt x="188" y="128"/>
                        <a:pt x="183" y="123"/>
                      </a:cubicBezTo>
                      <a:cubicBezTo>
                        <a:pt x="179" y="118"/>
                        <a:pt x="176" y="112"/>
                        <a:pt x="176" y="106"/>
                      </a:cubicBezTo>
                      <a:cubicBezTo>
                        <a:pt x="177" y="93"/>
                        <a:pt x="183" y="84"/>
                        <a:pt x="193" y="70"/>
                      </a:cubicBezTo>
                      <a:cubicBezTo>
                        <a:pt x="197" y="65"/>
                        <a:pt x="201" y="59"/>
                        <a:pt x="206" y="51"/>
                      </a:cubicBezTo>
                      <a:cubicBezTo>
                        <a:pt x="211" y="44"/>
                        <a:pt x="216" y="38"/>
                        <a:pt x="222" y="33"/>
                      </a:cubicBezTo>
                      <a:cubicBezTo>
                        <a:pt x="218" y="34"/>
                        <a:pt x="215" y="35"/>
                        <a:pt x="211" y="36"/>
                      </a:cubicBezTo>
                      <a:cubicBezTo>
                        <a:pt x="172" y="49"/>
                        <a:pt x="132" y="34"/>
                        <a:pt x="107" y="27"/>
                      </a:cubicBezTo>
                      <a:cubicBezTo>
                        <a:pt x="94" y="24"/>
                        <a:pt x="66" y="13"/>
                        <a:pt x="35" y="0"/>
                      </a:cubicBezTo>
                      <a:cubicBezTo>
                        <a:pt x="13" y="40"/>
                        <a:pt x="0" y="88"/>
                        <a:pt x="0" y="141"/>
                      </a:cubicBezTo>
                      <a:cubicBezTo>
                        <a:pt x="0" y="146"/>
                        <a:pt x="1" y="151"/>
                        <a:pt x="1" y="155"/>
                      </a:cubicBezTo>
                      <a:cubicBezTo>
                        <a:pt x="36" y="166"/>
                        <a:pt x="74" y="177"/>
                        <a:pt x="90" y="188"/>
                      </a:cubicBezTo>
                      <a:cubicBezTo>
                        <a:pt x="96" y="192"/>
                        <a:pt x="101" y="196"/>
                        <a:pt x="107" y="201"/>
                      </a:cubicBezTo>
                      <a:close/>
                      <a:moveTo>
                        <a:pt x="313" y="264"/>
                      </a:moveTo>
                      <a:cubicBezTo>
                        <a:pt x="313" y="264"/>
                        <a:pt x="313" y="264"/>
                        <a:pt x="313" y="264"/>
                      </a:cubicBezTo>
                      <a:cubicBezTo>
                        <a:pt x="313" y="264"/>
                        <a:pt x="313" y="264"/>
                        <a:pt x="313" y="264"/>
                      </a:cubicBezTo>
                      <a:cubicBezTo>
                        <a:pt x="313" y="264"/>
                        <a:pt x="313" y="264"/>
                        <a:pt x="313" y="264"/>
                      </a:cubicBezTo>
                      <a:close/>
                      <a:moveTo>
                        <a:pt x="220" y="132"/>
                      </a:moveTo>
                      <a:cubicBezTo>
                        <a:pt x="220" y="132"/>
                        <a:pt x="220" y="132"/>
                        <a:pt x="220" y="132"/>
                      </a:cubicBezTo>
                      <a:cubicBezTo>
                        <a:pt x="220" y="132"/>
                        <a:pt x="220" y="132"/>
                        <a:pt x="220" y="132"/>
                      </a:cubicBezTo>
                      <a:cubicBezTo>
                        <a:pt x="220" y="132"/>
                        <a:pt x="220" y="132"/>
                        <a:pt x="220" y="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39" name="Freeform 24">
                  <a:extLst>
                    <a:ext uri="{FF2B5EF4-FFF2-40B4-BE49-F238E27FC236}">
                      <a16:creationId xmlns:a16="http://schemas.microsoft.com/office/drawing/2014/main" id="{1C3229E9-C557-0E0F-C8B1-636B6DD75214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267701" y="2173288"/>
                  <a:ext cx="906463" cy="400050"/>
                </a:xfrm>
                <a:custGeom>
                  <a:avLst/>
                  <a:gdLst>
                    <a:gd name="T0" fmla="*/ 337 w 371"/>
                    <a:gd name="T1" fmla="*/ 0 h 164"/>
                    <a:gd name="T2" fmla="*/ 198 w 371"/>
                    <a:gd name="T3" fmla="*/ 25 h 164"/>
                    <a:gd name="T4" fmla="*/ 193 w 371"/>
                    <a:gd name="T5" fmla="*/ 25 h 164"/>
                    <a:gd name="T6" fmla="*/ 132 w 371"/>
                    <a:gd name="T7" fmla="*/ 12 h 164"/>
                    <a:gd name="T8" fmla="*/ 103 w 371"/>
                    <a:gd name="T9" fmla="*/ 7 h 164"/>
                    <a:gd name="T10" fmla="*/ 56 w 371"/>
                    <a:gd name="T11" fmla="*/ 20 h 164"/>
                    <a:gd name="T12" fmla="*/ 29 w 371"/>
                    <a:gd name="T13" fmla="*/ 47 h 164"/>
                    <a:gd name="T14" fmla="*/ 0 w 371"/>
                    <a:gd name="T15" fmla="*/ 98 h 164"/>
                    <a:gd name="T16" fmla="*/ 19 w 371"/>
                    <a:gd name="T17" fmla="*/ 116 h 164"/>
                    <a:gd name="T18" fmla="*/ 45 w 371"/>
                    <a:gd name="T19" fmla="*/ 102 h 164"/>
                    <a:gd name="T20" fmla="*/ 75 w 371"/>
                    <a:gd name="T21" fmla="*/ 67 h 164"/>
                    <a:gd name="T22" fmla="*/ 75 w 371"/>
                    <a:gd name="T23" fmla="*/ 67 h 164"/>
                    <a:gd name="T24" fmla="*/ 76 w 371"/>
                    <a:gd name="T25" fmla="*/ 67 h 164"/>
                    <a:gd name="T26" fmla="*/ 116 w 371"/>
                    <a:gd name="T27" fmla="*/ 60 h 164"/>
                    <a:gd name="T28" fmla="*/ 118 w 371"/>
                    <a:gd name="T29" fmla="*/ 59 h 164"/>
                    <a:gd name="T30" fmla="*/ 118 w 371"/>
                    <a:gd name="T31" fmla="*/ 59 h 164"/>
                    <a:gd name="T32" fmla="*/ 190 w 371"/>
                    <a:gd name="T33" fmla="*/ 115 h 164"/>
                    <a:gd name="T34" fmla="*/ 202 w 371"/>
                    <a:gd name="T35" fmla="*/ 117 h 164"/>
                    <a:gd name="T36" fmla="*/ 267 w 371"/>
                    <a:gd name="T37" fmla="*/ 164 h 164"/>
                    <a:gd name="T38" fmla="*/ 268 w 371"/>
                    <a:gd name="T39" fmla="*/ 164 h 164"/>
                    <a:gd name="T40" fmla="*/ 331 w 371"/>
                    <a:gd name="T41" fmla="*/ 156 h 164"/>
                    <a:gd name="T42" fmla="*/ 370 w 371"/>
                    <a:gd name="T43" fmla="*/ 150 h 164"/>
                    <a:gd name="T44" fmla="*/ 371 w 371"/>
                    <a:gd name="T45" fmla="*/ 133 h 164"/>
                    <a:gd name="T46" fmla="*/ 337 w 371"/>
                    <a:gd name="T4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71" h="164">
                      <a:moveTo>
                        <a:pt x="337" y="0"/>
                      </a:moveTo>
                      <a:cubicBezTo>
                        <a:pt x="198" y="25"/>
                        <a:pt x="198" y="25"/>
                        <a:pt x="198" y="25"/>
                      </a:cubicBezTo>
                      <a:cubicBezTo>
                        <a:pt x="197" y="25"/>
                        <a:pt x="195" y="25"/>
                        <a:pt x="193" y="25"/>
                      </a:cubicBezTo>
                      <a:cubicBezTo>
                        <a:pt x="173" y="25"/>
                        <a:pt x="141" y="15"/>
                        <a:pt x="132" y="12"/>
                      </a:cubicBezTo>
                      <a:cubicBezTo>
                        <a:pt x="126" y="9"/>
                        <a:pt x="115" y="7"/>
                        <a:pt x="103" y="7"/>
                      </a:cubicBezTo>
                      <a:cubicBezTo>
                        <a:pt x="89" y="7"/>
                        <a:pt x="72" y="10"/>
                        <a:pt x="56" y="20"/>
                      </a:cubicBezTo>
                      <a:cubicBezTo>
                        <a:pt x="46" y="26"/>
                        <a:pt x="37" y="35"/>
                        <a:pt x="29" y="47"/>
                      </a:cubicBezTo>
                      <a:cubicBezTo>
                        <a:pt x="12" y="73"/>
                        <a:pt x="1" y="82"/>
                        <a:pt x="0" y="98"/>
                      </a:cubicBezTo>
                      <a:cubicBezTo>
                        <a:pt x="0" y="106"/>
                        <a:pt x="7" y="116"/>
                        <a:pt x="19" y="116"/>
                      </a:cubicBezTo>
                      <a:cubicBezTo>
                        <a:pt x="26" y="116"/>
                        <a:pt x="35" y="112"/>
                        <a:pt x="45" y="102"/>
                      </a:cubicBezTo>
                      <a:cubicBezTo>
                        <a:pt x="50" y="97"/>
                        <a:pt x="67" y="67"/>
                        <a:pt x="75" y="67"/>
                      </a:cubicBezTo>
                      <a:cubicBezTo>
                        <a:pt x="75" y="67"/>
                        <a:pt x="75" y="67"/>
                        <a:pt x="75" y="67"/>
                      </a:cubicBezTo>
                      <a:cubicBezTo>
                        <a:pt x="75" y="67"/>
                        <a:pt x="76" y="67"/>
                        <a:pt x="76" y="67"/>
                      </a:cubicBezTo>
                      <a:cubicBezTo>
                        <a:pt x="85" y="67"/>
                        <a:pt x="101" y="65"/>
                        <a:pt x="116" y="60"/>
                      </a:cubicBezTo>
                      <a:cubicBezTo>
                        <a:pt x="116" y="60"/>
                        <a:pt x="116" y="59"/>
                        <a:pt x="118" y="59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27" y="59"/>
                        <a:pt x="134" y="100"/>
                        <a:pt x="190" y="115"/>
                      </a:cubicBezTo>
                      <a:cubicBezTo>
                        <a:pt x="194" y="116"/>
                        <a:pt x="198" y="117"/>
                        <a:pt x="202" y="117"/>
                      </a:cubicBezTo>
                      <a:cubicBezTo>
                        <a:pt x="225" y="130"/>
                        <a:pt x="263" y="164"/>
                        <a:pt x="267" y="164"/>
                      </a:cubicBezTo>
                      <a:cubicBezTo>
                        <a:pt x="267" y="164"/>
                        <a:pt x="268" y="164"/>
                        <a:pt x="268" y="164"/>
                      </a:cubicBezTo>
                      <a:cubicBezTo>
                        <a:pt x="274" y="164"/>
                        <a:pt x="301" y="161"/>
                        <a:pt x="331" y="156"/>
                      </a:cubicBezTo>
                      <a:cubicBezTo>
                        <a:pt x="370" y="150"/>
                        <a:pt x="370" y="150"/>
                        <a:pt x="370" y="150"/>
                      </a:cubicBezTo>
                      <a:cubicBezTo>
                        <a:pt x="371" y="144"/>
                        <a:pt x="371" y="139"/>
                        <a:pt x="371" y="133"/>
                      </a:cubicBezTo>
                      <a:cubicBezTo>
                        <a:pt x="371" y="85"/>
                        <a:pt x="359" y="40"/>
                        <a:pt x="3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0" name="Freeform 25">
                  <a:extLst>
                    <a:ext uri="{FF2B5EF4-FFF2-40B4-BE49-F238E27FC236}">
                      <a16:creationId xmlns:a16="http://schemas.microsoft.com/office/drawing/2014/main" id="{4816E81C-D648-87BB-2ECE-79845A4EAC7C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8153401" y="2657475"/>
                  <a:ext cx="169863" cy="180975"/>
                </a:xfrm>
                <a:custGeom>
                  <a:avLst/>
                  <a:gdLst>
                    <a:gd name="T0" fmla="*/ 56 w 70"/>
                    <a:gd name="T1" fmla="*/ 3 h 74"/>
                    <a:gd name="T2" fmla="*/ 44 w 70"/>
                    <a:gd name="T3" fmla="*/ 0 h 74"/>
                    <a:gd name="T4" fmla="*/ 25 w 70"/>
                    <a:gd name="T5" fmla="*/ 10 h 74"/>
                    <a:gd name="T6" fmla="*/ 11 w 70"/>
                    <a:gd name="T7" fmla="*/ 32 h 74"/>
                    <a:gd name="T8" fmla="*/ 6 w 70"/>
                    <a:gd name="T9" fmla="*/ 40 h 74"/>
                    <a:gd name="T10" fmla="*/ 13 w 70"/>
                    <a:gd name="T11" fmla="*/ 71 h 74"/>
                    <a:gd name="T12" fmla="*/ 13 w 70"/>
                    <a:gd name="T13" fmla="*/ 71 h 74"/>
                    <a:gd name="T14" fmla="*/ 25 w 70"/>
                    <a:gd name="T15" fmla="*/ 74 h 74"/>
                    <a:gd name="T16" fmla="*/ 44 w 70"/>
                    <a:gd name="T17" fmla="*/ 64 h 74"/>
                    <a:gd name="T18" fmla="*/ 45 w 70"/>
                    <a:gd name="T19" fmla="*/ 63 h 74"/>
                    <a:gd name="T20" fmla="*/ 63 w 70"/>
                    <a:gd name="T21" fmla="*/ 34 h 74"/>
                    <a:gd name="T22" fmla="*/ 56 w 70"/>
                    <a:gd name="T2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" h="74">
                      <a:moveTo>
                        <a:pt x="56" y="3"/>
                      </a:moveTo>
                      <a:cubicBezTo>
                        <a:pt x="53" y="1"/>
                        <a:pt x="48" y="0"/>
                        <a:pt x="44" y="0"/>
                      </a:cubicBezTo>
                      <a:cubicBezTo>
                        <a:pt x="37" y="0"/>
                        <a:pt x="29" y="3"/>
                        <a:pt x="25" y="1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0" y="50"/>
                        <a:pt x="3" y="64"/>
                        <a:pt x="13" y="71"/>
                      </a:cubicBezTo>
                      <a:cubicBezTo>
                        <a:pt x="13" y="71"/>
                        <a:pt x="13" y="71"/>
                        <a:pt x="13" y="71"/>
                      </a:cubicBezTo>
                      <a:cubicBezTo>
                        <a:pt x="17" y="73"/>
                        <a:pt x="21" y="74"/>
                        <a:pt x="25" y="74"/>
                      </a:cubicBezTo>
                      <a:cubicBezTo>
                        <a:pt x="33" y="74"/>
                        <a:pt x="40" y="71"/>
                        <a:pt x="44" y="64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70" y="24"/>
                        <a:pt x="67" y="10"/>
                        <a:pt x="56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1" name="Freeform 26">
                  <a:extLst>
                    <a:ext uri="{FF2B5EF4-FFF2-40B4-BE49-F238E27FC236}">
                      <a16:creationId xmlns:a16="http://schemas.microsoft.com/office/drawing/2014/main" id="{A9967055-7C05-38A7-6520-6C5952391305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8259763" y="2747963"/>
                  <a:ext cx="163513" cy="168275"/>
                </a:xfrm>
                <a:custGeom>
                  <a:avLst/>
                  <a:gdLst>
                    <a:gd name="T0" fmla="*/ 53 w 67"/>
                    <a:gd name="T1" fmla="*/ 4 h 69"/>
                    <a:gd name="T2" fmla="*/ 41 w 67"/>
                    <a:gd name="T3" fmla="*/ 0 h 69"/>
                    <a:gd name="T4" fmla="*/ 22 w 67"/>
                    <a:gd name="T5" fmla="*/ 10 h 69"/>
                    <a:gd name="T6" fmla="*/ 8 w 67"/>
                    <a:gd name="T7" fmla="*/ 33 h 69"/>
                    <a:gd name="T8" fmla="*/ 7 w 67"/>
                    <a:gd name="T9" fmla="*/ 34 h 69"/>
                    <a:gd name="T10" fmla="*/ 13 w 67"/>
                    <a:gd name="T11" fmla="*/ 65 h 69"/>
                    <a:gd name="T12" fmla="*/ 26 w 67"/>
                    <a:gd name="T13" fmla="*/ 69 h 69"/>
                    <a:gd name="T14" fmla="*/ 45 w 67"/>
                    <a:gd name="T15" fmla="*/ 59 h 69"/>
                    <a:gd name="T16" fmla="*/ 54 w 67"/>
                    <a:gd name="T17" fmla="*/ 44 h 69"/>
                    <a:gd name="T18" fmla="*/ 60 w 67"/>
                    <a:gd name="T19" fmla="*/ 35 h 69"/>
                    <a:gd name="T20" fmla="*/ 53 w 67"/>
                    <a:gd name="T21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" h="69">
                      <a:moveTo>
                        <a:pt x="53" y="4"/>
                      </a:moveTo>
                      <a:cubicBezTo>
                        <a:pt x="49" y="1"/>
                        <a:pt x="45" y="0"/>
                        <a:pt x="41" y="0"/>
                      </a:cubicBezTo>
                      <a:cubicBezTo>
                        <a:pt x="33" y="0"/>
                        <a:pt x="26" y="4"/>
                        <a:pt x="22" y="10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0" y="45"/>
                        <a:pt x="3" y="59"/>
                        <a:pt x="13" y="65"/>
                      </a:cubicBezTo>
                      <a:cubicBezTo>
                        <a:pt x="17" y="68"/>
                        <a:pt x="21" y="69"/>
                        <a:pt x="26" y="69"/>
                      </a:cubicBezTo>
                      <a:cubicBezTo>
                        <a:pt x="33" y="69"/>
                        <a:pt x="40" y="65"/>
                        <a:pt x="45" y="59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7" y="24"/>
                        <a:pt x="64" y="10"/>
                        <a:pt x="53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2" name="Freeform 27">
                  <a:extLst>
                    <a:ext uri="{FF2B5EF4-FFF2-40B4-BE49-F238E27FC236}">
                      <a16:creationId xmlns:a16="http://schemas.microsoft.com/office/drawing/2014/main" id="{32EF5F58-58B5-746A-59AD-0E71BE60223B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8382001" y="2833688"/>
                  <a:ext cx="142875" cy="141288"/>
                </a:xfrm>
                <a:custGeom>
                  <a:avLst/>
                  <a:gdLst>
                    <a:gd name="T0" fmla="*/ 43 w 58"/>
                    <a:gd name="T1" fmla="*/ 2 h 58"/>
                    <a:gd name="T2" fmla="*/ 33 w 58"/>
                    <a:gd name="T3" fmla="*/ 0 h 58"/>
                    <a:gd name="T4" fmla="*/ 13 w 58"/>
                    <a:gd name="T5" fmla="*/ 11 h 58"/>
                    <a:gd name="T6" fmla="*/ 11 w 58"/>
                    <a:gd name="T7" fmla="*/ 14 h 58"/>
                    <a:gd name="T8" fmla="*/ 6 w 58"/>
                    <a:gd name="T9" fmla="*/ 25 h 58"/>
                    <a:gd name="T10" fmla="*/ 15 w 58"/>
                    <a:gd name="T11" fmla="*/ 55 h 58"/>
                    <a:gd name="T12" fmla="*/ 25 w 58"/>
                    <a:gd name="T13" fmla="*/ 58 h 58"/>
                    <a:gd name="T14" fmla="*/ 45 w 58"/>
                    <a:gd name="T15" fmla="*/ 46 h 58"/>
                    <a:gd name="T16" fmla="*/ 49 w 58"/>
                    <a:gd name="T17" fmla="*/ 39 h 58"/>
                    <a:gd name="T18" fmla="*/ 52 w 58"/>
                    <a:gd name="T19" fmla="*/ 33 h 58"/>
                    <a:gd name="T20" fmla="*/ 43 w 58"/>
                    <a:gd name="T21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7">
                      <a:moveTo>
                        <a:pt x="43" y="2"/>
                      </a:moveTo>
                      <a:cubicBezTo>
                        <a:pt x="40" y="0"/>
                        <a:pt x="36" y="0"/>
                        <a:pt x="33" y="0"/>
                      </a:cubicBezTo>
                      <a:cubicBezTo>
                        <a:pt x="25" y="0"/>
                        <a:pt x="17" y="4"/>
                        <a:pt x="13" y="11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35"/>
                        <a:pt x="4" y="49"/>
                        <a:pt x="15" y="55"/>
                      </a:cubicBezTo>
                      <a:cubicBezTo>
                        <a:pt x="18" y="57"/>
                        <a:pt x="22" y="58"/>
                        <a:pt x="25" y="58"/>
                      </a:cubicBezTo>
                      <a:cubicBezTo>
                        <a:pt x="33" y="58"/>
                        <a:pt x="41" y="54"/>
                        <a:pt x="45" y="46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8" y="22"/>
                        <a:pt x="54" y="8"/>
                        <a:pt x="4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3" name="Freeform 28">
                  <a:extLst>
                    <a:ext uri="{FF2B5EF4-FFF2-40B4-BE49-F238E27FC236}">
                      <a16:creationId xmlns:a16="http://schemas.microsoft.com/office/drawing/2014/main" id="{B1B587A0-D559-7BF3-F566-1746788B8451}"/>
                    </a:ext>
                  </a:extLst>
                </p:cNvPr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8069263" y="2622550"/>
                  <a:ext cx="122238" cy="120650"/>
                </a:xfrm>
                <a:custGeom>
                  <a:avLst/>
                  <a:gdLst>
                    <a:gd name="T0" fmla="*/ 39 w 50"/>
                    <a:gd name="T1" fmla="*/ 3 h 49"/>
                    <a:gd name="T2" fmla="*/ 29 w 50"/>
                    <a:gd name="T3" fmla="*/ 0 h 49"/>
                    <a:gd name="T4" fmla="*/ 14 w 50"/>
                    <a:gd name="T5" fmla="*/ 8 h 49"/>
                    <a:gd name="T6" fmla="*/ 10 w 50"/>
                    <a:gd name="T7" fmla="*/ 14 h 49"/>
                    <a:gd name="T8" fmla="*/ 6 w 50"/>
                    <a:gd name="T9" fmla="*/ 21 h 49"/>
                    <a:gd name="T10" fmla="*/ 12 w 50"/>
                    <a:gd name="T11" fmla="*/ 46 h 49"/>
                    <a:gd name="T12" fmla="*/ 21 w 50"/>
                    <a:gd name="T13" fmla="*/ 49 h 49"/>
                    <a:gd name="T14" fmla="*/ 37 w 50"/>
                    <a:gd name="T15" fmla="*/ 40 h 49"/>
                    <a:gd name="T16" fmla="*/ 38 w 50"/>
                    <a:gd name="T17" fmla="*/ 39 h 49"/>
                    <a:gd name="T18" fmla="*/ 45 w 50"/>
                    <a:gd name="T19" fmla="*/ 28 h 49"/>
                    <a:gd name="T20" fmla="*/ 39 w 50"/>
                    <a:gd name="T21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49">
                      <a:moveTo>
                        <a:pt x="39" y="3"/>
                      </a:moveTo>
                      <a:cubicBezTo>
                        <a:pt x="36" y="1"/>
                        <a:pt x="33" y="0"/>
                        <a:pt x="29" y="0"/>
                      </a:cubicBezTo>
                      <a:cubicBezTo>
                        <a:pt x="23" y="0"/>
                        <a:pt x="17" y="3"/>
                        <a:pt x="14" y="8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0" y="29"/>
                        <a:pt x="3" y="41"/>
                        <a:pt x="12" y="46"/>
                      </a:cubicBezTo>
                      <a:cubicBezTo>
                        <a:pt x="15" y="48"/>
                        <a:pt x="18" y="49"/>
                        <a:pt x="21" y="49"/>
                      </a:cubicBezTo>
                      <a:cubicBezTo>
                        <a:pt x="27" y="49"/>
                        <a:pt x="33" y="46"/>
                        <a:pt x="37" y="40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50" y="19"/>
                        <a:pt x="48" y="8"/>
                        <a:pt x="39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A0C3B9F4-3DC2-7F41-B83F-48EEC3247055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7815263" y="1816100"/>
                  <a:ext cx="1368425" cy="1368425"/>
                </a:xfrm>
                <a:custGeom>
                  <a:avLst/>
                  <a:gdLst>
                    <a:gd name="T0" fmla="*/ 280 w 560"/>
                    <a:gd name="T1" fmla="*/ 560 h 560"/>
                    <a:gd name="T2" fmla="*/ 0 w 560"/>
                    <a:gd name="T3" fmla="*/ 280 h 560"/>
                    <a:gd name="T4" fmla="*/ 82 w 560"/>
                    <a:gd name="T5" fmla="*/ 74 h 560"/>
                    <a:gd name="T6" fmla="*/ 280 w 560"/>
                    <a:gd name="T7" fmla="*/ 0 h 560"/>
                    <a:gd name="T8" fmla="*/ 560 w 560"/>
                    <a:gd name="T9" fmla="*/ 280 h 560"/>
                    <a:gd name="T10" fmla="*/ 280 w 560"/>
                    <a:gd name="T11" fmla="*/ 560 h 560"/>
                    <a:gd name="T12" fmla="*/ 280 w 560"/>
                    <a:gd name="T13" fmla="*/ 8 h 560"/>
                    <a:gd name="T14" fmla="*/ 8 w 560"/>
                    <a:gd name="T15" fmla="*/ 280 h 560"/>
                    <a:gd name="T16" fmla="*/ 280 w 560"/>
                    <a:gd name="T17" fmla="*/ 552 h 560"/>
                    <a:gd name="T18" fmla="*/ 552 w 560"/>
                    <a:gd name="T19" fmla="*/ 280 h 560"/>
                    <a:gd name="T20" fmla="*/ 280 w 560"/>
                    <a:gd name="T21" fmla="*/ 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0" h="560">
                      <a:moveTo>
                        <a:pt x="280" y="560"/>
                      </a:moveTo>
                      <a:cubicBezTo>
                        <a:pt x="126" y="560"/>
                        <a:pt x="0" y="434"/>
                        <a:pt x="0" y="280"/>
                      </a:cubicBezTo>
                      <a:cubicBezTo>
                        <a:pt x="0" y="196"/>
                        <a:pt x="28" y="124"/>
                        <a:pt x="82" y="74"/>
                      </a:cubicBezTo>
                      <a:cubicBezTo>
                        <a:pt x="132" y="26"/>
                        <a:pt x="203" y="0"/>
                        <a:pt x="280" y="0"/>
                      </a:cubicBezTo>
                      <a:cubicBezTo>
                        <a:pt x="434" y="0"/>
                        <a:pt x="560" y="125"/>
                        <a:pt x="560" y="280"/>
                      </a:cubicBezTo>
                      <a:cubicBezTo>
                        <a:pt x="560" y="434"/>
                        <a:pt x="434" y="560"/>
                        <a:pt x="280" y="560"/>
                      </a:cubicBezTo>
                      <a:close/>
                      <a:moveTo>
                        <a:pt x="280" y="8"/>
                      </a:moveTo>
                      <a:cubicBezTo>
                        <a:pt x="120" y="8"/>
                        <a:pt x="8" y="120"/>
                        <a:pt x="8" y="280"/>
                      </a:cubicBezTo>
                      <a:cubicBezTo>
                        <a:pt x="8" y="430"/>
                        <a:pt x="130" y="552"/>
                        <a:pt x="280" y="552"/>
                      </a:cubicBezTo>
                      <a:cubicBezTo>
                        <a:pt x="430" y="552"/>
                        <a:pt x="552" y="430"/>
                        <a:pt x="552" y="280"/>
                      </a:cubicBezTo>
                      <a:cubicBezTo>
                        <a:pt x="552" y="130"/>
                        <a:pt x="430" y="8"/>
                        <a:pt x="28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solidFill>
                      <a:srgbClr val="464547"/>
                    </a:solidFill>
                  </a:endParaRPr>
                </a:p>
              </p:txBody>
            </p:sp>
          </p:grpSp>
        </p:grpSp>
        <p:sp>
          <p:nvSpPr>
            <p:cNvPr id="29" name="Rounded Rectangle 88">
              <a:extLst>
                <a:ext uri="{FF2B5EF4-FFF2-40B4-BE49-F238E27FC236}">
                  <a16:creationId xmlns:a16="http://schemas.microsoft.com/office/drawing/2014/main" id="{849F910A-BF81-C938-AC7E-E6EAE2F1A3E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1384966" y="1711514"/>
              <a:ext cx="9717500" cy="3668776"/>
            </a:xfrm>
            <a:prstGeom prst="roundRect">
              <a:avLst>
                <a:gd name="adj" fmla="val 5396"/>
              </a:avLst>
            </a:prstGeom>
            <a:noFill/>
            <a:ln w="38100" cap="flat" cmpd="sng" algn="ctr">
              <a:solidFill>
                <a:srgbClr val="E9EAEB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A9E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7744FB6-9E9F-E063-C02A-777975267746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gray">
          <a:xfrm>
            <a:off x="463550" y="7088239"/>
            <a:ext cx="8078790" cy="220870"/>
          </a:xfrm>
          <a:prstGeom prst="rect">
            <a:avLst/>
          </a:prstGeom>
          <a:noFill/>
        </p:spPr>
        <p:txBody>
          <a:bodyPr wrap="none" lIns="33167" tIns="33167" rIns="33167" bIns="33167" rtlCol="0">
            <a:spAutoFit/>
          </a:bodyPr>
          <a:lstStyle/>
          <a:p>
            <a:pPr marL="0" indent="0" defTabSz="703191">
              <a:spcBef>
                <a:spcPts val="1106"/>
              </a:spcBef>
              <a:buNone/>
              <a:defRPr/>
            </a:pPr>
            <a:r>
              <a:rPr lang="en-US" sz="1000">
                <a:solidFill>
                  <a:srgbClr val="464547"/>
                </a:solidFill>
                <a:latin typeface="Calibri"/>
              </a:rPr>
              <a:t>Source: </a:t>
            </a:r>
            <a:r>
              <a:rPr lang="en-US" sz="1000">
                <a:solidFill>
                  <a:srgbClr val="464547"/>
                </a:solidFill>
                <a:latin typeface="Calibri"/>
                <a:hlinkClick r:id="rId56"/>
              </a:rPr>
              <a:t>How Field Catalysts Galvanize Social Change</a:t>
            </a:r>
            <a:r>
              <a:rPr lang="en-US" sz="1000">
                <a:solidFill>
                  <a:srgbClr val="464547"/>
                </a:solidFill>
                <a:latin typeface="Calibri"/>
              </a:rPr>
              <a:t>; </a:t>
            </a:r>
            <a:r>
              <a:rPr lang="en-US" sz="1000">
                <a:solidFill>
                  <a:srgbClr val="464547"/>
                </a:solidFill>
                <a:latin typeface="Calibri"/>
                <a:hlinkClick r:id="rId57"/>
              </a:rPr>
              <a:t>How Philanthropy Can Support Systems-Change Leaders</a:t>
            </a:r>
            <a:r>
              <a:rPr lang="en-US" sz="1000">
                <a:solidFill>
                  <a:srgbClr val="464547"/>
                </a:solidFill>
                <a:latin typeface="Calibri"/>
              </a:rPr>
              <a:t>; </a:t>
            </a:r>
            <a:r>
              <a:rPr lang="en-US" sz="1000">
                <a:solidFill>
                  <a:srgbClr val="464547"/>
                </a:solidFill>
                <a:latin typeface="Calibri"/>
                <a:hlinkClick r:id="rId58"/>
              </a:rPr>
              <a:t>Field Building for Population-Level Change</a:t>
            </a:r>
            <a:r>
              <a:rPr lang="en-US" sz="1000">
                <a:solidFill>
                  <a:srgbClr val="464547"/>
                </a:solidFill>
                <a:latin typeface="Calibri"/>
              </a:rPr>
              <a:t>; </a:t>
            </a:r>
          </a:p>
        </p:txBody>
      </p:sp>
      <p:grpSp>
        <p:nvGrpSpPr>
          <p:cNvPr id="59" name="btfpConclusionArrow676933">
            <a:extLst>
              <a:ext uri="{FF2B5EF4-FFF2-40B4-BE49-F238E27FC236}">
                <a16:creationId xmlns:a16="http://schemas.microsoft.com/office/drawing/2014/main" id="{42B0CD98-8676-3435-3C36-D69B56186AEE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68299" y="5337535"/>
            <a:ext cx="9220202" cy="1399539"/>
            <a:chOff x="-546406" y="602242"/>
            <a:chExt cx="11652589" cy="1071476"/>
          </a:xfrm>
        </p:grpSpPr>
        <p:sp>
          <p:nvSpPr>
            <p:cNvPr id="60" name="btfpConclusionArrowText676933">
              <a:extLst>
                <a:ext uri="{FF2B5EF4-FFF2-40B4-BE49-F238E27FC236}">
                  <a16:creationId xmlns:a16="http://schemas.microsoft.com/office/drawing/2014/main" id="{C521A102-EE50-E4DD-76E6-9F35E9EA3D2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-546406" y="878132"/>
              <a:ext cx="11652586" cy="795586"/>
            </a:xfrm>
            <a:prstGeom prst="rect">
              <a:avLst/>
            </a:prstGeom>
            <a:noFill/>
          </p:spPr>
          <p:txBody>
            <a:bodyPr vert="horz" wrap="square" lIns="36036" tIns="36036" rIns="36036" bIns="180181" rtlCol="0" anchor="ctr"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1800" b="1">
                  <a:solidFill>
                    <a:srgbClr val="F08613"/>
                  </a:solidFill>
                </a:rPr>
                <a:t>Field catalysts frequently develop these assets through their lived and professional experience working proximate to the problem, working alongside other field actors, and using a systems lens to identify, understand, and address the root causes of the inequities they seek to address</a:t>
              </a:r>
            </a:p>
          </p:txBody>
        </p:sp>
        <p:sp>
          <p:nvSpPr>
            <p:cNvPr id="61" name="btfpConclusionArrowPointer676933">
              <a:extLst>
                <a:ext uri="{FF2B5EF4-FFF2-40B4-BE49-F238E27FC236}">
                  <a16:creationId xmlns:a16="http://schemas.microsoft.com/office/drawing/2014/main" id="{59E9E94A-B7A6-B727-E24C-5B44F7B5A75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4733373" y="602242"/>
              <a:ext cx="1093032" cy="275891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ap="flat" cmpd="sng" algn="ctr">
              <a:solidFill>
                <a:srgbClr val="F0861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A9E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62" name="btfpConclusionArrowLineLeft676933">
              <a:extLst>
                <a:ext uri="{FF2B5EF4-FFF2-40B4-BE49-F238E27FC236}">
                  <a16:creationId xmlns:a16="http://schemas.microsoft.com/office/drawing/2014/main" id="{C9F3E6ED-4BD6-918C-C392-EFD58EE6A4F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-546406" y="786261"/>
              <a:ext cx="5389080" cy="0"/>
            </a:xfrm>
            <a:prstGeom prst="line">
              <a:avLst/>
            </a:prstGeom>
            <a:ln w="9525" cap="flat" cmpd="sng">
              <a:solidFill>
                <a:srgbClr val="F08613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btfpConclusionArrowLineRight676933">
              <a:extLst>
                <a:ext uri="{FF2B5EF4-FFF2-40B4-BE49-F238E27FC236}">
                  <a16:creationId xmlns:a16="http://schemas.microsoft.com/office/drawing/2014/main" id="{9E158D15-0311-3F06-D062-836EF14AE5EE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5717103" y="786261"/>
              <a:ext cx="5389080" cy="0"/>
            </a:xfrm>
            <a:prstGeom prst="line">
              <a:avLst/>
            </a:prstGeom>
            <a:ln w="9525" cap="flat" cmpd="sng">
              <a:solidFill>
                <a:srgbClr val="F08613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07251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btfpColumnIndicatorGroup2">
            <a:extLst>
              <a:ext uri="{FF2B5EF4-FFF2-40B4-BE49-F238E27FC236}">
                <a16:creationId xmlns:a16="http://schemas.microsoft.com/office/drawing/2014/main" id="{36CEDDCE-845B-467A-86D6-E7B41EBC434C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87" name="btfpColumnGapBlocker710284">
              <a:extLst>
                <a:ext uri="{FF2B5EF4-FFF2-40B4-BE49-F238E27FC236}">
                  <a16:creationId xmlns:a16="http://schemas.microsoft.com/office/drawing/2014/main" id="{F5EFC134-58D1-F3CF-4B27-D3B80B206FF5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85" name="btfpColumnGapBlocker380310">
              <a:extLst>
                <a:ext uri="{FF2B5EF4-FFF2-40B4-BE49-F238E27FC236}">
                  <a16:creationId xmlns:a16="http://schemas.microsoft.com/office/drawing/2014/main" id="{48AFC40E-91F1-7D0C-98F6-71897D0B114C}"/>
                </a:ext>
              </a:extLst>
            </p:cNvPr>
            <p:cNvSpPr/>
            <p:nvPr/>
          </p:nvSpPr>
          <p:spPr bwMode="gray">
            <a:xfrm>
              <a:off x="63373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3" name="btfpColumnIndicator261321">
              <a:extLst>
                <a:ext uri="{FF2B5EF4-FFF2-40B4-BE49-F238E27FC236}">
                  <a16:creationId xmlns:a16="http://schemas.microsoft.com/office/drawing/2014/main" id="{65E49CCA-8047-F13E-8146-0FA9F142EBFC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btfpColumnIndicator959282">
              <a:extLst>
                <a:ext uri="{FF2B5EF4-FFF2-40B4-BE49-F238E27FC236}">
                  <a16:creationId xmlns:a16="http://schemas.microsoft.com/office/drawing/2014/main" id="{50176F2D-1EEE-DCFB-485D-DFDCC1B12793}"/>
                </a:ext>
              </a:extLst>
            </p:cNvPr>
            <p:cNvCxnSpPr/>
            <p:nvPr/>
          </p:nvCxnSpPr>
          <p:spPr>
            <a:xfrm flipV="1">
              <a:off x="6870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btfpColumnGapBlocker665230">
              <a:extLst>
                <a:ext uri="{FF2B5EF4-FFF2-40B4-BE49-F238E27FC236}">
                  <a16:creationId xmlns:a16="http://schemas.microsoft.com/office/drawing/2014/main" id="{EB70A1D8-0DCA-BFB1-8A05-0EA0105D169A}"/>
                </a:ext>
              </a:extLst>
            </p:cNvPr>
            <p:cNvSpPr/>
            <p:nvPr/>
          </p:nvSpPr>
          <p:spPr bwMode="gray">
            <a:xfrm>
              <a:off x="30861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7" name="btfpColumnIndicator691608">
              <a:extLst>
                <a:ext uri="{FF2B5EF4-FFF2-40B4-BE49-F238E27FC236}">
                  <a16:creationId xmlns:a16="http://schemas.microsoft.com/office/drawing/2014/main" id="{300A57B6-3DF3-2026-9C90-F52C61CC6605}"/>
                </a:ext>
              </a:extLst>
            </p:cNvPr>
            <p:cNvCxnSpPr/>
            <p:nvPr/>
          </p:nvCxnSpPr>
          <p:spPr>
            <a:xfrm flipV="1">
              <a:off x="6337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btfpColumnIndicator591537">
              <a:extLst>
                <a:ext uri="{FF2B5EF4-FFF2-40B4-BE49-F238E27FC236}">
                  <a16:creationId xmlns:a16="http://schemas.microsoft.com/office/drawing/2014/main" id="{B86C8A12-2BBD-A97F-EC3B-B5C1C58EEFAA}"/>
                </a:ext>
              </a:extLst>
            </p:cNvPr>
            <p:cNvCxnSpPr/>
            <p:nvPr/>
          </p:nvCxnSpPr>
          <p:spPr>
            <a:xfrm flipV="1">
              <a:off x="3619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btfpColumnGapBlocker936322">
              <a:extLst>
                <a:ext uri="{FF2B5EF4-FFF2-40B4-BE49-F238E27FC236}">
                  <a16:creationId xmlns:a16="http://schemas.microsoft.com/office/drawing/2014/main" id="{69734858-C37B-1069-5E2B-AC0EF7384618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2" name="btfpColumnIndicator857523">
              <a:extLst>
                <a:ext uri="{FF2B5EF4-FFF2-40B4-BE49-F238E27FC236}">
                  <a16:creationId xmlns:a16="http://schemas.microsoft.com/office/drawing/2014/main" id="{2BE9F08E-7217-7662-85F5-9EFAD251AD61}"/>
                </a:ext>
              </a:extLst>
            </p:cNvPr>
            <p:cNvCxnSpPr/>
            <p:nvPr/>
          </p:nvCxnSpPr>
          <p:spPr>
            <a:xfrm flipV="1">
              <a:off x="3086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btfpColumnIndicator522399">
              <a:extLst>
                <a:ext uri="{FF2B5EF4-FFF2-40B4-BE49-F238E27FC236}">
                  <a16:creationId xmlns:a16="http://schemas.microsoft.com/office/drawing/2014/main" id="{49294A4A-0E8D-FD97-4CB4-F26E9675D50D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btfpColumnIndicatorGroup1">
            <a:extLst>
              <a:ext uri="{FF2B5EF4-FFF2-40B4-BE49-F238E27FC236}">
                <a16:creationId xmlns:a16="http://schemas.microsoft.com/office/drawing/2014/main" id="{F04EA638-FC81-C42F-8CDF-57B17CCFA937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86" name="btfpColumnGapBlocker931133">
              <a:extLst>
                <a:ext uri="{FF2B5EF4-FFF2-40B4-BE49-F238E27FC236}">
                  <a16:creationId xmlns:a16="http://schemas.microsoft.com/office/drawing/2014/main" id="{F1BDA73C-B829-84D8-06C6-730224C16F2F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84" name="btfpColumnGapBlocker305341">
              <a:extLst>
                <a:ext uri="{FF2B5EF4-FFF2-40B4-BE49-F238E27FC236}">
                  <a16:creationId xmlns:a16="http://schemas.microsoft.com/office/drawing/2014/main" id="{25223534-CF4E-63ED-87C6-9C02CB5C4C42}"/>
                </a:ext>
              </a:extLst>
            </p:cNvPr>
            <p:cNvSpPr/>
            <p:nvPr/>
          </p:nvSpPr>
          <p:spPr bwMode="gray">
            <a:xfrm>
              <a:off x="63373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2" name="btfpColumnIndicator435220">
              <a:extLst>
                <a:ext uri="{FF2B5EF4-FFF2-40B4-BE49-F238E27FC236}">
                  <a16:creationId xmlns:a16="http://schemas.microsoft.com/office/drawing/2014/main" id="{5B2922D6-7B97-8D33-B94B-205DA73E4A3C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btfpColumnIndicator231163">
              <a:extLst>
                <a:ext uri="{FF2B5EF4-FFF2-40B4-BE49-F238E27FC236}">
                  <a16:creationId xmlns:a16="http://schemas.microsoft.com/office/drawing/2014/main" id="{F7EE6F90-7761-A1BA-2A75-516B1FF2ED74}"/>
                </a:ext>
              </a:extLst>
            </p:cNvPr>
            <p:cNvCxnSpPr/>
            <p:nvPr/>
          </p:nvCxnSpPr>
          <p:spPr>
            <a:xfrm flipV="1">
              <a:off x="6870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btfpColumnGapBlocker381277">
              <a:extLst>
                <a:ext uri="{FF2B5EF4-FFF2-40B4-BE49-F238E27FC236}">
                  <a16:creationId xmlns:a16="http://schemas.microsoft.com/office/drawing/2014/main" id="{ECE47605-B6F9-260E-F329-2071C965F16C}"/>
                </a:ext>
              </a:extLst>
            </p:cNvPr>
            <p:cNvSpPr/>
            <p:nvPr/>
          </p:nvSpPr>
          <p:spPr bwMode="gray">
            <a:xfrm>
              <a:off x="30861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6" name="btfpColumnIndicator446120">
              <a:extLst>
                <a:ext uri="{FF2B5EF4-FFF2-40B4-BE49-F238E27FC236}">
                  <a16:creationId xmlns:a16="http://schemas.microsoft.com/office/drawing/2014/main" id="{251AD2FA-17BD-5378-A9C9-C213E2208B97}"/>
                </a:ext>
              </a:extLst>
            </p:cNvPr>
            <p:cNvCxnSpPr/>
            <p:nvPr/>
          </p:nvCxnSpPr>
          <p:spPr>
            <a:xfrm flipV="1">
              <a:off x="6337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btfpColumnIndicator929250">
              <a:extLst>
                <a:ext uri="{FF2B5EF4-FFF2-40B4-BE49-F238E27FC236}">
                  <a16:creationId xmlns:a16="http://schemas.microsoft.com/office/drawing/2014/main" id="{E0B63F64-6337-92C6-0A12-DFADA491028B}"/>
                </a:ext>
              </a:extLst>
            </p:cNvPr>
            <p:cNvCxnSpPr/>
            <p:nvPr/>
          </p:nvCxnSpPr>
          <p:spPr>
            <a:xfrm flipV="1">
              <a:off x="3619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btfpColumnGapBlocker646753">
              <a:extLst>
                <a:ext uri="{FF2B5EF4-FFF2-40B4-BE49-F238E27FC236}">
                  <a16:creationId xmlns:a16="http://schemas.microsoft.com/office/drawing/2014/main" id="{955C7724-3246-F0ED-32D0-9071995AB194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8" name="btfpColumnIndicator793143">
              <a:extLst>
                <a:ext uri="{FF2B5EF4-FFF2-40B4-BE49-F238E27FC236}">
                  <a16:creationId xmlns:a16="http://schemas.microsoft.com/office/drawing/2014/main" id="{6D4DB61A-9286-F675-BA5B-0CFD15F2680C}"/>
                </a:ext>
              </a:extLst>
            </p:cNvPr>
            <p:cNvCxnSpPr/>
            <p:nvPr/>
          </p:nvCxnSpPr>
          <p:spPr>
            <a:xfrm flipV="1">
              <a:off x="3086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btfpColumnIndicator320458">
              <a:extLst>
                <a:ext uri="{FF2B5EF4-FFF2-40B4-BE49-F238E27FC236}">
                  <a16:creationId xmlns:a16="http://schemas.microsoft.com/office/drawing/2014/main" id="{351C7B25-869A-9A1B-D4B0-587C0404C890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6FFA601C-4AE5-8222-8692-20ECBD5FA1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5200" y="5"/>
            <a:ext cx="9195156" cy="951571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l" defTabSz="75676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b="1"/>
              <a:t>Field catalysts</a:t>
            </a:r>
            <a:r>
              <a:rPr lang="en-US"/>
              <a:t>: Sample field catalysts at the heart of three high potential field building efforts “in the wild”</a:t>
            </a:r>
          </a:p>
        </p:txBody>
      </p:sp>
      <p:grpSp>
        <p:nvGrpSpPr>
          <p:cNvPr id="52" name="btfpColumnHeaderBox139017">
            <a:extLst>
              <a:ext uri="{FF2B5EF4-FFF2-40B4-BE49-F238E27FC236}">
                <a16:creationId xmlns:a16="http://schemas.microsoft.com/office/drawing/2014/main" id="{A6CA313A-8466-4727-C1D5-AAA7B0B63B2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870700" y="1588480"/>
            <a:ext cx="2717800" cy="349775"/>
            <a:chOff x="6870700" y="1308100"/>
            <a:chExt cx="2717800" cy="349775"/>
          </a:xfrm>
        </p:grpSpPr>
        <p:sp>
          <p:nvSpPr>
            <p:cNvPr id="50" name="btfpColumnHeaderBoxText139017">
              <a:extLst>
                <a:ext uri="{FF2B5EF4-FFF2-40B4-BE49-F238E27FC236}">
                  <a16:creationId xmlns:a16="http://schemas.microsoft.com/office/drawing/2014/main" id="{1A98888D-861B-9C23-D107-C7D44BB93C5B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6870700" y="1308100"/>
              <a:ext cx="2717800" cy="34639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1800" b="1">
                  <a:solidFill>
                    <a:srgbClr val="464547"/>
                  </a:solidFill>
                </a:rPr>
                <a:t>Health equity</a:t>
              </a:r>
            </a:p>
          </p:txBody>
        </p:sp>
        <p:cxnSp>
          <p:nvCxnSpPr>
            <p:cNvPr id="51" name="btfpColumnHeaderBoxLine139017">
              <a:extLst>
                <a:ext uri="{FF2B5EF4-FFF2-40B4-BE49-F238E27FC236}">
                  <a16:creationId xmlns:a16="http://schemas.microsoft.com/office/drawing/2014/main" id="{98EE4296-2015-4F85-28A4-97294EBD54D5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>
              <a:off x="6870700" y="1657875"/>
              <a:ext cx="271780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btfpColumnHeaderBox288920">
            <a:extLst>
              <a:ext uri="{FF2B5EF4-FFF2-40B4-BE49-F238E27FC236}">
                <a16:creationId xmlns:a16="http://schemas.microsoft.com/office/drawing/2014/main" id="{35295435-1A57-BF55-196A-FCFB59ADA54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619500" y="1588480"/>
            <a:ext cx="2717800" cy="349775"/>
            <a:chOff x="3619500" y="1308100"/>
            <a:chExt cx="2717800" cy="349775"/>
          </a:xfrm>
        </p:grpSpPr>
        <p:sp>
          <p:nvSpPr>
            <p:cNvPr id="53" name="btfpColumnHeaderBoxText288920">
              <a:extLst>
                <a:ext uri="{FF2B5EF4-FFF2-40B4-BE49-F238E27FC236}">
                  <a16:creationId xmlns:a16="http://schemas.microsoft.com/office/drawing/2014/main" id="{B421E44E-3068-6619-8780-88B6D2441B6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3619500" y="1308100"/>
              <a:ext cx="2717800" cy="34639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1800" b="1">
                  <a:solidFill>
                    <a:srgbClr val="464547"/>
                  </a:solidFill>
                </a:rPr>
                <a:t>Reparations</a:t>
              </a:r>
            </a:p>
          </p:txBody>
        </p:sp>
        <p:cxnSp>
          <p:nvCxnSpPr>
            <p:cNvPr id="54" name="btfpColumnHeaderBoxLine288920">
              <a:extLst>
                <a:ext uri="{FF2B5EF4-FFF2-40B4-BE49-F238E27FC236}">
                  <a16:creationId xmlns:a16="http://schemas.microsoft.com/office/drawing/2014/main" id="{EB1C43F1-4D96-96F9-281D-31C43BE34A52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>
              <a:off x="3619500" y="1657875"/>
              <a:ext cx="271780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btfpColumnHeaderBox196667">
            <a:extLst>
              <a:ext uri="{FF2B5EF4-FFF2-40B4-BE49-F238E27FC236}">
                <a16:creationId xmlns:a16="http://schemas.microsoft.com/office/drawing/2014/main" id="{23C86AAD-FEF2-AE0C-0CCF-B30094FD671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68300" y="1308100"/>
            <a:ext cx="2717800" cy="630155"/>
            <a:chOff x="368300" y="1027720"/>
            <a:chExt cx="2717800" cy="630155"/>
          </a:xfrm>
        </p:grpSpPr>
        <p:sp>
          <p:nvSpPr>
            <p:cNvPr id="56" name="btfpColumnHeaderBoxText196667">
              <a:extLst>
                <a:ext uri="{FF2B5EF4-FFF2-40B4-BE49-F238E27FC236}">
                  <a16:creationId xmlns:a16="http://schemas.microsoft.com/office/drawing/2014/main" id="{A3B8930B-9E37-A4BD-4323-3CF6AE79A6B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368300" y="1027720"/>
              <a:ext cx="2717800" cy="6207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b="1">
                  <a:solidFill>
                    <a:srgbClr val="464547"/>
                  </a:solidFill>
                </a:rPr>
                <a:t>Child care in 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en-US" b="1">
                  <a:solidFill>
                    <a:srgbClr val="464547"/>
                  </a:solidFill>
                </a:rPr>
                <a:t>Vermont</a:t>
              </a:r>
              <a:endParaRPr lang="en-US" sz="1800" b="1">
                <a:solidFill>
                  <a:srgbClr val="464547"/>
                </a:solidFill>
              </a:endParaRPr>
            </a:p>
          </p:txBody>
        </p:sp>
        <p:cxnSp>
          <p:nvCxnSpPr>
            <p:cNvPr id="57" name="btfpColumnHeaderBoxLine196667">
              <a:extLst>
                <a:ext uri="{FF2B5EF4-FFF2-40B4-BE49-F238E27FC236}">
                  <a16:creationId xmlns:a16="http://schemas.microsoft.com/office/drawing/2014/main" id="{B921BD6A-7B38-7CC2-CFF9-C012AC8BD5F8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368300" y="1657875"/>
              <a:ext cx="271780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btfpBulletedList363750">
            <a:extLst>
              <a:ext uri="{FF2B5EF4-FFF2-40B4-BE49-F238E27FC236}">
                <a16:creationId xmlns:a16="http://schemas.microsoft.com/office/drawing/2014/main" id="{E85A28D4-5B8E-D042-BE64-29DF8BA19B04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368300" y="2065255"/>
            <a:ext cx="2717800" cy="5289516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77800" indent="-177800"/>
            <a:r>
              <a:rPr lang="en-US" sz="1400" dirty="0">
                <a:latin typeface="Calibri" panose="020F0502020204030204" pitchFamily="34" charset="0"/>
              </a:rPr>
              <a:t>Field focused on ensuring equitable, affordable access to high-quality child care for all Vermont families </a:t>
            </a:r>
          </a:p>
          <a:p>
            <a:pPr marL="177800" indent="-177800"/>
            <a:r>
              <a:rPr lang="en-US" sz="1400" dirty="0">
                <a:latin typeface="Calibri" panose="020F0502020204030204" pitchFamily="34" charset="0"/>
              </a:rPr>
              <a:t>Field catalyst Let’s Grow Kids planning to sunset in 2025, focused on state level policy wins (achieved 2 out of 3 so far) by: </a:t>
            </a:r>
          </a:p>
          <a:p>
            <a:pPr marL="368615" lvl="1" indent="-177800"/>
            <a:r>
              <a:rPr lang="en-US" sz="1200" b="1" dirty="0">
                <a:latin typeface="Calibri" panose="020F0502020204030204" pitchFamily="34" charset="0"/>
              </a:rPr>
              <a:t>Cultivating an ecosystem </a:t>
            </a:r>
            <a:r>
              <a:rPr lang="en-US" sz="1200" dirty="0">
                <a:latin typeface="Calibri" panose="020F0502020204030204" pitchFamily="34" charset="0"/>
              </a:rPr>
              <a:t>of diverse stakeholders and built their capacity</a:t>
            </a:r>
          </a:p>
          <a:p>
            <a:pPr marL="368615" lvl="1" indent="-17780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Conducting researc</a:t>
            </a:r>
            <a:r>
              <a:rPr lang="en-US" sz="1200" b="1" dirty="0"/>
              <a:t>h and analyzing data </a:t>
            </a:r>
            <a:r>
              <a:rPr lang="en-US" sz="1200" dirty="0">
                <a:latin typeface="Calibri" panose="020F0502020204030204" pitchFamily="34" charset="0"/>
              </a:rPr>
              <a:t>to make the case for ECE and care to Vermont’s business community </a:t>
            </a:r>
          </a:p>
          <a:p>
            <a:pPr marL="368615" lvl="1" indent="-177800"/>
            <a:r>
              <a:rPr lang="en-US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Building a coalition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support key policy </a:t>
            </a:r>
            <a:r>
              <a:rPr lang="en-US" sz="1200" b="1" dirty="0">
                <a:latin typeface="Calibri" panose="020F0502020204030204" pitchFamily="34" charset="0"/>
              </a:rPr>
              <a:t>passage </a:t>
            </a:r>
            <a:r>
              <a:rPr lang="en-US" sz="1200" dirty="0">
                <a:latin typeface="Calibri" panose="020F0502020204030204" pitchFamily="34" charset="0"/>
              </a:rPr>
              <a:t>and movement to sustain progress</a:t>
            </a:r>
          </a:p>
          <a:p>
            <a:pPr marL="368615" lvl="1" indent="-177800"/>
            <a:r>
              <a:rPr lang="en-US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Pursuing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narrative change</a:t>
            </a:r>
            <a:r>
              <a:rPr lang="en-US" sz="1200" b="1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around the importance of equitable, accordable access to high-quality child care</a:t>
            </a:r>
          </a:p>
          <a:p>
            <a:pPr marL="368615" lvl="1" indent="-177800"/>
            <a:r>
              <a:rPr lang="en-US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Regranting </a:t>
            </a:r>
            <a:r>
              <a:rPr lang="en-US" sz="1200" dirty="0">
                <a:latin typeface="Calibri" panose="020F0502020204030204" pitchFamily="34" charset="0"/>
              </a:rPr>
              <a:t>to support growth of quality child care programs across Vermont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0" name="btfpBulletedList841123">
            <a:extLst>
              <a:ext uri="{FF2B5EF4-FFF2-40B4-BE49-F238E27FC236}">
                <a16:creationId xmlns:a16="http://schemas.microsoft.com/office/drawing/2014/main" id="{91DD0555-8D78-1C5B-FEE2-02434E24ECC1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gray">
          <a:xfrm>
            <a:off x="3619500" y="2065255"/>
            <a:ext cx="2717800" cy="525873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400"/>
              <a:t>Field focused on</a:t>
            </a:r>
            <a:r>
              <a:rPr lang="en-US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providing comprehensive, federal, financial and non-financial reparations program in the US</a:t>
            </a:r>
          </a:p>
          <a:p>
            <a:r>
              <a:rPr lang="en-US" sz="1400"/>
              <a:t>Field catalyst Liberation Ventures focused on building public will for reparations will by: </a:t>
            </a:r>
          </a:p>
          <a:p>
            <a:pPr lvl="1"/>
            <a:r>
              <a:rPr lang="en-US" sz="1200"/>
              <a:t>Helping the field/ecosystem </a:t>
            </a:r>
            <a:r>
              <a:rPr lang="en-US" sz="1200" b="1"/>
              <a:t>develop shared goals</a:t>
            </a:r>
            <a:r>
              <a:rPr lang="en-US" sz="1200"/>
              <a:t> and </a:t>
            </a:r>
            <a:r>
              <a:rPr lang="en-US" sz="1200" b="1"/>
              <a:t>brokering and supporting relationships </a:t>
            </a:r>
            <a:r>
              <a:rPr lang="en-US" sz="1200"/>
              <a:t>to help actors collaborate on shared goals </a:t>
            </a:r>
          </a:p>
          <a:p>
            <a:pPr lvl="1"/>
            <a:r>
              <a:rPr lang="en-US" sz="1200" b="1"/>
              <a:t>Translating academic or practical research </a:t>
            </a:r>
            <a:r>
              <a:rPr lang="en-US" sz="1200"/>
              <a:t>for different audiences</a:t>
            </a:r>
          </a:p>
          <a:p>
            <a:pPr lvl="1"/>
            <a:r>
              <a:rPr lang="en-US" sz="1200"/>
              <a:t>Raising philanthropic funding to </a:t>
            </a:r>
            <a:r>
              <a:rPr lang="en-US" sz="1200" b="1"/>
              <a:t>regrant</a:t>
            </a:r>
            <a:r>
              <a:rPr lang="en-US" sz="1200"/>
              <a:t> to other organizations in the field/ecosystem and provide technical assistance and </a:t>
            </a:r>
            <a:r>
              <a:rPr lang="en-US" sz="1200" b="1"/>
              <a:t>capacity building</a:t>
            </a:r>
            <a:r>
              <a:rPr lang="en-US" sz="1200"/>
              <a:t> to grantees</a:t>
            </a:r>
          </a:p>
          <a:p>
            <a:pPr lvl="1"/>
            <a:r>
              <a:rPr lang="en-US" sz="1200"/>
              <a:t>Producing communications to pursue </a:t>
            </a:r>
            <a:r>
              <a:rPr lang="en-US" sz="1200" b="1"/>
              <a:t>narrative change </a:t>
            </a:r>
            <a:r>
              <a:rPr lang="en-US" sz="1200"/>
              <a:t>to shift historical narratives</a:t>
            </a:r>
          </a:p>
          <a:p>
            <a:pPr lvl="1"/>
            <a:r>
              <a:rPr lang="en-US" sz="1200" b="1"/>
              <a:t>Tracking the field’s impact </a:t>
            </a:r>
            <a:r>
              <a:rPr lang="en-US" sz="1200"/>
              <a:t>over time via public opinion polling</a:t>
            </a:r>
          </a:p>
        </p:txBody>
      </p:sp>
      <p:sp>
        <p:nvSpPr>
          <p:cNvPr id="61" name="btfpBulletedList141918">
            <a:extLst>
              <a:ext uri="{FF2B5EF4-FFF2-40B4-BE49-F238E27FC236}">
                <a16:creationId xmlns:a16="http://schemas.microsoft.com/office/drawing/2014/main" id="{04D17DB8-DBF4-4ADE-854D-3766064D1B0A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gray">
          <a:xfrm>
            <a:off x="6870700" y="2065255"/>
            <a:ext cx="2717800" cy="499712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focused on building a health-based economy in the US that equitably invests public and private dollars in health</a:t>
            </a:r>
          </a:p>
          <a:p>
            <a:r>
              <a:rPr lang="en-US" sz="1400"/>
              <a:t>Field catalyst The Health Initiative focused on changing policies, practices, and mental models by: </a:t>
            </a:r>
          </a:p>
          <a:p>
            <a:pPr marL="402270" lvl="1" indent="-211455"/>
            <a:r>
              <a:rPr lang="en-US" sz="1200" b="0" i="0"/>
              <a:t>Conducting </a:t>
            </a:r>
            <a:r>
              <a:rPr lang="en-US" sz="1200" b="1" i="0"/>
              <a:t>public opinion research </a:t>
            </a:r>
            <a:r>
              <a:rPr lang="en-US" sz="1200" b="0" i="0"/>
              <a:t>around attitudes towards drivers of health</a:t>
            </a:r>
          </a:p>
          <a:p>
            <a:pPr marL="402270" lvl="1" indent="-211455"/>
            <a:r>
              <a:rPr lang="en-US" sz="1200"/>
              <a:t>Working with partners across the ecosystem </a:t>
            </a:r>
            <a:r>
              <a:rPr lang="en-US" sz="1200" b="1"/>
              <a:t>to develop measures of success</a:t>
            </a:r>
            <a:r>
              <a:rPr lang="en-US" sz="1200"/>
              <a:t> and data gathering approaches</a:t>
            </a:r>
          </a:p>
          <a:p>
            <a:pPr marL="402270" lvl="1" indent="-211455"/>
            <a:r>
              <a:rPr lang="en-US" sz="1200" b="1"/>
              <a:t>Building awareness of the opportunity </a:t>
            </a:r>
            <a:r>
              <a:rPr lang="en-US" sz="1200"/>
              <a:t>to transform health care and </a:t>
            </a:r>
            <a:r>
              <a:rPr lang="en-US" sz="1200" b="1"/>
              <a:t>activating stakeholders </a:t>
            </a:r>
            <a:r>
              <a:rPr lang="en-US" sz="1200"/>
              <a:t>around moments of opportunity</a:t>
            </a:r>
          </a:p>
          <a:p>
            <a:pPr marL="402270" lvl="1" indent="-211455"/>
            <a:r>
              <a:rPr lang="en-US" sz="1200"/>
              <a:t>Working behind the scenes to </a:t>
            </a:r>
            <a:r>
              <a:rPr lang="en-US" sz="1200" b="1"/>
              <a:t>change policy and policy implementation approaches</a:t>
            </a:r>
            <a:r>
              <a:rPr lang="en-US" sz="1200"/>
              <a:t> to screen for and cover cost of drivers of health</a:t>
            </a:r>
          </a:p>
        </p:txBody>
      </p:sp>
      <p:grpSp>
        <p:nvGrpSpPr>
          <p:cNvPr id="66" name="btfpIcon703583">
            <a:extLst>
              <a:ext uri="{FF2B5EF4-FFF2-40B4-BE49-F238E27FC236}">
                <a16:creationId xmlns:a16="http://schemas.microsoft.com/office/drawing/2014/main" id="{177E984B-E0A0-90AC-EA96-351358471AB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28537" y="1268337"/>
            <a:ext cx="586715" cy="586715"/>
            <a:chOff x="3352990" y="2096112"/>
            <a:chExt cx="2118251" cy="2118251"/>
          </a:xfrm>
        </p:grpSpPr>
        <p:sp>
          <p:nvSpPr>
            <p:cNvPr id="67" name="btfpIconCircle703583">
              <a:extLst>
                <a:ext uri="{FF2B5EF4-FFF2-40B4-BE49-F238E27FC236}">
                  <a16:creationId xmlns:a16="http://schemas.microsoft.com/office/drawing/2014/main" id="{2522A5B4-5C7B-9EBD-D653-190A21DCA5E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3352990" y="2096112"/>
              <a:ext cx="2118251" cy="2118251"/>
            </a:xfrm>
            <a:prstGeom prst="ellipse">
              <a:avLst/>
            </a:prstGeom>
            <a:solidFill>
              <a:srgbClr val="00437A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pic>
          <p:nvPicPr>
            <p:cNvPr id="68" name="btfpIconLines703583">
              <a:extLst>
                <a:ext uri="{FF2B5EF4-FFF2-40B4-BE49-F238E27FC236}">
                  <a16:creationId xmlns:a16="http://schemas.microsoft.com/office/drawing/2014/main" id="{F7144C73-8827-676E-BE49-CB4FEFE782B4}"/>
                </a:ext>
              </a:extLst>
            </p:cNvPr>
            <p:cNvPicPr/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990" y="2096112"/>
              <a:ext cx="2118251" cy="2118251"/>
            </a:xfrm>
            <a:prstGeom prst="rect">
              <a:avLst/>
            </a:prstGeom>
          </p:spPr>
        </p:pic>
      </p:grpSp>
      <p:grpSp>
        <p:nvGrpSpPr>
          <p:cNvPr id="69" name="btfpIcon542857">
            <a:extLst>
              <a:ext uri="{FF2B5EF4-FFF2-40B4-BE49-F238E27FC236}">
                <a16:creationId xmlns:a16="http://schemas.microsoft.com/office/drawing/2014/main" id="{CF8237D8-1BB9-DF01-63D8-4216DB774FA5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3619500" y="1268337"/>
            <a:ext cx="586715" cy="586715"/>
            <a:chOff x="4143619" y="3006823"/>
            <a:chExt cx="1088259" cy="1088259"/>
          </a:xfrm>
        </p:grpSpPr>
        <p:sp>
          <p:nvSpPr>
            <p:cNvPr id="70" name="btfpIconCircle542857">
              <a:extLst>
                <a:ext uri="{FF2B5EF4-FFF2-40B4-BE49-F238E27FC236}">
                  <a16:creationId xmlns:a16="http://schemas.microsoft.com/office/drawing/2014/main" id="{24BD516D-1D8E-3840-807F-FCABC5E635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4143619" y="3006823"/>
              <a:ext cx="1088259" cy="1088259"/>
            </a:xfrm>
            <a:prstGeom prst="ellipse">
              <a:avLst/>
            </a:prstGeom>
            <a:solidFill>
              <a:srgbClr val="00437A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pic>
          <p:nvPicPr>
            <p:cNvPr id="71" name="btfpIconLines542857">
              <a:extLst>
                <a:ext uri="{FF2B5EF4-FFF2-40B4-BE49-F238E27FC236}">
                  <a16:creationId xmlns:a16="http://schemas.microsoft.com/office/drawing/2014/main" id="{36019441-469B-E757-9100-C4CCB37E00FC}"/>
                </a:ext>
              </a:extLst>
            </p:cNvPr>
            <p:cNvPicPr/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619" y="3006823"/>
              <a:ext cx="1088259" cy="1088259"/>
            </a:xfrm>
            <a:prstGeom prst="rect">
              <a:avLst/>
            </a:prstGeom>
          </p:spPr>
        </p:pic>
      </p:grpSp>
      <p:grpSp>
        <p:nvGrpSpPr>
          <p:cNvPr id="72" name="btfpIcon277198">
            <a:extLst>
              <a:ext uri="{FF2B5EF4-FFF2-40B4-BE49-F238E27FC236}">
                <a16:creationId xmlns:a16="http://schemas.microsoft.com/office/drawing/2014/main" id="{FB1FE759-2D75-52B4-F181-B9C7F013C3DE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870700" y="1268337"/>
            <a:ext cx="586715" cy="586715"/>
            <a:chOff x="4705151" y="5945330"/>
            <a:chExt cx="1081088" cy="1081088"/>
          </a:xfrm>
        </p:grpSpPr>
        <p:sp>
          <p:nvSpPr>
            <p:cNvPr id="73" name="btfpIconCircle277198">
              <a:extLst>
                <a:ext uri="{FF2B5EF4-FFF2-40B4-BE49-F238E27FC236}">
                  <a16:creationId xmlns:a16="http://schemas.microsoft.com/office/drawing/2014/main" id="{92293EF8-AEDC-E90A-F146-0D37AC498C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4705151" y="5945330"/>
              <a:ext cx="1081088" cy="1081088"/>
            </a:xfrm>
            <a:prstGeom prst="ellipse">
              <a:avLst/>
            </a:prstGeom>
            <a:solidFill>
              <a:srgbClr val="00437A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pic>
          <p:nvPicPr>
            <p:cNvPr id="74" name="btfpIconLines277198">
              <a:extLst>
                <a:ext uri="{FF2B5EF4-FFF2-40B4-BE49-F238E27FC236}">
                  <a16:creationId xmlns:a16="http://schemas.microsoft.com/office/drawing/2014/main" id="{4F64177C-F62B-3685-6136-0D559378C7C4}"/>
                </a:ext>
              </a:extLst>
            </p:cNvPr>
            <p:cNvPicPr/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51" y="5945330"/>
              <a:ext cx="1081088" cy="10810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17987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btfpColumnIndicatorGroup2">
            <a:extLst>
              <a:ext uri="{FF2B5EF4-FFF2-40B4-BE49-F238E27FC236}">
                <a16:creationId xmlns:a16="http://schemas.microsoft.com/office/drawing/2014/main" id="{BE7A0610-E95B-7868-CC17-52A92EEDDB5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043" name="btfpColumnGapBlocker413053">
              <a:extLst>
                <a:ext uri="{FF2B5EF4-FFF2-40B4-BE49-F238E27FC236}">
                  <a16:creationId xmlns:a16="http://schemas.microsoft.com/office/drawing/2014/main" id="{F0AE51E9-9A34-2AE2-F228-3A4B0216DFC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041" name="btfpColumnGapBlocker449829">
              <a:extLst>
                <a:ext uri="{FF2B5EF4-FFF2-40B4-BE49-F238E27FC236}">
                  <a16:creationId xmlns:a16="http://schemas.microsoft.com/office/drawing/2014/main" id="{1386D77A-839F-D3F1-2580-6F5EF01610D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63373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39" name="btfpColumnIndicator338950">
              <a:extLst>
                <a:ext uri="{FF2B5EF4-FFF2-40B4-BE49-F238E27FC236}">
                  <a16:creationId xmlns:a16="http://schemas.microsoft.com/office/drawing/2014/main" id="{15A644D3-99BD-E8C8-F60E-C06FFB9FDFAE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btfpColumnIndicator714905">
              <a:extLst>
                <a:ext uri="{FF2B5EF4-FFF2-40B4-BE49-F238E27FC236}">
                  <a16:creationId xmlns:a16="http://schemas.microsoft.com/office/drawing/2014/main" id="{2F4B2556-7B29-E50F-C95D-548D7BBBD706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6870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btfpColumnGapBlocker493048">
              <a:extLst>
                <a:ext uri="{FF2B5EF4-FFF2-40B4-BE49-F238E27FC236}">
                  <a16:creationId xmlns:a16="http://schemas.microsoft.com/office/drawing/2014/main" id="{9B912361-9A30-3865-302C-E421500738D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30861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33" name="btfpColumnIndicator741885">
              <a:extLst>
                <a:ext uri="{FF2B5EF4-FFF2-40B4-BE49-F238E27FC236}">
                  <a16:creationId xmlns:a16="http://schemas.microsoft.com/office/drawing/2014/main" id="{6C53EE67-53C5-A81F-8EA7-EA21A5FA72BE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6337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btfpColumnIndicator830355">
              <a:extLst>
                <a:ext uri="{FF2B5EF4-FFF2-40B4-BE49-F238E27FC236}">
                  <a16:creationId xmlns:a16="http://schemas.microsoft.com/office/drawing/2014/main" id="{CB5DDEF6-47FF-F39E-5EC5-FFBD829D7375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3619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btfpColumnGapBlocker676882">
              <a:extLst>
                <a:ext uri="{FF2B5EF4-FFF2-40B4-BE49-F238E27FC236}">
                  <a16:creationId xmlns:a16="http://schemas.microsoft.com/office/drawing/2014/main" id="{6FC3AF90-D12E-B79F-98A1-D4403967AF1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26" name="btfpColumnIndicator992909">
              <a:extLst>
                <a:ext uri="{FF2B5EF4-FFF2-40B4-BE49-F238E27FC236}">
                  <a16:creationId xmlns:a16="http://schemas.microsoft.com/office/drawing/2014/main" id="{16C3D4EB-035B-3EC2-8FFB-6D12441F0E2D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3086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btfpColumnIndicator180891">
              <a:extLst>
                <a:ext uri="{FF2B5EF4-FFF2-40B4-BE49-F238E27FC236}">
                  <a16:creationId xmlns:a16="http://schemas.microsoft.com/office/drawing/2014/main" id="{E9396DBD-447B-692D-9DE4-9B0EFAFC7B98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4" name="btfpColumnIndicatorGroup1">
            <a:extLst>
              <a:ext uri="{FF2B5EF4-FFF2-40B4-BE49-F238E27FC236}">
                <a16:creationId xmlns:a16="http://schemas.microsoft.com/office/drawing/2014/main" id="{8083F8C1-9A7F-2B80-147E-5C0C9E87DE9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042" name="btfpColumnGapBlocker745876">
              <a:extLst>
                <a:ext uri="{FF2B5EF4-FFF2-40B4-BE49-F238E27FC236}">
                  <a16:creationId xmlns:a16="http://schemas.microsoft.com/office/drawing/2014/main" id="{20BF9B3B-CD3D-1BD0-CE57-E91290FEEB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040" name="btfpColumnGapBlocker261184">
              <a:extLst>
                <a:ext uri="{FF2B5EF4-FFF2-40B4-BE49-F238E27FC236}">
                  <a16:creationId xmlns:a16="http://schemas.microsoft.com/office/drawing/2014/main" id="{21F2D69E-3D6E-F09F-DAAF-8CAD78B4E4C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63373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38" name="btfpColumnIndicator371538">
              <a:extLst>
                <a:ext uri="{FF2B5EF4-FFF2-40B4-BE49-F238E27FC236}">
                  <a16:creationId xmlns:a16="http://schemas.microsoft.com/office/drawing/2014/main" id="{DF56ADFF-D016-0235-DC1E-05E420C6E457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btfpColumnIndicator124735">
              <a:extLst>
                <a:ext uri="{FF2B5EF4-FFF2-40B4-BE49-F238E27FC236}">
                  <a16:creationId xmlns:a16="http://schemas.microsoft.com/office/drawing/2014/main" id="{44B5A736-4DB2-B39F-A0D0-07B629184E0B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6870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btfpColumnGapBlocker710061">
              <a:extLst>
                <a:ext uri="{FF2B5EF4-FFF2-40B4-BE49-F238E27FC236}">
                  <a16:creationId xmlns:a16="http://schemas.microsoft.com/office/drawing/2014/main" id="{61760E83-FB81-DBE5-0931-1C5644F9C1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30861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32" name="btfpColumnIndicator398320">
              <a:extLst>
                <a:ext uri="{FF2B5EF4-FFF2-40B4-BE49-F238E27FC236}">
                  <a16:creationId xmlns:a16="http://schemas.microsoft.com/office/drawing/2014/main" id="{0E3C1996-695D-CBBB-021E-3036CD742C2F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6337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btfpColumnIndicator853637">
              <a:extLst>
                <a:ext uri="{FF2B5EF4-FFF2-40B4-BE49-F238E27FC236}">
                  <a16:creationId xmlns:a16="http://schemas.microsoft.com/office/drawing/2014/main" id="{C063A2A4-EA48-25F5-78D0-8168ADD3C40A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3619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btfpColumnGapBlocker353558">
              <a:extLst>
                <a:ext uri="{FF2B5EF4-FFF2-40B4-BE49-F238E27FC236}">
                  <a16:creationId xmlns:a16="http://schemas.microsoft.com/office/drawing/2014/main" id="{52CD2D2C-5EC8-582E-E120-D29FCACBE07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25" name="btfpColumnIndicator142967">
              <a:extLst>
                <a:ext uri="{FF2B5EF4-FFF2-40B4-BE49-F238E27FC236}">
                  <a16:creationId xmlns:a16="http://schemas.microsoft.com/office/drawing/2014/main" id="{7C076D0B-B730-11AE-8D40-8C751BC358C2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3086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btfpColumnIndicator732280">
              <a:extLst>
                <a:ext uri="{FF2B5EF4-FFF2-40B4-BE49-F238E27FC236}">
                  <a16:creationId xmlns:a16="http://schemas.microsoft.com/office/drawing/2014/main" id="{FB592785-6A49-5009-5A0B-F5BE5AFA9090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A78547-95E3-51E8-65EA-B9C1DF1F420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Objectives for our time together</a:t>
            </a:r>
            <a:endParaRPr lang="en-GB"/>
          </a:p>
        </p:txBody>
      </p:sp>
      <p:sp>
        <p:nvSpPr>
          <p:cNvPr id="3" name="btfpBulletedList616315">
            <a:extLst>
              <a:ext uri="{FF2B5EF4-FFF2-40B4-BE49-F238E27FC236}">
                <a16:creationId xmlns:a16="http://schemas.microsoft.com/office/drawing/2014/main" id="{188664FA-CC21-BC62-DAFB-A2270E4D41D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368300" y="1308100"/>
            <a:ext cx="9220200" cy="2150195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177800" indent="-177800" fontAlgn="base">
              <a:spcBef>
                <a:spcPts val="18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Bridgespan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7800" indent="-177800" fontAlgn="base"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an overview of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are learning about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field building as an approach to equitable systems change and the critical role of field catalysts </a:t>
            </a:r>
          </a:p>
          <a:p>
            <a:pPr marL="177800" indent="-177800" fontAlgn="base">
              <a:spcBef>
                <a:spcPts val="18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Share examples 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how field catalysts approach their work and some of the challenges they face </a:t>
            </a:r>
          </a:p>
          <a:p>
            <a:pPr marL="177800" indent="-177800" fontAlgn="base"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to 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nswer any questions that this sparks for you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E52FAA-BEE3-4F2E-7523-D8747B8948D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-2769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9543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31FAF3B-9AFB-C1F8-9874-AA485AFCB5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5383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606" imgH="608" progId="TCLayout.ActiveDocument.1">
                  <p:embed/>
                </p:oleObj>
              </mc:Choice>
              <mc:Fallback>
                <p:oleObj name="think-cell Slide" r:id="rId6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1FAF3B-9AFB-C1F8-9874-AA485AFCB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btfpColumnIndicatorGroup2">
            <a:extLst>
              <a:ext uri="{FF2B5EF4-FFF2-40B4-BE49-F238E27FC236}">
                <a16:creationId xmlns:a16="http://schemas.microsoft.com/office/drawing/2014/main" id="{4E6160C4-733F-2198-89F7-CD74F3850136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26" name="btfpColumnGapBlocker512641">
              <a:extLst>
                <a:ext uri="{FF2B5EF4-FFF2-40B4-BE49-F238E27FC236}">
                  <a16:creationId xmlns:a16="http://schemas.microsoft.com/office/drawing/2014/main" id="{5117FDDB-A92E-F564-3D81-C78696A0C5B3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btfpColumnGapBlocker790714">
              <a:extLst>
                <a:ext uri="{FF2B5EF4-FFF2-40B4-BE49-F238E27FC236}">
                  <a16:creationId xmlns:a16="http://schemas.microsoft.com/office/drawing/2014/main" id="{71C57DF4-F00F-070F-9060-99A1C0781060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btfpColumnIndicator497592">
              <a:extLst>
                <a:ext uri="{FF2B5EF4-FFF2-40B4-BE49-F238E27FC236}">
                  <a16:creationId xmlns:a16="http://schemas.microsoft.com/office/drawing/2014/main" id="{01F7D9E7-C2EB-006F-72A5-D5D54B0BEB20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btfpColumnIndicator947377">
              <a:extLst>
                <a:ext uri="{FF2B5EF4-FFF2-40B4-BE49-F238E27FC236}">
                  <a16:creationId xmlns:a16="http://schemas.microsoft.com/office/drawing/2014/main" id="{AD742AC7-2659-8053-033E-3D11B7A64EB6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btfpColumnIndicatorGroup1">
            <a:extLst>
              <a:ext uri="{FF2B5EF4-FFF2-40B4-BE49-F238E27FC236}">
                <a16:creationId xmlns:a16="http://schemas.microsoft.com/office/drawing/2014/main" id="{69D970F7-066E-915B-D5F6-D0F1D0CFCE90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25" name="btfpColumnGapBlocker425448">
              <a:extLst>
                <a:ext uri="{FF2B5EF4-FFF2-40B4-BE49-F238E27FC236}">
                  <a16:creationId xmlns:a16="http://schemas.microsoft.com/office/drawing/2014/main" id="{E0A4AAB9-02DF-5A79-AFC8-404FF6A3BDB0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3" name="btfpColumnGapBlocker188980">
              <a:extLst>
                <a:ext uri="{FF2B5EF4-FFF2-40B4-BE49-F238E27FC236}">
                  <a16:creationId xmlns:a16="http://schemas.microsoft.com/office/drawing/2014/main" id="{6A117DEF-A756-31C9-0C67-99095088F278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btfpColumnIndicator522684">
              <a:extLst>
                <a:ext uri="{FF2B5EF4-FFF2-40B4-BE49-F238E27FC236}">
                  <a16:creationId xmlns:a16="http://schemas.microsoft.com/office/drawing/2014/main" id="{11796207-33C5-50AF-C335-407050C67607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676646">
              <a:extLst>
                <a:ext uri="{FF2B5EF4-FFF2-40B4-BE49-F238E27FC236}">
                  <a16:creationId xmlns:a16="http://schemas.microsoft.com/office/drawing/2014/main" id="{275A5C37-4D90-DA0B-BD05-C1CD2B579BEF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49FE24-93EA-4EE2-92F4-12E72766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Field catalyst leaders face four similar challenges and rely on their assets to achieve impact</a:t>
            </a:r>
          </a:p>
        </p:txBody>
      </p:sp>
      <p:sp>
        <p:nvSpPr>
          <p:cNvPr id="13" name="btfpBulletedList962729">
            <a:extLst>
              <a:ext uri="{FF2B5EF4-FFF2-40B4-BE49-F238E27FC236}">
                <a16:creationId xmlns:a16="http://schemas.microsoft.com/office/drawing/2014/main" id="{CCED5394-6739-4BAA-9064-8EE432E1D54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2907184" y="1241459"/>
            <a:ext cx="3915420" cy="442035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2400" b="1" u="sng" dirty="0"/>
              <a:t>FIELD CATALYST CHALLENGES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D67569-4D79-44CD-BF49-E6D45D332A2D}"/>
              </a:ext>
            </a:extLst>
          </p:cNvPr>
          <p:cNvGrpSpPr/>
          <p:nvPr/>
        </p:nvGrpSpPr>
        <p:grpSpPr>
          <a:xfrm>
            <a:off x="5815730" y="4629711"/>
            <a:ext cx="2392566" cy="1580322"/>
            <a:chOff x="1115947" y="3637722"/>
            <a:chExt cx="2392566" cy="1580322"/>
          </a:xfrm>
        </p:grpSpPr>
        <p:sp>
          <p:nvSpPr>
            <p:cNvPr id="18" name="Rounded Rectangle 43">
              <a:extLst>
                <a:ext uri="{FF2B5EF4-FFF2-40B4-BE49-F238E27FC236}">
                  <a16:creationId xmlns:a16="http://schemas.microsoft.com/office/drawing/2014/main" id="{BE869E17-8238-4C41-969C-FD3DCD4A9584}"/>
                </a:ext>
              </a:extLst>
            </p:cNvPr>
            <p:cNvSpPr/>
            <p:nvPr/>
          </p:nvSpPr>
          <p:spPr>
            <a:xfrm>
              <a:off x="1115947" y="4449139"/>
              <a:ext cx="2392566" cy="768905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</a:rPr>
                <a:t>4: LEARNING &amp; MEASUREMENT</a:t>
              </a:r>
            </a:p>
          </p:txBody>
        </p:sp>
        <p:grpSp>
          <p:nvGrpSpPr>
            <p:cNvPr id="40" name="btfpIcon820346">
              <a:extLst>
                <a:ext uri="{FF2B5EF4-FFF2-40B4-BE49-F238E27FC236}">
                  <a16:creationId xmlns:a16="http://schemas.microsoft.com/office/drawing/2014/main" id="{7FFAD872-75F8-43FB-9A4D-7F27D0C663F5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1859170" y="3637722"/>
              <a:ext cx="952560" cy="952561"/>
              <a:chOff x="2532124" y="6549194"/>
              <a:chExt cx="1081088" cy="1081089"/>
            </a:xfrm>
          </p:grpSpPr>
          <p:sp>
            <p:nvSpPr>
              <p:cNvPr id="41" name="btfpIconCircle820346">
                <a:extLst>
                  <a:ext uri="{FF2B5EF4-FFF2-40B4-BE49-F238E27FC236}">
                    <a16:creationId xmlns:a16="http://schemas.microsoft.com/office/drawing/2014/main" id="{9BD2B727-7126-404D-8BAE-CCBDE3AC0C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32124" y="6549194"/>
                <a:ext cx="1081088" cy="1081088"/>
              </a:xfrm>
              <a:prstGeom prst="ellipse">
                <a:avLst/>
              </a:prstGeom>
              <a:solidFill>
                <a:srgbClr val="00437A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chemeClr val="tx2"/>
                  </a:solidFill>
                </a:endParaRPr>
              </a:p>
            </p:txBody>
          </p:sp>
          <p:pic>
            <p:nvPicPr>
              <p:cNvPr id="42" name="btfpIconLines820346">
                <a:extLst>
                  <a:ext uri="{FF2B5EF4-FFF2-40B4-BE49-F238E27FC236}">
                    <a16:creationId xmlns:a16="http://schemas.microsoft.com/office/drawing/2014/main" id="{09DD4DA4-5723-4DA7-9B77-E7B016F1FE5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124" y="6549195"/>
                <a:ext cx="1081088" cy="1081088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FDCF3A-64CD-4F68-A375-7359DEC3D92C}"/>
              </a:ext>
            </a:extLst>
          </p:cNvPr>
          <p:cNvGrpSpPr/>
          <p:nvPr/>
        </p:nvGrpSpPr>
        <p:grpSpPr>
          <a:xfrm>
            <a:off x="1373371" y="4629711"/>
            <a:ext cx="2392566" cy="1580322"/>
            <a:chOff x="6334120" y="3637722"/>
            <a:chExt cx="2392566" cy="1580322"/>
          </a:xfrm>
        </p:grpSpPr>
        <p:sp>
          <p:nvSpPr>
            <p:cNvPr id="20" name="Rounded Rectangle 48">
              <a:extLst>
                <a:ext uri="{FF2B5EF4-FFF2-40B4-BE49-F238E27FC236}">
                  <a16:creationId xmlns:a16="http://schemas.microsoft.com/office/drawing/2014/main" id="{10BC0371-9543-4E5C-A74A-16DAB590AE97}"/>
                </a:ext>
              </a:extLst>
            </p:cNvPr>
            <p:cNvSpPr/>
            <p:nvPr/>
          </p:nvSpPr>
          <p:spPr>
            <a:xfrm>
              <a:off x="6334120" y="4449139"/>
              <a:ext cx="2392566" cy="768905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</a:rPr>
                <a:t>3: EXTERNAL ROADBLOCKS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92AE839-F984-4A9E-847B-B236C922A586}"/>
                </a:ext>
              </a:extLst>
            </p:cNvPr>
            <p:cNvGrpSpPr/>
            <p:nvPr/>
          </p:nvGrpSpPr>
          <p:grpSpPr>
            <a:xfrm>
              <a:off x="7106479" y="3637722"/>
              <a:ext cx="952560" cy="952562"/>
              <a:chOff x="2524539" y="5555974"/>
              <a:chExt cx="1371600" cy="139147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50D1842-DC38-4687-8FF2-52356A243FBC}"/>
                  </a:ext>
                </a:extLst>
              </p:cNvPr>
              <p:cNvSpPr/>
              <p:nvPr/>
            </p:nvSpPr>
            <p:spPr bwMode="gray">
              <a:xfrm>
                <a:off x="2524539" y="5555974"/>
                <a:ext cx="1371600" cy="1391478"/>
              </a:xfrm>
              <a:prstGeom prst="ellipse">
                <a:avLst/>
              </a:prstGeom>
              <a:solidFill>
                <a:srgbClr val="00A9E0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chemeClr val="tx2"/>
                  </a:solidFill>
                </a:endParaRPr>
              </a:p>
            </p:txBody>
          </p:sp>
          <p:pic>
            <p:nvPicPr>
              <p:cNvPr id="48" name="btfpIconLines743398">
                <a:extLst>
                  <a:ext uri="{FF2B5EF4-FFF2-40B4-BE49-F238E27FC236}">
                    <a16:creationId xmlns:a16="http://schemas.microsoft.com/office/drawing/2014/main" id="{775A728A-2E56-4B0E-A034-7CDA939DCCDA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4850" y="5675243"/>
                <a:ext cx="1321350" cy="1245900"/>
              </a:xfrm>
              <a:prstGeom prst="rect">
                <a:avLst/>
              </a:prstGeom>
            </p:spPr>
          </p:pic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5D5DE54-E4AC-41AC-90FA-77A06FB6BEDA}"/>
              </a:ext>
            </a:extLst>
          </p:cNvPr>
          <p:cNvGrpSpPr/>
          <p:nvPr/>
        </p:nvGrpSpPr>
        <p:grpSpPr>
          <a:xfrm>
            <a:off x="5815730" y="2336957"/>
            <a:ext cx="2392566" cy="1564869"/>
            <a:chOff x="6334120" y="1989402"/>
            <a:chExt cx="2392566" cy="1564869"/>
          </a:xfrm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494FD6B8-00C9-4ED6-BE2E-4366CDA6FDF7}"/>
                </a:ext>
              </a:extLst>
            </p:cNvPr>
            <p:cNvSpPr/>
            <p:nvPr/>
          </p:nvSpPr>
          <p:spPr>
            <a:xfrm>
              <a:off x="6334120" y="2785366"/>
              <a:ext cx="2392566" cy="768905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b="1" cap="all">
                  <a:solidFill>
                    <a:schemeClr val="tx2"/>
                  </a:solidFill>
                </a:rPr>
                <a:t>2: TALENT/CAPACITY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579A240-69E8-4565-8246-2C6D39E65858}"/>
                </a:ext>
              </a:extLst>
            </p:cNvPr>
            <p:cNvGrpSpPr/>
            <p:nvPr/>
          </p:nvGrpSpPr>
          <p:grpSpPr>
            <a:xfrm>
              <a:off x="7134548" y="1989402"/>
              <a:ext cx="924491" cy="914400"/>
              <a:chOff x="4138124" y="6422650"/>
              <a:chExt cx="924491" cy="9144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FD94838-E622-44AC-829F-C77245AF401E}"/>
                  </a:ext>
                </a:extLst>
              </p:cNvPr>
              <p:cNvSpPr/>
              <p:nvPr/>
            </p:nvSpPr>
            <p:spPr bwMode="gray">
              <a:xfrm>
                <a:off x="4138124" y="6422650"/>
                <a:ext cx="914400" cy="914400"/>
              </a:xfrm>
              <a:prstGeom prst="ellipse">
                <a:avLst/>
              </a:prstGeom>
              <a:solidFill>
                <a:schemeClr val="accent5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chemeClr val="tx2"/>
                  </a:solidFill>
                </a:endParaRPr>
              </a:p>
            </p:txBody>
          </p:sp>
          <p:pic>
            <p:nvPicPr>
              <p:cNvPr id="39" name="btfpIconLines699868">
                <a:extLst>
                  <a:ext uri="{FF2B5EF4-FFF2-40B4-BE49-F238E27FC236}">
                    <a16:creationId xmlns:a16="http://schemas.microsoft.com/office/drawing/2014/main" id="{FB8C7E92-8ED8-428F-A9C0-3EA6CD041E7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8214" y="6434429"/>
                <a:ext cx="914401" cy="890842"/>
              </a:xfrm>
              <a:prstGeom prst="rect">
                <a:avLst/>
              </a:prstGeom>
            </p:spPr>
          </p:pic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0720D5-ED3F-4DA9-B896-69A6E16FFED2}"/>
              </a:ext>
            </a:extLst>
          </p:cNvPr>
          <p:cNvGrpSpPr/>
          <p:nvPr/>
        </p:nvGrpSpPr>
        <p:grpSpPr>
          <a:xfrm>
            <a:off x="1373371" y="2336957"/>
            <a:ext cx="2392566" cy="1564869"/>
            <a:chOff x="1115947" y="1989402"/>
            <a:chExt cx="2392566" cy="1564869"/>
          </a:xfrm>
        </p:grpSpPr>
        <p:sp>
          <p:nvSpPr>
            <p:cNvPr id="17" name="Rounded Rectangle 38">
              <a:extLst>
                <a:ext uri="{FF2B5EF4-FFF2-40B4-BE49-F238E27FC236}">
                  <a16:creationId xmlns:a16="http://schemas.microsoft.com/office/drawing/2014/main" id="{6DCC06B6-C585-4513-AD29-F30EFA073FC1}"/>
                </a:ext>
              </a:extLst>
            </p:cNvPr>
            <p:cNvSpPr/>
            <p:nvPr/>
          </p:nvSpPr>
          <p:spPr>
            <a:xfrm>
              <a:off x="1115947" y="2785366"/>
              <a:ext cx="2392566" cy="768905"/>
            </a:xfrm>
            <a:prstGeom prst="round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</a:rPr>
                <a:t>1: FUNDING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7B2330-A33F-47A8-8FCF-454E67CDEA34}"/>
                </a:ext>
              </a:extLst>
            </p:cNvPr>
            <p:cNvGrpSpPr/>
            <p:nvPr/>
          </p:nvGrpSpPr>
          <p:grpSpPr>
            <a:xfrm>
              <a:off x="1867513" y="1989402"/>
              <a:ext cx="914400" cy="914400"/>
              <a:chOff x="2149311" y="6363093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5BD0BAB-DA12-454F-8A6C-7451113A0CAD}"/>
                  </a:ext>
                </a:extLst>
              </p:cNvPr>
              <p:cNvSpPr/>
              <p:nvPr/>
            </p:nvSpPr>
            <p:spPr bwMode="gray">
              <a:xfrm>
                <a:off x="2149311" y="6363093"/>
                <a:ext cx="914400" cy="914400"/>
              </a:xfrm>
              <a:prstGeom prst="ellipse">
                <a:avLst/>
              </a:prstGeom>
              <a:solidFill>
                <a:schemeClr val="accent4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chemeClr val="tx2"/>
                  </a:solidFill>
                </a:endParaRPr>
              </a:p>
            </p:txBody>
          </p:sp>
          <p:pic>
            <p:nvPicPr>
              <p:cNvPr id="36" name="btfpIconLines839764">
                <a:extLst>
                  <a:ext uri="{FF2B5EF4-FFF2-40B4-BE49-F238E27FC236}">
                    <a16:creationId xmlns:a16="http://schemas.microsoft.com/office/drawing/2014/main" id="{578FED63-9AA6-454C-8F47-AD981C5A268E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311" y="6421268"/>
                <a:ext cx="914400" cy="76890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2662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DF05ACC8-DEE4-96AE-D835-23F1084F70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05ACC8-DEE4-96AE-D835-23F1084F70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btfpColumnIndicatorGroup2">
            <a:extLst>
              <a:ext uri="{FF2B5EF4-FFF2-40B4-BE49-F238E27FC236}">
                <a16:creationId xmlns:a16="http://schemas.microsoft.com/office/drawing/2014/main" id="{49009F88-EC25-4AC5-EF37-22C883AB1FC2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3" name="btfpColumnGapBlocker348098">
              <a:extLst>
                <a:ext uri="{FF2B5EF4-FFF2-40B4-BE49-F238E27FC236}">
                  <a16:creationId xmlns:a16="http://schemas.microsoft.com/office/drawing/2014/main" id="{A97D8F33-88B4-5FB3-ABD8-9293403D8C70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btfpColumnGapBlocker431446">
              <a:extLst>
                <a:ext uri="{FF2B5EF4-FFF2-40B4-BE49-F238E27FC236}">
                  <a16:creationId xmlns:a16="http://schemas.microsoft.com/office/drawing/2014/main" id="{911823E0-1F83-A60E-0416-74A04101E9E0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468835">
              <a:extLst>
                <a:ext uri="{FF2B5EF4-FFF2-40B4-BE49-F238E27FC236}">
                  <a16:creationId xmlns:a16="http://schemas.microsoft.com/office/drawing/2014/main" id="{92377C6C-71BA-01FA-03BE-96C3E0DD7C65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320065">
              <a:extLst>
                <a:ext uri="{FF2B5EF4-FFF2-40B4-BE49-F238E27FC236}">
                  <a16:creationId xmlns:a16="http://schemas.microsoft.com/office/drawing/2014/main" id="{FD0EAB3C-970A-B285-C268-A03C1C335895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btfpColumnIndicatorGroup1">
            <a:extLst>
              <a:ext uri="{FF2B5EF4-FFF2-40B4-BE49-F238E27FC236}">
                <a16:creationId xmlns:a16="http://schemas.microsoft.com/office/drawing/2014/main" id="{ACAAA5D9-3F14-423E-6B5D-272242B93275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583234">
              <a:extLst>
                <a:ext uri="{FF2B5EF4-FFF2-40B4-BE49-F238E27FC236}">
                  <a16:creationId xmlns:a16="http://schemas.microsoft.com/office/drawing/2014/main" id="{35CFE849-7747-C785-5DC4-7F534DC9F5D8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141380">
              <a:extLst>
                <a:ext uri="{FF2B5EF4-FFF2-40B4-BE49-F238E27FC236}">
                  <a16:creationId xmlns:a16="http://schemas.microsoft.com/office/drawing/2014/main" id="{1E7F2454-553B-EAA6-3AC8-1FF167C20BEC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351831">
              <a:extLst>
                <a:ext uri="{FF2B5EF4-FFF2-40B4-BE49-F238E27FC236}">
                  <a16:creationId xmlns:a16="http://schemas.microsoft.com/office/drawing/2014/main" id="{9DE6258F-A0A9-2CF9-9E8D-4A5585E2F637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649953">
              <a:extLst>
                <a:ext uri="{FF2B5EF4-FFF2-40B4-BE49-F238E27FC236}">
                  <a16:creationId xmlns:a16="http://schemas.microsoft.com/office/drawing/2014/main" id="{D33931AD-45B8-B6CE-391C-CF0E618B9CF7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AF1FD5-89B6-8CB0-8203-C483C9C5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/>
              <a:t>Field building funders </a:t>
            </a:r>
            <a:r>
              <a:rPr lang="en-US" dirty="0"/>
              <a:t>can build, wield, and share power to create the enabling conditions for field catalysts to thrive</a:t>
            </a:r>
          </a:p>
        </p:txBody>
      </p:sp>
      <p:pic>
        <p:nvPicPr>
          <p:cNvPr id="18" name="Picture 17" descr="Diagram, shape&#10;&#10;Description automatically generated">
            <a:extLst>
              <a:ext uri="{FF2B5EF4-FFF2-40B4-BE49-F238E27FC236}">
                <a16:creationId xmlns:a16="http://schemas.microsoft.com/office/drawing/2014/main" id="{ACEF9E5A-98A1-624D-00B5-CDF0B2092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875" r="1181" b="7218"/>
          <a:stretch/>
        </p:blipFill>
        <p:spPr>
          <a:xfrm>
            <a:off x="1209493" y="1047132"/>
            <a:ext cx="7579395" cy="6260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15926-B338-B77F-F0F6-E3ABF6AB00AF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366068" y="7253557"/>
            <a:ext cx="2433915" cy="176566"/>
          </a:xfrm>
          <a:prstGeom prst="rect">
            <a:avLst/>
          </a:prstGeom>
          <a:noFill/>
        </p:spPr>
        <p:txBody>
          <a:bodyPr wrap="none" lIns="26469" tIns="26469" rIns="26469" bIns="26469" rtlCol="0">
            <a:spAutoFit/>
          </a:bodyPr>
          <a:lstStyle/>
          <a:p>
            <a:pPr marL="0" indent="0" defTabSz="561135">
              <a:buNone/>
              <a:defRPr/>
            </a:pPr>
            <a:r>
              <a:rPr lang="en-US" sz="800" dirty="0">
                <a:solidFill>
                  <a:srgbClr val="464547"/>
                </a:solidFill>
                <a:latin typeface="Calibri"/>
              </a:rPr>
              <a:t>Source: National Committee for Responsive Philanthropy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7150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tfpColumnIndicatorGroup2">
            <a:extLst>
              <a:ext uri="{FF2B5EF4-FFF2-40B4-BE49-F238E27FC236}">
                <a16:creationId xmlns:a16="http://schemas.microsoft.com/office/drawing/2014/main" id="{4C0E0F13-B371-82BB-8F13-C99EED257F78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0" name="btfpColumnGapBlocker799489">
              <a:extLst>
                <a:ext uri="{FF2B5EF4-FFF2-40B4-BE49-F238E27FC236}">
                  <a16:creationId xmlns:a16="http://schemas.microsoft.com/office/drawing/2014/main" id="{D1387309-EF42-A8E4-CB13-EE92828AE8AA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8" name="btfpColumnGapBlocker699504">
              <a:extLst>
                <a:ext uri="{FF2B5EF4-FFF2-40B4-BE49-F238E27FC236}">
                  <a16:creationId xmlns:a16="http://schemas.microsoft.com/office/drawing/2014/main" id="{3D8D7299-FC8A-79BF-5CEA-1A6FA871DD7C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btfpColumnIndicator870312">
              <a:extLst>
                <a:ext uri="{FF2B5EF4-FFF2-40B4-BE49-F238E27FC236}">
                  <a16:creationId xmlns:a16="http://schemas.microsoft.com/office/drawing/2014/main" id="{88534173-177D-3B8C-D035-89500886ADEA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927736">
              <a:extLst>
                <a:ext uri="{FF2B5EF4-FFF2-40B4-BE49-F238E27FC236}">
                  <a16:creationId xmlns:a16="http://schemas.microsoft.com/office/drawing/2014/main" id="{F25FA2EF-568B-CCA0-507A-5D1846032A2B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C4974DAE-D7EE-025E-8A65-6C465BA778B2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9" name="btfpColumnGapBlocker465273">
              <a:extLst>
                <a:ext uri="{FF2B5EF4-FFF2-40B4-BE49-F238E27FC236}">
                  <a16:creationId xmlns:a16="http://schemas.microsoft.com/office/drawing/2014/main" id="{3E30D503-D82A-5469-C31F-E7913EF916ED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7" name="btfpColumnGapBlocker506402">
              <a:extLst>
                <a:ext uri="{FF2B5EF4-FFF2-40B4-BE49-F238E27FC236}">
                  <a16:creationId xmlns:a16="http://schemas.microsoft.com/office/drawing/2014/main" id="{6EA6A0EA-79ED-2937-14F8-1F8277DB4486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btfpColumnIndicator243524">
              <a:extLst>
                <a:ext uri="{FF2B5EF4-FFF2-40B4-BE49-F238E27FC236}">
                  <a16:creationId xmlns:a16="http://schemas.microsoft.com/office/drawing/2014/main" id="{30520A78-C8C9-642A-0991-77434EF09F6F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106921">
              <a:extLst>
                <a:ext uri="{FF2B5EF4-FFF2-40B4-BE49-F238E27FC236}">
                  <a16:creationId xmlns:a16="http://schemas.microsoft.com/office/drawing/2014/main" id="{809874B8-EE49-8271-08E5-14D51832738A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overall_1_131895572491650234 columns_1_131895572491524862 </a:t>
            </a:r>
            <a:endParaRPr lang="en-US" sz="100" dirty="0" err="1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12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r="28219"/>
          <a:stretch/>
        </p:blipFill>
        <p:spPr>
          <a:xfrm>
            <a:off x="4865180" y="-278"/>
            <a:ext cx="4864608" cy="7443788"/>
          </a:xfr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342900" y="3246438"/>
            <a:ext cx="4406900" cy="950913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>
            <a:lvl1pPr algn="l" defTabSz="75676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/>
            <a:r>
              <a:rPr lang="en-US" sz="6600"/>
              <a:t>Questions?</a:t>
            </a:r>
            <a:endParaRPr lang="en-US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6031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btfpColumnIndicatorGroup2">
            <a:extLst>
              <a:ext uri="{FF2B5EF4-FFF2-40B4-BE49-F238E27FC236}">
                <a16:creationId xmlns:a16="http://schemas.microsoft.com/office/drawing/2014/main" id="{7D1F3AA9-138D-C8AF-5134-D16B56C74093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84" name="btfpColumnGapBlocker938490">
              <a:extLst>
                <a:ext uri="{FF2B5EF4-FFF2-40B4-BE49-F238E27FC236}">
                  <a16:creationId xmlns:a16="http://schemas.microsoft.com/office/drawing/2014/main" id="{720B8142-FA9F-BF3C-B9FD-8D3D27E1C071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82" name="btfpColumnGapBlocker649704">
              <a:extLst>
                <a:ext uri="{FF2B5EF4-FFF2-40B4-BE49-F238E27FC236}">
                  <a16:creationId xmlns:a16="http://schemas.microsoft.com/office/drawing/2014/main" id="{1BC966B5-BD47-EF02-7424-32075BD25650}"/>
                </a:ext>
              </a:extLst>
            </p:cNvPr>
            <p:cNvSpPr/>
            <p:nvPr/>
          </p:nvSpPr>
          <p:spPr bwMode="gray">
            <a:xfrm>
              <a:off x="79629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0" name="btfpColumnIndicator464233">
              <a:extLst>
                <a:ext uri="{FF2B5EF4-FFF2-40B4-BE49-F238E27FC236}">
                  <a16:creationId xmlns:a16="http://schemas.microsoft.com/office/drawing/2014/main" id="{3F0345B5-CB23-0F27-8EAB-35D11AC1D0FC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btfpColumnIndicator251524">
              <a:extLst>
                <a:ext uri="{FF2B5EF4-FFF2-40B4-BE49-F238E27FC236}">
                  <a16:creationId xmlns:a16="http://schemas.microsoft.com/office/drawing/2014/main" id="{FB0B9487-14DB-0E9B-29CC-E15485DF7CB3}"/>
                </a:ext>
              </a:extLst>
            </p:cNvPr>
            <p:cNvCxnSpPr/>
            <p:nvPr/>
          </p:nvCxnSpPr>
          <p:spPr>
            <a:xfrm flipV="1">
              <a:off x="8496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btfpColumnGapBlocker965104">
              <a:extLst>
                <a:ext uri="{FF2B5EF4-FFF2-40B4-BE49-F238E27FC236}">
                  <a16:creationId xmlns:a16="http://schemas.microsoft.com/office/drawing/2014/main" id="{2AECC963-E6B2-CC04-C2CE-FC16A3A6D81E}"/>
                </a:ext>
              </a:extLst>
            </p:cNvPr>
            <p:cNvSpPr/>
            <p:nvPr/>
          </p:nvSpPr>
          <p:spPr bwMode="gray">
            <a:xfrm>
              <a:off x="63373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4" name="btfpColumnIndicator641246">
              <a:extLst>
                <a:ext uri="{FF2B5EF4-FFF2-40B4-BE49-F238E27FC236}">
                  <a16:creationId xmlns:a16="http://schemas.microsoft.com/office/drawing/2014/main" id="{F2C30157-5677-E74E-8C2A-D87A55FCB198}"/>
                </a:ext>
              </a:extLst>
            </p:cNvPr>
            <p:cNvCxnSpPr/>
            <p:nvPr/>
          </p:nvCxnSpPr>
          <p:spPr>
            <a:xfrm flipV="1">
              <a:off x="79629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btfpColumnIndicator561528">
              <a:extLst>
                <a:ext uri="{FF2B5EF4-FFF2-40B4-BE49-F238E27FC236}">
                  <a16:creationId xmlns:a16="http://schemas.microsoft.com/office/drawing/2014/main" id="{806FA38F-74B5-3DAE-151C-82840D4E3E91}"/>
                </a:ext>
              </a:extLst>
            </p:cNvPr>
            <p:cNvCxnSpPr/>
            <p:nvPr/>
          </p:nvCxnSpPr>
          <p:spPr>
            <a:xfrm flipV="1">
              <a:off x="6870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btfpColumnGapBlocker151865">
              <a:extLst>
                <a:ext uri="{FF2B5EF4-FFF2-40B4-BE49-F238E27FC236}">
                  <a16:creationId xmlns:a16="http://schemas.microsoft.com/office/drawing/2014/main" id="{5CE97417-9232-2F3E-F462-6F63D0BA0CF4}"/>
                </a:ext>
              </a:extLst>
            </p:cNvPr>
            <p:cNvSpPr/>
            <p:nvPr/>
          </p:nvSpPr>
          <p:spPr bwMode="gray">
            <a:xfrm>
              <a:off x="47117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8" name="btfpColumnIndicator172729">
              <a:extLst>
                <a:ext uri="{FF2B5EF4-FFF2-40B4-BE49-F238E27FC236}">
                  <a16:creationId xmlns:a16="http://schemas.microsoft.com/office/drawing/2014/main" id="{FB855D49-D837-7BC0-13EB-E863CD225431}"/>
                </a:ext>
              </a:extLst>
            </p:cNvPr>
            <p:cNvCxnSpPr/>
            <p:nvPr/>
          </p:nvCxnSpPr>
          <p:spPr>
            <a:xfrm flipV="1">
              <a:off x="6337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btfpColumnIndicator194543">
              <a:extLst>
                <a:ext uri="{FF2B5EF4-FFF2-40B4-BE49-F238E27FC236}">
                  <a16:creationId xmlns:a16="http://schemas.microsoft.com/office/drawing/2014/main" id="{5A7D645B-8897-6C82-C13B-6837B525FBFC}"/>
                </a:ext>
              </a:extLst>
            </p:cNvPr>
            <p:cNvCxnSpPr/>
            <p:nvPr/>
          </p:nvCxnSpPr>
          <p:spPr>
            <a:xfrm flipV="1">
              <a:off x="5245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btfpColumnGapBlocker721133">
              <a:extLst>
                <a:ext uri="{FF2B5EF4-FFF2-40B4-BE49-F238E27FC236}">
                  <a16:creationId xmlns:a16="http://schemas.microsoft.com/office/drawing/2014/main" id="{583DD417-9BFB-A68E-7C00-FE72DD2BE7E9}"/>
                </a:ext>
              </a:extLst>
            </p:cNvPr>
            <p:cNvSpPr/>
            <p:nvPr/>
          </p:nvSpPr>
          <p:spPr bwMode="gray">
            <a:xfrm>
              <a:off x="30861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2" name="btfpColumnIndicator671493">
              <a:extLst>
                <a:ext uri="{FF2B5EF4-FFF2-40B4-BE49-F238E27FC236}">
                  <a16:creationId xmlns:a16="http://schemas.microsoft.com/office/drawing/2014/main" id="{446C688A-49EB-A581-D648-6EDDDFE07A86}"/>
                </a:ext>
              </a:extLst>
            </p:cNvPr>
            <p:cNvCxnSpPr/>
            <p:nvPr/>
          </p:nvCxnSpPr>
          <p:spPr>
            <a:xfrm flipV="1">
              <a:off x="4711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31347">
              <a:extLst>
                <a:ext uri="{FF2B5EF4-FFF2-40B4-BE49-F238E27FC236}">
                  <a16:creationId xmlns:a16="http://schemas.microsoft.com/office/drawing/2014/main" id="{FE1C4B47-4F56-C8A4-90C1-D2441B3F7CA2}"/>
                </a:ext>
              </a:extLst>
            </p:cNvPr>
            <p:cNvCxnSpPr/>
            <p:nvPr/>
          </p:nvCxnSpPr>
          <p:spPr>
            <a:xfrm flipV="1">
              <a:off x="3619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00499">
              <a:extLst>
                <a:ext uri="{FF2B5EF4-FFF2-40B4-BE49-F238E27FC236}">
                  <a16:creationId xmlns:a16="http://schemas.microsoft.com/office/drawing/2014/main" id="{F0F5C455-6E23-A991-ECF8-5D401E4AD310}"/>
                </a:ext>
              </a:extLst>
            </p:cNvPr>
            <p:cNvSpPr/>
            <p:nvPr/>
          </p:nvSpPr>
          <p:spPr bwMode="gray">
            <a:xfrm>
              <a:off x="14605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6" name="btfpColumnIndicator970546">
              <a:extLst>
                <a:ext uri="{FF2B5EF4-FFF2-40B4-BE49-F238E27FC236}">
                  <a16:creationId xmlns:a16="http://schemas.microsoft.com/office/drawing/2014/main" id="{F9E26E1C-1369-B6E3-422E-A2FAB2C8DDF8}"/>
                </a:ext>
              </a:extLst>
            </p:cNvPr>
            <p:cNvCxnSpPr/>
            <p:nvPr/>
          </p:nvCxnSpPr>
          <p:spPr>
            <a:xfrm flipV="1">
              <a:off x="3086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841130">
              <a:extLst>
                <a:ext uri="{FF2B5EF4-FFF2-40B4-BE49-F238E27FC236}">
                  <a16:creationId xmlns:a16="http://schemas.microsoft.com/office/drawing/2014/main" id="{BE144588-AD0E-0BBC-C7C1-2AFB27A5D115}"/>
                </a:ext>
              </a:extLst>
            </p:cNvPr>
            <p:cNvCxnSpPr/>
            <p:nvPr/>
          </p:nvCxnSpPr>
          <p:spPr>
            <a:xfrm flipV="1">
              <a:off x="19939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667694">
              <a:extLst>
                <a:ext uri="{FF2B5EF4-FFF2-40B4-BE49-F238E27FC236}">
                  <a16:creationId xmlns:a16="http://schemas.microsoft.com/office/drawing/2014/main" id="{2CEBDC95-C552-D2E6-34B2-E9F58207FF87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btfpColumnIndicator413216">
              <a:extLst>
                <a:ext uri="{FF2B5EF4-FFF2-40B4-BE49-F238E27FC236}">
                  <a16:creationId xmlns:a16="http://schemas.microsoft.com/office/drawing/2014/main" id="{19DCDE22-D52D-ECFE-EE31-C6B3914FFC4A}"/>
                </a:ext>
              </a:extLst>
            </p:cNvPr>
            <p:cNvCxnSpPr/>
            <p:nvPr/>
          </p:nvCxnSpPr>
          <p:spPr>
            <a:xfrm flipV="1">
              <a:off x="1460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166928">
              <a:extLst>
                <a:ext uri="{FF2B5EF4-FFF2-40B4-BE49-F238E27FC236}">
                  <a16:creationId xmlns:a16="http://schemas.microsoft.com/office/drawing/2014/main" id="{FDB6AF31-02C4-98C2-28E0-573A24945955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btfpColumnIndicatorGroup1">
            <a:extLst>
              <a:ext uri="{FF2B5EF4-FFF2-40B4-BE49-F238E27FC236}">
                <a16:creationId xmlns:a16="http://schemas.microsoft.com/office/drawing/2014/main" id="{9FC6AAD3-EBF1-EF75-BA34-9835C8BFB4D4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83" name="btfpColumnGapBlocker545875">
              <a:extLst>
                <a:ext uri="{FF2B5EF4-FFF2-40B4-BE49-F238E27FC236}">
                  <a16:creationId xmlns:a16="http://schemas.microsoft.com/office/drawing/2014/main" id="{52A8CF09-E25C-C7D7-1DE4-2AAB409654D6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81" name="btfpColumnGapBlocker302610">
              <a:extLst>
                <a:ext uri="{FF2B5EF4-FFF2-40B4-BE49-F238E27FC236}">
                  <a16:creationId xmlns:a16="http://schemas.microsoft.com/office/drawing/2014/main" id="{1AF1E4C8-2299-C515-0DF9-93DF1ECA2C3F}"/>
                </a:ext>
              </a:extLst>
            </p:cNvPr>
            <p:cNvSpPr/>
            <p:nvPr/>
          </p:nvSpPr>
          <p:spPr bwMode="gray">
            <a:xfrm>
              <a:off x="79629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9" name="btfpColumnIndicator574167">
              <a:extLst>
                <a:ext uri="{FF2B5EF4-FFF2-40B4-BE49-F238E27FC236}">
                  <a16:creationId xmlns:a16="http://schemas.microsoft.com/office/drawing/2014/main" id="{BEC24AA9-5306-2519-12E3-18D09F8BF240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btfpColumnIndicator121476">
              <a:extLst>
                <a:ext uri="{FF2B5EF4-FFF2-40B4-BE49-F238E27FC236}">
                  <a16:creationId xmlns:a16="http://schemas.microsoft.com/office/drawing/2014/main" id="{0912E216-64DA-533B-3150-256C441FB1D7}"/>
                </a:ext>
              </a:extLst>
            </p:cNvPr>
            <p:cNvCxnSpPr/>
            <p:nvPr/>
          </p:nvCxnSpPr>
          <p:spPr>
            <a:xfrm flipV="1">
              <a:off x="8496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btfpColumnGapBlocker148130">
              <a:extLst>
                <a:ext uri="{FF2B5EF4-FFF2-40B4-BE49-F238E27FC236}">
                  <a16:creationId xmlns:a16="http://schemas.microsoft.com/office/drawing/2014/main" id="{9E849F8C-BB4F-BD81-0B06-C74F7DA7E815}"/>
                </a:ext>
              </a:extLst>
            </p:cNvPr>
            <p:cNvSpPr/>
            <p:nvPr/>
          </p:nvSpPr>
          <p:spPr bwMode="gray">
            <a:xfrm>
              <a:off x="63373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3" name="btfpColumnIndicator691389">
              <a:extLst>
                <a:ext uri="{FF2B5EF4-FFF2-40B4-BE49-F238E27FC236}">
                  <a16:creationId xmlns:a16="http://schemas.microsoft.com/office/drawing/2014/main" id="{B0798671-F8BD-2740-7219-B373F6184413}"/>
                </a:ext>
              </a:extLst>
            </p:cNvPr>
            <p:cNvCxnSpPr/>
            <p:nvPr/>
          </p:nvCxnSpPr>
          <p:spPr>
            <a:xfrm flipV="1">
              <a:off x="79629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btfpColumnIndicator984949">
              <a:extLst>
                <a:ext uri="{FF2B5EF4-FFF2-40B4-BE49-F238E27FC236}">
                  <a16:creationId xmlns:a16="http://schemas.microsoft.com/office/drawing/2014/main" id="{749A079C-5F78-7847-6F5F-C1EC73300B15}"/>
                </a:ext>
              </a:extLst>
            </p:cNvPr>
            <p:cNvCxnSpPr/>
            <p:nvPr/>
          </p:nvCxnSpPr>
          <p:spPr>
            <a:xfrm flipV="1">
              <a:off x="6870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btfpColumnGapBlocker595079">
              <a:extLst>
                <a:ext uri="{FF2B5EF4-FFF2-40B4-BE49-F238E27FC236}">
                  <a16:creationId xmlns:a16="http://schemas.microsoft.com/office/drawing/2014/main" id="{4935445A-E2E9-DFB6-5335-D9F486F28291}"/>
                </a:ext>
              </a:extLst>
            </p:cNvPr>
            <p:cNvSpPr/>
            <p:nvPr/>
          </p:nvSpPr>
          <p:spPr bwMode="gray">
            <a:xfrm>
              <a:off x="47117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7" name="btfpColumnIndicator344543">
              <a:extLst>
                <a:ext uri="{FF2B5EF4-FFF2-40B4-BE49-F238E27FC236}">
                  <a16:creationId xmlns:a16="http://schemas.microsoft.com/office/drawing/2014/main" id="{8EC7F369-7176-2A70-9982-4B180EF0AF1C}"/>
                </a:ext>
              </a:extLst>
            </p:cNvPr>
            <p:cNvCxnSpPr/>
            <p:nvPr/>
          </p:nvCxnSpPr>
          <p:spPr>
            <a:xfrm flipV="1">
              <a:off x="6337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btfpColumnIndicator862176">
              <a:extLst>
                <a:ext uri="{FF2B5EF4-FFF2-40B4-BE49-F238E27FC236}">
                  <a16:creationId xmlns:a16="http://schemas.microsoft.com/office/drawing/2014/main" id="{ACD6E848-2145-BA53-CD0B-278DB1BBFE29}"/>
                </a:ext>
              </a:extLst>
            </p:cNvPr>
            <p:cNvCxnSpPr/>
            <p:nvPr/>
          </p:nvCxnSpPr>
          <p:spPr>
            <a:xfrm flipV="1">
              <a:off x="5245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btfpColumnGapBlocker419211">
              <a:extLst>
                <a:ext uri="{FF2B5EF4-FFF2-40B4-BE49-F238E27FC236}">
                  <a16:creationId xmlns:a16="http://schemas.microsoft.com/office/drawing/2014/main" id="{5949BFB5-FBF5-74B3-3F39-1DC34BD02FA5}"/>
                </a:ext>
              </a:extLst>
            </p:cNvPr>
            <p:cNvSpPr/>
            <p:nvPr/>
          </p:nvSpPr>
          <p:spPr bwMode="gray">
            <a:xfrm>
              <a:off x="30861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1" name="btfpColumnIndicator384019">
              <a:extLst>
                <a:ext uri="{FF2B5EF4-FFF2-40B4-BE49-F238E27FC236}">
                  <a16:creationId xmlns:a16="http://schemas.microsoft.com/office/drawing/2014/main" id="{ECB6661F-4E1A-2FAA-4504-7D126D6624DC}"/>
                </a:ext>
              </a:extLst>
            </p:cNvPr>
            <p:cNvCxnSpPr/>
            <p:nvPr/>
          </p:nvCxnSpPr>
          <p:spPr>
            <a:xfrm flipV="1">
              <a:off x="4711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btfpColumnIndicator277385">
              <a:extLst>
                <a:ext uri="{FF2B5EF4-FFF2-40B4-BE49-F238E27FC236}">
                  <a16:creationId xmlns:a16="http://schemas.microsoft.com/office/drawing/2014/main" id="{6FF0CBC5-3DE0-F89B-A00D-AC961ED9DFEB}"/>
                </a:ext>
              </a:extLst>
            </p:cNvPr>
            <p:cNvCxnSpPr/>
            <p:nvPr/>
          </p:nvCxnSpPr>
          <p:spPr>
            <a:xfrm flipV="1">
              <a:off x="3619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btfpColumnGapBlocker898405">
              <a:extLst>
                <a:ext uri="{FF2B5EF4-FFF2-40B4-BE49-F238E27FC236}">
                  <a16:creationId xmlns:a16="http://schemas.microsoft.com/office/drawing/2014/main" id="{52B23CE5-8045-A287-5AB9-C68BFD530CCA}"/>
                </a:ext>
              </a:extLst>
            </p:cNvPr>
            <p:cNvSpPr/>
            <p:nvPr/>
          </p:nvSpPr>
          <p:spPr bwMode="gray">
            <a:xfrm>
              <a:off x="14605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5" name="btfpColumnIndicator211525">
              <a:extLst>
                <a:ext uri="{FF2B5EF4-FFF2-40B4-BE49-F238E27FC236}">
                  <a16:creationId xmlns:a16="http://schemas.microsoft.com/office/drawing/2014/main" id="{9FE1F4E2-D630-AC14-A66E-4CA2DDA1FEBD}"/>
                </a:ext>
              </a:extLst>
            </p:cNvPr>
            <p:cNvCxnSpPr/>
            <p:nvPr/>
          </p:nvCxnSpPr>
          <p:spPr>
            <a:xfrm flipV="1">
              <a:off x="3086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btfpColumnIndicator815377">
              <a:extLst>
                <a:ext uri="{FF2B5EF4-FFF2-40B4-BE49-F238E27FC236}">
                  <a16:creationId xmlns:a16="http://schemas.microsoft.com/office/drawing/2014/main" id="{3C78595D-4FBA-59EA-A2DC-CCCC32C77EFD}"/>
                </a:ext>
              </a:extLst>
            </p:cNvPr>
            <p:cNvCxnSpPr/>
            <p:nvPr/>
          </p:nvCxnSpPr>
          <p:spPr>
            <a:xfrm flipV="1">
              <a:off x="19939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tfpColumnGapBlocker627415">
              <a:extLst>
                <a:ext uri="{FF2B5EF4-FFF2-40B4-BE49-F238E27FC236}">
                  <a16:creationId xmlns:a16="http://schemas.microsoft.com/office/drawing/2014/main" id="{FDED1FB9-9908-9DA0-A9C8-2C9D7215F1CB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btfpColumnIndicator175008">
              <a:extLst>
                <a:ext uri="{FF2B5EF4-FFF2-40B4-BE49-F238E27FC236}">
                  <a16:creationId xmlns:a16="http://schemas.microsoft.com/office/drawing/2014/main" id="{ECD4F43B-D36A-6C21-DFA5-7BE5220E4A46}"/>
                </a:ext>
              </a:extLst>
            </p:cNvPr>
            <p:cNvCxnSpPr/>
            <p:nvPr/>
          </p:nvCxnSpPr>
          <p:spPr>
            <a:xfrm flipV="1">
              <a:off x="1460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508847">
              <a:extLst>
                <a:ext uri="{FF2B5EF4-FFF2-40B4-BE49-F238E27FC236}">
                  <a16:creationId xmlns:a16="http://schemas.microsoft.com/office/drawing/2014/main" id="{4B8AC2B7-608A-69F5-A8FE-6497FF176D3D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3AF5A3DB-A7DD-BA69-0320-8658601B6E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7975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F5A3DB-A7DD-BA69-0320-8658601B6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tfpLayoutConfig" hidden="1"/>
          <p:cNvSpPr txBox="1"/>
          <p:nvPr/>
        </p:nvSpPr>
        <p:spPr bwMode="gray"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overall_1_131895570883209643 columns_6_131941137995275374 10_1_131895570883490903 11_1_131895570883558480 </a:t>
            </a:r>
            <a:endParaRPr lang="en-US" sz="100" err="1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r="29033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/>
          <a:lstStyle/>
          <a:p>
            <a:r>
              <a:rPr lang="en-US" b="1" dirty="0"/>
              <a:t>Group discussion: </a:t>
            </a:r>
            <a:r>
              <a:rPr lang="en-US" dirty="0"/>
              <a:t>how do these ideas show up for you?</a:t>
            </a:r>
          </a:p>
        </p:txBody>
      </p:sp>
      <p:sp>
        <p:nvSpPr>
          <p:cNvPr id="11" name="btfpBulletedList341167"/>
          <p:cNvSpPr txBox="1"/>
          <p:nvPr>
            <p:custDataLst>
              <p:tags r:id="rId3"/>
            </p:custDataLst>
          </p:nvPr>
        </p:nvSpPr>
        <p:spPr bwMode="gray">
          <a:xfrm>
            <a:off x="5245100" y="1308100"/>
            <a:ext cx="4343400" cy="342746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 I described the roles and assets of field catalysts, d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any organizations that you know of come to mind? What made you think “Aha! A field catalyst!”?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insights or questions from this conversation do you want to bring back to your ecosystem or your community to explore them more deeply?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feels most powerful about this approach?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are some of the challenges of putting it into practice?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5247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39" name="btfpColumnIndicatorGroup2">
            <a:extLst>
              <a:ext uri="{FF2B5EF4-FFF2-40B4-BE49-F238E27FC236}">
                <a16:creationId xmlns:a16="http://schemas.microsoft.com/office/drawing/2014/main" id="{2C349609-1502-D099-4C3A-2B62AC6C8740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37" name="btfpColumnGapBlocker163239">
              <a:extLst>
                <a:ext uri="{FF2B5EF4-FFF2-40B4-BE49-F238E27FC236}">
                  <a16:creationId xmlns:a16="http://schemas.microsoft.com/office/drawing/2014/main" id="{8088CF58-FBB1-6625-B2A9-51FD047F7C19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5" name="btfpColumnGapBlocker576951">
              <a:extLst>
                <a:ext uri="{FF2B5EF4-FFF2-40B4-BE49-F238E27FC236}">
                  <a16:creationId xmlns:a16="http://schemas.microsoft.com/office/drawing/2014/main" id="{8C7E2A3B-5E9B-CB45-CD28-5FCDB4688C1E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3" name="btfpColumnIndicator698453">
              <a:extLst>
                <a:ext uri="{FF2B5EF4-FFF2-40B4-BE49-F238E27FC236}">
                  <a16:creationId xmlns:a16="http://schemas.microsoft.com/office/drawing/2014/main" id="{757BA726-AE9E-A8DB-C5D2-C1927C9C7874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btfpColumnIndicator922507">
              <a:extLst>
                <a:ext uri="{FF2B5EF4-FFF2-40B4-BE49-F238E27FC236}">
                  <a16:creationId xmlns:a16="http://schemas.microsoft.com/office/drawing/2014/main" id="{8A31A78F-4B7E-E4F3-DF8F-D47E21EBA986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btfpColumnIndicatorGroup1">
            <a:extLst>
              <a:ext uri="{FF2B5EF4-FFF2-40B4-BE49-F238E27FC236}">
                <a16:creationId xmlns:a16="http://schemas.microsoft.com/office/drawing/2014/main" id="{98020CB8-8B16-39BB-CD76-72A774C431A7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36" name="btfpColumnGapBlocker404736">
              <a:extLst>
                <a:ext uri="{FF2B5EF4-FFF2-40B4-BE49-F238E27FC236}">
                  <a16:creationId xmlns:a16="http://schemas.microsoft.com/office/drawing/2014/main" id="{F868E661-A25C-F5EC-B400-3D5798D9126B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4" name="btfpColumnGapBlocker756200">
              <a:extLst>
                <a:ext uri="{FF2B5EF4-FFF2-40B4-BE49-F238E27FC236}">
                  <a16:creationId xmlns:a16="http://schemas.microsoft.com/office/drawing/2014/main" id="{25109258-8A00-2F62-CAA7-12604C77BD4B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2" name="btfpColumnIndicator293927">
              <a:extLst>
                <a:ext uri="{FF2B5EF4-FFF2-40B4-BE49-F238E27FC236}">
                  <a16:creationId xmlns:a16="http://schemas.microsoft.com/office/drawing/2014/main" id="{0C440692-E0A9-E221-3F48-DFFC5D55BAA4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btfpColumnIndicator308840">
              <a:extLst>
                <a:ext uri="{FF2B5EF4-FFF2-40B4-BE49-F238E27FC236}">
                  <a16:creationId xmlns:a16="http://schemas.microsoft.com/office/drawing/2014/main" id="{7C8D489B-5C18-EFF8-0FE1-65BA8EFEF093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DF860D83-7C44-00C9-9463-EAAB82C995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06" imgH="608" progId="TCLayout.ActiveDocument.1">
                  <p:embed/>
                </p:oleObj>
              </mc:Choice>
              <mc:Fallback>
                <p:oleObj name="think-cell Slide" r:id="rId7" imgW="606" imgH="608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860D83-7C44-00C9-9463-EAAB82C99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/>
          <a:lstStyle/>
          <a:p>
            <a:r>
              <a:rPr lang="en-US" dirty="0"/>
              <a:t>Overview of </a:t>
            </a:r>
            <a:r>
              <a:rPr lang="en-US"/>
              <a:t>Bridgespan’s</a:t>
            </a:r>
            <a:r>
              <a:rPr lang="en-US" dirty="0"/>
              <a:t> approach</a:t>
            </a:r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4608297" y="1717482"/>
            <a:ext cx="4958843" cy="4941519"/>
            <a:chOff x="3449309" y="1044761"/>
            <a:chExt cx="6280479" cy="6192159"/>
          </a:xfrm>
          <a:effectLst/>
        </p:grpSpPr>
        <p:sp>
          <p:nvSpPr>
            <p:cNvPr id="4" name="Oval 3"/>
            <p:cNvSpPr>
              <a:spLocks noChangeArrowheads="1"/>
            </p:cNvSpPr>
            <p:nvPr/>
          </p:nvSpPr>
          <p:spPr>
            <a:xfrm>
              <a:off x="5180452" y="4484122"/>
              <a:ext cx="2790530" cy="2752798"/>
            </a:xfrm>
            <a:prstGeom prst="ellipse">
              <a:avLst/>
            </a:prstGeom>
            <a:solidFill>
              <a:schemeClr val="accent5">
                <a:alpha val="86000"/>
              </a:schemeClr>
            </a:solidFill>
            <a:ln w="3175">
              <a:noFill/>
              <a:round/>
            </a:ln>
            <a:effectLst/>
          </p:spPr>
          <p:txBody>
            <a:bodyPr wrap="none" lIns="98082" tIns="49041" rIns="98082" bIns="49041" anchor="ctr"/>
            <a:lstStyle/>
            <a:p>
              <a:pPr marL="0" indent="0" algn="ctr" defTabSz="881063">
                <a:spcBef>
                  <a:spcPct val="0"/>
                </a:spcBef>
                <a:buNone/>
              </a:pPr>
              <a:br>
                <a:rPr lang="en-US" sz="1600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Developing </a:t>
              </a:r>
              <a:br>
                <a:rPr lang="en-US" sz="2000" b="1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&amp; Sharing Insights</a:t>
              </a:r>
            </a:p>
            <a:p>
              <a:pPr marL="0" lvl="1" indent="0" algn="ctr" defTabSz="880887">
                <a:spcBef>
                  <a:spcPct val="0"/>
                </a:spcBef>
                <a:buNone/>
              </a:pPr>
              <a:r>
                <a:rPr lang="en-US" sz="1200">
                  <a:solidFill>
                    <a:schemeClr val="tx2"/>
                  </a:solidFill>
                  <a:effectLst/>
                </a:rPr>
                <a:t>Leading publisher of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social sector knowledge 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&amp; best practice 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sharing 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>
            <a:xfrm>
              <a:off x="6937551" y="2773905"/>
              <a:ext cx="2792237" cy="2754537"/>
            </a:xfrm>
            <a:prstGeom prst="ellipse">
              <a:avLst/>
            </a:prstGeom>
            <a:solidFill>
              <a:schemeClr val="accent1">
                <a:alpha val="86000"/>
              </a:schemeClr>
            </a:solidFill>
            <a:ln w="3175">
              <a:noFill/>
              <a:round/>
            </a:ln>
            <a:effectLst/>
          </p:spPr>
          <p:txBody>
            <a:bodyPr wrap="none" lIns="98082" tIns="49041" rIns="98082" bIns="49041" anchor="ctr"/>
            <a:lstStyle/>
            <a:p>
              <a:pPr marL="0" indent="0" algn="ctr" defTabSz="880887">
                <a:spcBef>
                  <a:spcPct val="0"/>
                </a:spcBef>
                <a:buNone/>
              </a:pPr>
              <a:endParaRPr lang="en-US" sz="200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Leadership</a:t>
              </a:r>
            </a:p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  <a:p>
              <a:pPr marL="0" lvl="1" indent="0" algn="ctr" defTabSz="880887">
                <a:spcBef>
                  <a:spcPct val="0"/>
                </a:spcBef>
                <a:buNone/>
              </a:pPr>
              <a:r>
                <a:rPr lang="en-US" sz="1200">
                  <a:solidFill>
                    <a:schemeClr val="tx2"/>
                  </a:solidFill>
                  <a:effectLst/>
                </a:rPr>
                <a:t>Leading for Impact</a:t>
              </a:r>
              <a:r>
                <a:rPr lang="en-US" sz="1200" baseline="30000">
                  <a:solidFill>
                    <a:schemeClr val="tx2"/>
                  </a:solidFill>
                  <a:effectLst/>
                </a:rPr>
                <a:t>®</a:t>
              </a:r>
              <a:r>
                <a:rPr lang="en-US" sz="1200">
                  <a:solidFill>
                    <a:schemeClr val="tx2"/>
                  </a:solidFill>
                  <a:effectLst/>
                </a:rPr>
                <a:t>, 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an innovative two-year 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consulting &amp; capacity building, 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city-based, program 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for nonprofit executive </a:t>
              </a:r>
              <a:br>
                <a:rPr lang="en-US" sz="1200">
                  <a:solidFill>
                    <a:schemeClr val="tx2"/>
                  </a:solidFill>
                  <a:effectLst/>
                </a:rPr>
              </a:br>
              <a:r>
                <a:rPr lang="en-US" sz="1200">
                  <a:solidFill>
                    <a:schemeClr val="tx2"/>
                  </a:solidFill>
                  <a:effectLst/>
                </a:rPr>
                <a:t>teams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>
            <a:xfrm>
              <a:off x="3449309" y="2773905"/>
              <a:ext cx="2790530" cy="2754537"/>
            </a:xfrm>
            <a:prstGeom prst="ellipse">
              <a:avLst/>
            </a:prstGeom>
            <a:solidFill>
              <a:schemeClr val="accent3">
                <a:alpha val="86000"/>
              </a:schemeClr>
            </a:solidFill>
            <a:ln w="3175">
              <a:noFill/>
              <a:round/>
            </a:ln>
            <a:effectLst/>
          </p:spPr>
          <p:txBody>
            <a:bodyPr wrap="none" lIns="98082" tIns="49041" rIns="98082" bIns="49041" anchor="ctr" anchorCtr="1"/>
            <a:lstStyle/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Nonprofit     </a:t>
              </a:r>
            </a:p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Strategy </a:t>
              </a:r>
            </a:p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2000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Consulting</a:t>
              </a:r>
            </a:p>
            <a:p>
              <a:pPr marL="0" lvl="1" indent="0" algn="ctr" defTabSz="881063">
                <a:spcBef>
                  <a:spcPct val="0"/>
                </a:spcBef>
                <a:buNone/>
              </a:pPr>
              <a: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Collaborate with clients to </a:t>
              </a:r>
              <a:b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 strategies for scaling 	</a:t>
              </a:r>
              <a:b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impact, design for effectiveness,</a:t>
              </a:r>
              <a:b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 provide implementation </a:t>
              </a:r>
              <a:b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plans that achieve </a:t>
              </a:r>
              <a:b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</a:t>
              </a:r>
              <a:endParaRPr lang="en-US" sz="13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>
            <a:xfrm>
              <a:off x="5180452" y="1044761"/>
              <a:ext cx="2790530" cy="2751062"/>
            </a:xfrm>
            <a:prstGeom prst="ellipse">
              <a:avLst/>
            </a:prstGeom>
            <a:solidFill>
              <a:schemeClr val="bg2">
                <a:alpha val="86000"/>
              </a:schemeClr>
            </a:solidFill>
            <a:ln w="3175">
              <a:noFill/>
              <a:round/>
            </a:ln>
            <a:effectLst/>
          </p:spPr>
          <p:txBody>
            <a:bodyPr wrap="none" lIns="98082" tIns="49041" rIns="98082" bIns="49041" anchor="ctr" anchorCtr="1"/>
            <a:lstStyle/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Philanthropy </a:t>
              </a:r>
            </a:p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Consulting</a:t>
              </a:r>
            </a:p>
            <a:p>
              <a:pPr marL="0" indent="0" algn="ctr" defTabSz="881063">
                <a:spcBef>
                  <a:spcPct val="0"/>
                </a:spcBef>
                <a:buNone/>
              </a:pPr>
              <a:r>
                <a:rPr lang="en-US" sz="1200">
                  <a:solidFill>
                    <a:schemeClr val="tx2"/>
                  </a:solidFill>
                </a:rPr>
                <a:t>Help donors invest big bets </a:t>
              </a:r>
              <a:br>
                <a:rPr lang="en-US" sz="1200">
                  <a:solidFill>
                    <a:schemeClr val="tx2"/>
                  </a:solidFill>
                </a:rPr>
              </a:br>
              <a:r>
                <a:rPr lang="en-US" sz="1200">
                  <a:solidFill>
                    <a:schemeClr val="tx2"/>
                  </a:solidFill>
                </a:rPr>
                <a:t>for social change, improve grantee </a:t>
              </a:r>
              <a:br>
                <a:rPr lang="en-US" sz="1200">
                  <a:solidFill>
                    <a:schemeClr val="tx2"/>
                  </a:solidFill>
                </a:rPr>
              </a:br>
              <a:r>
                <a:rPr lang="en-US" sz="1200">
                  <a:solidFill>
                    <a:schemeClr val="tx2"/>
                  </a:solidFill>
                </a:rPr>
                <a:t>performance, and work with those</a:t>
              </a:r>
              <a:br>
                <a:rPr lang="en-US" sz="1200">
                  <a:solidFill>
                    <a:schemeClr val="tx2"/>
                  </a:solidFill>
                </a:rPr>
              </a:br>
              <a:r>
                <a:rPr lang="en-US" sz="1200">
                  <a:solidFill>
                    <a:schemeClr val="tx2"/>
                  </a:solidFill>
                </a:rPr>
                <a:t> that wish to align, expand, </a:t>
              </a:r>
              <a:br>
                <a:rPr lang="en-US" sz="1200">
                  <a:solidFill>
                    <a:schemeClr val="tx2"/>
                  </a:solidFill>
                </a:rPr>
              </a:br>
              <a:r>
                <a:rPr lang="en-US" sz="1200">
                  <a:solidFill>
                    <a:schemeClr val="tx2"/>
                  </a:solidFill>
                </a:rPr>
                <a:t>or reorient their</a:t>
              </a:r>
              <a:br>
                <a:rPr lang="en-US" sz="1200">
                  <a:solidFill>
                    <a:schemeClr val="tx2"/>
                  </a:solidFill>
                </a:rPr>
              </a:br>
              <a:r>
                <a:rPr lang="en-US" sz="1200">
                  <a:solidFill>
                    <a:schemeClr val="tx2"/>
                  </a:solidFill>
                </a:rPr>
                <a:t>philanthropy</a:t>
              </a:r>
              <a:endParaRPr lang="en-US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  <a:effectLst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/>
                </a:solidFill>
                <a:effectLst/>
              </a:rPr>
              <a:t>3_84 14_85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65886" y="1275515"/>
            <a:ext cx="20569" cy="5846010"/>
          </a:xfrm>
          <a:prstGeom prst="line">
            <a:avLst/>
          </a:prstGeom>
          <a:ln w="28575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>
            <p:custDataLst>
              <p:tags r:id="rId4"/>
            </p:custDataLst>
          </p:nvPr>
        </p:nvGrpSpPr>
        <p:grpSpPr>
          <a:xfrm>
            <a:off x="385200" y="2279459"/>
            <a:ext cx="4308340" cy="5093702"/>
            <a:chOff x="561127" y="2254483"/>
            <a:chExt cx="3227461" cy="5093702"/>
          </a:xfrm>
          <a:effectLst/>
        </p:grpSpPr>
        <p:sp>
          <p:nvSpPr>
            <p:cNvPr id="10" name="TextBox 9"/>
            <p:cNvSpPr txBox="1"/>
            <p:nvPr/>
          </p:nvSpPr>
          <p:spPr>
            <a:xfrm>
              <a:off x="561127" y="2254483"/>
              <a:ext cx="3170655" cy="5093702"/>
            </a:xfrm>
            <a:prstGeom prst="rect">
              <a:avLst/>
            </a:prstGeom>
            <a:noFill/>
            <a:effectLst/>
          </p:spPr>
          <p:txBody>
            <a:bodyPr wrap="square" lIns="45720" rIns="45720" rtlCol="0">
              <a:spAutoFit/>
            </a:bodyPr>
            <a:lstStyle/>
            <a:p>
              <a:pPr marL="0" indent="0">
                <a:spcBef>
                  <a:spcPts val="600"/>
                </a:spcBef>
                <a:buNone/>
              </a:pPr>
              <a:r>
                <a:rPr lang="en-US" sz="1400" dirty="0">
                  <a:effectLst/>
                  <a:cs typeface="Calibri" panose="020F0502020204030204" pitchFamily="34" charset="0"/>
                </a:rPr>
                <a:t>The </a:t>
              </a:r>
              <a:r>
                <a:rPr lang="en-US" sz="1400" dirty="0" err="1">
                  <a:effectLst/>
                  <a:cs typeface="Calibri" panose="020F0502020204030204" pitchFamily="34" charset="0"/>
                </a:rPr>
                <a:t>Bridgespan</a:t>
              </a:r>
              <a:r>
                <a:rPr lang="en-US" sz="1400" dirty="0">
                  <a:effectLst/>
                  <a:cs typeface="Calibri" panose="020F0502020204030204" pitchFamily="34" charset="0"/>
                </a:rPr>
                <a:t> Group is a global nonprofit organization that </a:t>
              </a:r>
              <a:r>
                <a:rPr lang="en-US" sz="1400" b="0" i="0" dirty="0">
                  <a:solidFill>
                    <a:srgbClr val="1F1F1F"/>
                  </a:solidFill>
                  <a:effectLst/>
                  <a:latin typeface="Google Sans"/>
                </a:rPr>
                <a:t>works to build a better world by </a:t>
              </a:r>
              <a:r>
                <a:rPr lang="en-US" sz="1400" b="1" i="0" dirty="0">
                  <a:solidFill>
                    <a:srgbClr val="1F1F1F"/>
                  </a:solidFill>
                  <a:effectLst/>
                  <a:latin typeface="Google Sans"/>
                </a:rPr>
                <a:t>strengthening the ability of mission-driven organizations and philanthropists</a:t>
              </a:r>
              <a:r>
                <a:rPr lang="en-US" sz="1400" i="0" dirty="0">
                  <a:solidFill>
                    <a:srgbClr val="1F1F1F"/>
                  </a:solidFill>
                  <a:effectLst/>
                  <a:latin typeface="Google Sans"/>
                </a:rPr>
                <a:t> to achieve breakthrough results </a:t>
              </a:r>
              <a:r>
                <a:rPr lang="en-US" sz="1400" b="0" i="0" dirty="0">
                  <a:solidFill>
                    <a:srgbClr val="1F1F1F"/>
                  </a:solidFill>
                  <a:effectLst/>
                  <a:latin typeface="Google Sans"/>
                </a:rPr>
                <a:t>in addressing society's most important challenges and opportunities. </a:t>
              </a:r>
              <a:r>
                <a:rPr lang="en-US" sz="1400" dirty="0">
                  <a:effectLst/>
                  <a:cs typeface="Calibri" panose="020F0502020204030204" pitchFamily="34" charset="0"/>
                </a:rPr>
                <a:t>We bring a rigorous approach, shared passion, and deep social sector experience. </a:t>
              </a:r>
            </a:p>
            <a:p>
              <a:pPr marL="0" indent="0">
                <a:spcBef>
                  <a:spcPts val="600"/>
                </a:spcBef>
                <a:buSzTx/>
                <a:buNone/>
              </a:pPr>
              <a:r>
                <a:rPr lang="en-US" sz="1400" dirty="0">
                  <a:cs typeface="Calibri" panose="020F0502020204030204" pitchFamily="34" charset="0"/>
                </a:rPr>
                <a:t>Our experience has informed several </a:t>
              </a:r>
              <a:r>
                <a:rPr lang="en-US" sz="1400" b="1" dirty="0">
                  <a:cs typeface="Calibri" panose="020F0502020204030204" pitchFamily="34" charset="0"/>
                </a:rPr>
                <a:t>elements of our approach:</a:t>
              </a:r>
            </a:p>
            <a:p>
              <a:pPr marL="258448" indent="-182563">
                <a:spcBef>
                  <a:spcPts val="600"/>
                </a:spcBef>
                <a:buSzTx/>
                <a:buFont typeface="Verdana" panose="020B0604030504040204" pitchFamily="34" charset="0"/>
                <a:buChar char="-"/>
              </a:pPr>
              <a:r>
                <a:rPr lang="en-US" sz="1400" dirty="0"/>
                <a:t>Disciplined customization </a:t>
              </a:r>
            </a:p>
            <a:p>
              <a:pPr marL="258448" indent="-182563">
                <a:spcBef>
                  <a:spcPts val="600"/>
                </a:spcBef>
                <a:buSzTx/>
                <a:buFont typeface="Verdana" panose="020B0604030504040204" pitchFamily="34" charset="0"/>
                <a:buChar char="-"/>
              </a:pPr>
              <a:r>
                <a:rPr lang="en-US" sz="1400" dirty="0"/>
                <a:t>Balancing values and motivations with data and analytics</a:t>
              </a:r>
            </a:p>
            <a:p>
              <a:pPr marL="258448" indent="-182563">
                <a:spcBef>
                  <a:spcPts val="600"/>
                </a:spcBef>
                <a:buSzTx/>
                <a:buFont typeface="Verdana" panose="020B0604030504040204" pitchFamily="34" charset="0"/>
                <a:buChar char="-"/>
              </a:pPr>
              <a:r>
                <a:rPr lang="en-US" sz="1400" dirty="0"/>
                <a:t>Creating clarity without being overly prescriptive </a:t>
              </a:r>
            </a:p>
            <a:p>
              <a:pPr marL="258448" indent="-182563">
                <a:spcBef>
                  <a:spcPts val="600"/>
                </a:spcBef>
                <a:buSzTx/>
                <a:buFont typeface="Verdana" panose="020B0604030504040204" pitchFamily="34" charset="0"/>
                <a:buChar char="-"/>
              </a:pPr>
              <a:r>
                <a:rPr lang="en-US" sz="1400" dirty="0"/>
                <a:t>An iterative and collaborative process</a:t>
              </a:r>
            </a:p>
            <a:p>
              <a:pPr marL="0" indent="0">
                <a:spcBef>
                  <a:spcPts val="600"/>
                </a:spcBef>
                <a:buSzTx/>
                <a:buNone/>
              </a:pPr>
              <a:r>
                <a:rPr lang="en-US" sz="1400" dirty="0">
                  <a:effectLst/>
                  <a:cs typeface="Calibri" panose="020F0502020204030204" pitchFamily="34" charset="0"/>
                </a:rPr>
                <a:t>Since our founding in 2000, when incubated at Bain &amp; Company, we have grown to have </a:t>
              </a:r>
            </a:p>
            <a:p>
              <a:pPr marL="258448" indent="-182563">
                <a:spcBef>
                  <a:spcPts val="600"/>
                </a:spcBef>
                <a:buSzTx/>
                <a:buFont typeface="Verdana" panose="020B0604030504040204" pitchFamily="34" charset="0"/>
                <a:buChar char="-"/>
              </a:pPr>
              <a:r>
                <a:rPr lang="en-US" sz="1400" dirty="0"/>
                <a:t>Offices in Boston, Johannesburg, Mumbai, </a:t>
              </a:r>
              <a:br>
                <a:rPr lang="en-US" sz="1400" dirty="0"/>
              </a:br>
              <a:r>
                <a:rPr lang="en-US" sz="1400" dirty="0"/>
                <a:t>New York, San Francisco, Singapore</a:t>
              </a:r>
            </a:p>
            <a:p>
              <a:pPr marL="258448" indent="-182563">
                <a:spcBef>
                  <a:spcPts val="600"/>
                </a:spcBef>
                <a:buSzTx/>
                <a:buFont typeface="Verdana" panose="020B0604030504040204" pitchFamily="34" charset="0"/>
                <a:buChar char="-"/>
              </a:pPr>
              <a:r>
                <a:rPr lang="en-US" sz="1400" dirty="0"/>
                <a:t>400+ Staff</a:t>
              </a:r>
            </a:p>
            <a:p>
              <a:pPr marL="258448" indent="-182563">
                <a:spcBef>
                  <a:spcPts val="600"/>
                </a:spcBef>
                <a:buSzTx/>
                <a:buFont typeface="Verdana" panose="020B0604030504040204" pitchFamily="34" charset="0"/>
                <a:buChar char="-"/>
              </a:pPr>
              <a:r>
                <a:rPr lang="en-US" sz="1400" dirty="0"/>
                <a:t>1,000+ client engagements</a:t>
              </a:r>
              <a:endParaRPr lang="en-US" sz="1400" dirty="0"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5"/>
              </p:custDataLst>
            </p:nvPr>
          </p:nvSpPr>
          <p:spPr>
            <a:xfrm>
              <a:off x="658532" y="6041110"/>
              <a:ext cx="3130056" cy="27699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82563" indent="-182563">
                <a:spcBef>
                  <a:spcPct val="0"/>
                </a:spcBef>
                <a:buSzTx/>
                <a:buFont typeface="Verdana" panose="020B0604030504040204" pitchFamily="34" charset="0"/>
                <a:buChar char="•"/>
              </a:pPr>
              <a:endParaRPr lang="en-US" sz="1200">
                <a:effectLst/>
                <a:cs typeface="Calibri" panose="020F0502020204030204" pitchFamily="34" charset="0"/>
              </a:endParaRPr>
            </a:p>
          </p:txBody>
        </p:sp>
      </p:grpSp>
      <p:sp>
        <p:nvSpPr>
          <p:cNvPr id="9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  <a:effectLst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  <a:effectLst/>
              </a:rPr>
              <a:t>overall_0_132267168483192369 columns_1_132267168483192369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BB1F4D-98C6-19F6-CE45-C4F63D02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14481"/>
            <a:ext cx="2771947" cy="9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3538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tfpColumnIndicatorGroup2">
            <a:extLst>
              <a:ext uri="{FF2B5EF4-FFF2-40B4-BE49-F238E27FC236}">
                <a16:creationId xmlns:a16="http://schemas.microsoft.com/office/drawing/2014/main" id="{E1A3EBDD-15CF-F1DB-5A03-3F2CBD7AEC9B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7" name="btfpColumnGapBlocker141810">
              <a:extLst>
                <a:ext uri="{FF2B5EF4-FFF2-40B4-BE49-F238E27FC236}">
                  <a16:creationId xmlns:a16="http://schemas.microsoft.com/office/drawing/2014/main" id="{E06F8A1E-DBFD-2496-9093-341399B9F8A5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btfpColumnGapBlocker625226">
              <a:extLst>
                <a:ext uri="{FF2B5EF4-FFF2-40B4-BE49-F238E27FC236}">
                  <a16:creationId xmlns:a16="http://schemas.microsoft.com/office/drawing/2014/main" id="{82590E1D-BC13-AC3A-02C8-FAF274C79A70}"/>
                </a:ext>
              </a:extLst>
            </p:cNvPr>
            <p:cNvSpPr/>
            <p:nvPr/>
          </p:nvSpPr>
          <p:spPr bwMode="gray">
            <a:xfrm>
              <a:off x="47117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btfpColumnIndicator735141">
              <a:extLst>
                <a:ext uri="{FF2B5EF4-FFF2-40B4-BE49-F238E27FC236}">
                  <a16:creationId xmlns:a16="http://schemas.microsoft.com/office/drawing/2014/main" id="{80EA5C7A-1BED-D2ED-FD7E-867C90B0D676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btfpColumnIndicator887150">
              <a:extLst>
                <a:ext uri="{FF2B5EF4-FFF2-40B4-BE49-F238E27FC236}">
                  <a16:creationId xmlns:a16="http://schemas.microsoft.com/office/drawing/2014/main" id="{71FD6B25-F438-9B88-DE45-A6C84A799BE7}"/>
                </a:ext>
              </a:extLst>
            </p:cNvPr>
            <p:cNvCxnSpPr/>
            <p:nvPr/>
          </p:nvCxnSpPr>
          <p:spPr>
            <a:xfrm flipV="1">
              <a:off x="5245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tfpColumnGapBlocker161117">
              <a:extLst>
                <a:ext uri="{FF2B5EF4-FFF2-40B4-BE49-F238E27FC236}">
                  <a16:creationId xmlns:a16="http://schemas.microsoft.com/office/drawing/2014/main" id="{6D62E1F8-8DFA-E136-94C2-CA77BD170CF0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btfpColumnIndicator438591">
              <a:extLst>
                <a:ext uri="{FF2B5EF4-FFF2-40B4-BE49-F238E27FC236}">
                  <a16:creationId xmlns:a16="http://schemas.microsoft.com/office/drawing/2014/main" id="{D41EFF81-5D20-E22C-34F4-58B6D5974412}"/>
                </a:ext>
              </a:extLst>
            </p:cNvPr>
            <p:cNvCxnSpPr/>
            <p:nvPr/>
          </p:nvCxnSpPr>
          <p:spPr>
            <a:xfrm flipV="1">
              <a:off x="4711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405133">
              <a:extLst>
                <a:ext uri="{FF2B5EF4-FFF2-40B4-BE49-F238E27FC236}">
                  <a16:creationId xmlns:a16="http://schemas.microsoft.com/office/drawing/2014/main" id="{1909BF56-87F3-A97E-6355-195B50D26B53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btfpColumnIndicatorGroup1">
            <a:extLst>
              <a:ext uri="{FF2B5EF4-FFF2-40B4-BE49-F238E27FC236}">
                <a16:creationId xmlns:a16="http://schemas.microsoft.com/office/drawing/2014/main" id="{1E4B5EBF-DDF3-A003-2A34-C4DF4EA2849D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6" name="btfpColumnGapBlocker785526">
              <a:extLst>
                <a:ext uri="{FF2B5EF4-FFF2-40B4-BE49-F238E27FC236}">
                  <a16:creationId xmlns:a16="http://schemas.microsoft.com/office/drawing/2014/main" id="{712FFA52-6D54-9F7F-E6F4-E68D5DD52558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btfpColumnGapBlocker476792">
              <a:extLst>
                <a:ext uri="{FF2B5EF4-FFF2-40B4-BE49-F238E27FC236}">
                  <a16:creationId xmlns:a16="http://schemas.microsoft.com/office/drawing/2014/main" id="{3A436C21-2DAD-BFE3-BC13-6A4DEBF64586}"/>
                </a:ext>
              </a:extLst>
            </p:cNvPr>
            <p:cNvSpPr/>
            <p:nvPr/>
          </p:nvSpPr>
          <p:spPr bwMode="gray">
            <a:xfrm>
              <a:off x="47117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1" name="btfpColumnIndicator508967">
              <a:extLst>
                <a:ext uri="{FF2B5EF4-FFF2-40B4-BE49-F238E27FC236}">
                  <a16:creationId xmlns:a16="http://schemas.microsoft.com/office/drawing/2014/main" id="{FB46259A-0AED-AF27-975A-14823946BE63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671681">
              <a:extLst>
                <a:ext uri="{FF2B5EF4-FFF2-40B4-BE49-F238E27FC236}">
                  <a16:creationId xmlns:a16="http://schemas.microsoft.com/office/drawing/2014/main" id="{A67FDF65-B020-80EC-14FE-EE0898B22009}"/>
                </a:ext>
              </a:extLst>
            </p:cNvPr>
            <p:cNvCxnSpPr/>
            <p:nvPr/>
          </p:nvCxnSpPr>
          <p:spPr>
            <a:xfrm flipV="1">
              <a:off x="5245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tfpColumnGapBlocker117504">
              <a:extLst>
                <a:ext uri="{FF2B5EF4-FFF2-40B4-BE49-F238E27FC236}">
                  <a16:creationId xmlns:a16="http://schemas.microsoft.com/office/drawing/2014/main" id="{3C8679FC-2D5D-3D3C-C72E-B24402A43490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btfpColumnIndicator388957">
              <a:extLst>
                <a:ext uri="{FF2B5EF4-FFF2-40B4-BE49-F238E27FC236}">
                  <a16:creationId xmlns:a16="http://schemas.microsoft.com/office/drawing/2014/main" id="{552F8EA9-DBB0-2306-33E2-E39AD9842384}"/>
                </a:ext>
              </a:extLst>
            </p:cNvPr>
            <p:cNvCxnSpPr/>
            <p:nvPr/>
          </p:nvCxnSpPr>
          <p:spPr>
            <a:xfrm flipV="1">
              <a:off x="4711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594179">
              <a:extLst>
                <a:ext uri="{FF2B5EF4-FFF2-40B4-BE49-F238E27FC236}">
                  <a16:creationId xmlns:a16="http://schemas.microsoft.com/office/drawing/2014/main" id="{E8EF4963-6013-F169-4ACE-43A3136AFDB5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A91240-8D6C-459A-F6B9-45A74FAF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7"/>
            <a:ext cx="9344588" cy="951571"/>
          </a:xfrm>
        </p:spPr>
        <p:txBody>
          <a:bodyPr/>
          <a:lstStyle/>
          <a:p>
            <a:r>
              <a:rPr lang="en-US" sz="2400" dirty="0"/>
              <a:t>We seek to shine a light on field building and unlock capital needed for catalysts to achieve their equitable systems-change goals</a:t>
            </a:r>
            <a:endParaRPr lang="en-US" sz="2200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05086FF-A593-8F5A-0051-4547E4AADE45}"/>
              </a:ext>
            </a:extLst>
          </p:cNvPr>
          <p:cNvGrpSpPr/>
          <p:nvPr/>
        </p:nvGrpSpPr>
        <p:grpSpPr>
          <a:xfrm>
            <a:off x="1363993" y="4381519"/>
            <a:ext cx="692128" cy="2219494"/>
            <a:chOff x="1356942" y="4322250"/>
            <a:chExt cx="692128" cy="2219494"/>
          </a:xfrm>
        </p:grpSpPr>
        <p:pic>
          <p:nvPicPr>
            <p:cNvPr id="159" name="btfpPhotoGeneric195754">
              <a:extLst>
                <a:ext uri="{FF2B5EF4-FFF2-40B4-BE49-F238E27FC236}">
                  <a16:creationId xmlns:a16="http://schemas.microsoft.com/office/drawing/2014/main" id="{50CD2273-9C0D-4D62-C499-C446031F604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6"/>
            <a:srcRect/>
            <a:stretch/>
          </p:blipFill>
          <p:spPr>
            <a:xfrm>
              <a:off x="1356942" y="4322250"/>
              <a:ext cx="692128" cy="893014"/>
            </a:xfrm>
            <a:prstGeom prst="rect">
              <a:avLst/>
            </a:prstGeom>
          </p:spPr>
        </p:pic>
        <p:sp>
          <p:nvSpPr>
            <p:cNvPr id="163" name="btfpColumnHeaderBoxText858582">
              <a:extLst>
                <a:ext uri="{FF2B5EF4-FFF2-40B4-BE49-F238E27FC236}">
                  <a16:creationId xmlns:a16="http://schemas.microsoft.com/office/drawing/2014/main" id="{974DCC38-BE3A-353F-C104-4967B394DC93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1356942" y="5594231"/>
              <a:ext cx="692128" cy="947513"/>
            </a:xfrm>
            <a:prstGeom prst="rect">
              <a:avLst/>
            </a:prstGeom>
            <a:noFill/>
          </p:spPr>
          <p:txBody>
            <a:bodyPr vert="horz" wrap="square" lIns="31215" tIns="31215" rIns="31215" bIns="31215" rtlCol="0" anchor="b">
              <a:spAutoFit/>
            </a:bodyPr>
            <a:lstStyle/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 b="1">
                  <a:solidFill>
                    <a:srgbClr val="464547"/>
                  </a:solidFill>
                  <a:latin typeface="Calibri"/>
                  <a:hlinkClick r:id="rId17"/>
                </a:rPr>
                <a:t>Field Building for Population-Level Change</a:t>
              </a:r>
              <a:r>
                <a:rPr lang="en-US" sz="958" b="1">
                  <a:solidFill>
                    <a:srgbClr val="464547"/>
                  </a:solidFill>
                  <a:latin typeface="Calibri"/>
                </a:rPr>
                <a:t> </a:t>
              </a:r>
            </a:p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>
                  <a:solidFill>
                    <a:srgbClr val="464547"/>
                  </a:solidFill>
                  <a:latin typeface="Calibri"/>
                </a:rPr>
                <a:t>March 2020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A9D06F1-3D26-678D-A1B7-5CDB2526A3C9}"/>
              </a:ext>
            </a:extLst>
          </p:cNvPr>
          <p:cNvGrpSpPr/>
          <p:nvPr/>
        </p:nvGrpSpPr>
        <p:grpSpPr>
          <a:xfrm>
            <a:off x="2359634" y="4381520"/>
            <a:ext cx="686928" cy="2366905"/>
            <a:chOff x="2228003" y="4322251"/>
            <a:chExt cx="686928" cy="2366905"/>
          </a:xfrm>
        </p:grpSpPr>
        <p:sp>
          <p:nvSpPr>
            <p:cNvPr id="162" name="btfpColumnHeaderBoxText459783">
              <a:extLst>
                <a:ext uri="{FF2B5EF4-FFF2-40B4-BE49-F238E27FC236}">
                  <a16:creationId xmlns:a16="http://schemas.microsoft.com/office/drawing/2014/main" id="{4DE74FA6-5057-0D38-AEAD-338D22D13301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2228003" y="5594231"/>
              <a:ext cx="686928" cy="1094925"/>
            </a:xfrm>
            <a:prstGeom prst="rect">
              <a:avLst/>
            </a:prstGeom>
            <a:noFill/>
          </p:spPr>
          <p:txBody>
            <a:bodyPr vert="horz" wrap="square" lIns="31215" tIns="31215" rIns="31215" bIns="31215" rtlCol="0" anchor="b">
              <a:spAutoFit/>
            </a:bodyPr>
            <a:lstStyle/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 b="1">
                  <a:solidFill>
                    <a:srgbClr val="464547"/>
                  </a:solidFill>
                  <a:latin typeface="Calibri"/>
                  <a:hlinkClick r:id="rId18"/>
                </a:rPr>
                <a:t>Field Diagnostic Tool: Assessing a Field’s Progression </a:t>
              </a:r>
              <a:endParaRPr lang="en-US" sz="958" b="1">
                <a:solidFill>
                  <a:srgbClr val="464547"/>
                </a:solidFill>
                <a:latin typeface="Calibri"/>
              </a:endParaRPr>
            </a:p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>
                  <a:solidFill>
                    <a:srgbClr val="464547"/>
                  </a:solidFill>
                  <a:latin typeface="Calibri"/>
                </a:rPr>
                <a:t>March 2020</a:t>
              </a:r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F9BEE47A-7059-6746-D9E3-F8541BA82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28003" y="4322251"/>
              <a:ext cx="686928" cy="893013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98383BF-E155-1572-8D24-604B50D97271}"/>
              </a:ext>
            </a:extLst>
          </p:cNvPr>
          <p:cNvGrpSpPr/>
          <p:nvPr/>
        </p:nvGrpSpPr>
        <p:grpSpPr>
          <a:xfrm>
            <a:off x="3302607" y="4381520"/>
            <a:ext cx="812669" cy="2366905"/>
            <a:chOff x="3194332" y="4322251"/>
            <a:chExt cx="812669" cy="2366905"/>
          </a:xfrm>
        </p:grpSpPr>
        <p:sp>
          <p:nvSpPr>
            <p:cNvPr id="161" name="btfpColumnHeaderBoxText791937">
              <a:extLst>
                <a:ext uri="{FF2B5EF4-FFF2-40B4-BE49-F238E27FC236}">
                  <a16:creationId xmlns:a16="http://schemas.microsoft.com/office/drawing/2014/main" id="{3D848D5F-4063-5B15-E0E4-130607A0583F}"/>
                </a:ext>
              </a:extLst>
            </p:cNvPr>
            <p:cNvSpPr txBox="1"/>
            <p:nvPr/>
          </p:nvSpPr>
          <p:spPr bwMode="gray">
            <a:xfrm>
              <a:off x="3194332" y="5594231"/>
              <a:ext cx="812669" cy="1094925"/>
            </a:xfrm>
            <a:prstGeom prst="rect">
              <a:avLst/>
            </a:prstGeom>
            <a:noFill/>
          </p:spPr>
          <p:txBody>
            <a:bodyPr vert="horz" wrap="square" lIns="31215" tIns="31215" rIns="31215" bIns="31215" rtlCol="0" anchor="b">
              <a:spAutoFit/>
            </a:bodyPr>
            <a:lstStyle/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 b="1">
                  <a:solidFill>
                    <a:srgbClr val="464547"/>
                  </a:solidFill>
                  <a:latin typeface="Calibri"/>
                  <a:hlinkClick r:id="rId20"/>
                </a:rPr>
                <a:t>How Philanthropy Can Support Systems-Change Leaders </a:t>
              </a:r>
              <a:endParaRPr lang="en-US" sz="958" b="1">
                <a:solidFill>
                  <a:srgbClr val="464547"/>
                </a:solidFill>
                <a:latin typeface="Calibri"/>
              </a:endParaRPr>
            </a:p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>
                  <a:solidFill>
                    <a:srgbClr val="464547"/>
                  </a:solidFill>
                  <a:latin typeface="Calibri"/>
                </a:rPr>
                <a:t>January 2021</a:t>
              </a:r>
            </a:p>
          </p:txBody>
        </p:sp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7079AE0D-1A13-A449-46DF-F18536E51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257242" y="4322251"/>
              <a:ext cx="686848" cy="893013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D12624-319B-B105-A4BF-EF6177CF99BB}"/>
              </a:ext>
            </a:extLst>
          </p:cNvPr>
          <p:cNvGrpSpPr/>
          <p:nvPr/>
        </p:nvGrpSpPr>
        <p:grpSpPr>
          <a:xfrm>
            <a:off x="4387813" y="4381520"/>
            <a:ext cx="847142" cy="2366905"/>
            <a:chOff x="4264675" y="4322251"/>
            <a:chExt cx="847142" cy="2366905"/>
          </a:xfrm>
        </p:grpSpPr>
        <p:sp>
          <p:nvSpPr>
            <p:cNvPr id="160" name="btfpColumnHeaderBoxText550456">
              <a:extLst>
                <a:ext uri="{FF2B5EF4-FFF2-40B4-BE49-F238E27FC236}">
                  <a16:creationId xmlns:a16="http://schemas.microsoft.com/office/drawing/2014/main" id="{D0B62240-0D95-5E74-3CA6-FE75C1B63658}"/>
                </a:ext>
              </a:extLst>
            </p:cNvPr>
            <p:cNvSpPr txBox="1"/>
            <p:nvPr/>
          </p:nvSpPr>
          <p:spPr bwMode="gray">
            <a:xfrm>
              <a:off x="4264675" y="5594231"/>
              <a:ext cx="847142" cy="1094925"/>
            </a:xfrm>
            <a:prstGeom prst="rect">
              <a:avLst/>
            </a:prstGeom>
            <a:noFill/>
          </p:spPr>
          <p:txBody>
            <a:bodyPr vert="horz" wrap="square" lIns="31215" tIns="31215" rIns="31215" bIns="31215" rtlCol="0" anchor="b">
              <a:spAutoFit/>
            </a:bodyPr>
            <a:lstStyle/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 b="1">
                  <a:solidFill>
                    <a:srgbClr val="464547"/>
                  </a:solidFill>
                  <a:latin typeface="Calibri"/>
                  <a:hlinkClick r:id="rId22"/>
                </a:rPr>
                <a:t>Due-Diligence Guide to Support Systems-Change Leaders</a:t>
              </a:r>
              <a:endParaRPr lang="en-US" sz="958" b="1">
                <a:solidFill>
                  <a:srgbClr val="464547"/>
                </a:solidFill>
                <a:latin typeface="Calibri"/>
              </a:endParaRPr>
            </a:p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>
                  <a:solidFill>
                    <a:srgbClr val="464547"/>
                  </a:solidFill>
                  <a:latin typeface="Calibri"/>
                </a:rPr>
                <a:t>January 2021</a:t>
              </a:r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BC46C478-A9B2-8148-FD50-7E29D0F7D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279277" y="4322251"/>
              <a:ext cx="691201" cy="893013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93B043-7B96-AA25-56FF-10D363688D73}"/>
              </a:ext>
            </a:extLst>
          </p:cNvPr>
          <p:cNvGrpSpPr/>
          <p:nvPr/>
        </p:nvGrpSpPr>
        <p:grpSpPr>
          <a:xfrm>
            <a:off x="362711" y="4381520"/>
            <a:ext cx="679543" cy="2366905"/>
            <a:chOff x="362711" y="4322251"/>
            <a:chExt cx="679543" cy="2366905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77493530-D659-000E-DF90-2827AF838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62711" y="4322251"/>
              <a:ext cx="679543" cy="893013"/>
            </a:xfrm>
            <a:prstGeom prst="rect">
              <a:avLst/>
            </a:prstGeom>
          </p:spPr>
        </p:pic>
        <p:sp>
          <p:nvSpPr>
            <p:cNvPr id="168" name="btfpColumnHeaderBoxText858582">
              <a:extLst>
                <a:ext uri="{FF2B5EF4-FFF2-40B4-BE49-F238E27FC236}">
                  <a16:creationId xmlns:a16="http://schemas.microsoft.com/office/drawing/2014/main" id="{E88F36D4-5898-FB28-A419-0FBA8FAAC5A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409921" y="5594231"/>
              <a:ext cx="585123" cy="1094925"/>
            </a:xfrm>
            <a:prstGeom prst="rect">
              <a:avLst/>
            </a:prstGeom>
            <a:noFill/>
          </p:spPr>
          <p:txBody>
            <a:bodyPr vert="horz" wrap="square" lIns="31215" tIns="31215" rIns="31215" bIns="31215" rtlCol="0" anchor="b">
              <a:spAutoFit/>
            </a:bodyPr>
            <a:lstStyle/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 b="1">
                  <a:solidFill>
                    <a:srgbClr val="464547"/>
                  </a:solidFill>
                  <a:latin typeface="Calibri"/>
                  <a:hlinkClick r:id="rId25"/>
                </a:rPr>
                <a:t>How Field Catalysts Galvanize Social Change</a:t>
              </a:r>
              <a:endParaRPr lang="en-US" sz="958" b="1">
                <a:solidFill>
                  <a:srgbClr val="464547"/>
                </a:solidFill>
                <a:latin typeface="Calibri"/>
              </a:endParaRPr>
            </a:p>
            <a:p>
              <a:pPr marL="0" indent="0" defTabSz="729691">
                <a:spcBef>
                  <a:spcPts val="0"/>
                </a:spcBef>
                <a:buNone/>
              </a:pPr>
              <a:r>
                <a:rPr lang="en-US" sz="958">
                  <a:solidFill>
                    <a:srgbClr val="464547"/>
                  </a:solidFill>
                  <a:latin typeface="Calibri"/>
                </a:rPr>
                <a:t>Winter 2018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226DA90-37C2-9DCB-42E5-CCC8FF18CCC5}"/>
              </a:ext>
            </a:extLst>
          </p:cNvPr>
          <p:cNvGrpSpPr/>
          <p:nvPr/>
        </p:nvGrpSpPr>
        <p:grpSpPr>
          <a:xfrm>
            <a:off x="5317993" y="4381520"/>
            <a:ext cx="956023" cy="2248786"/>
            <a:chOff x="5390645" y="4322251"/>
            <a:chExt cx="956023" cy="2248786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531C9BDC-E602-E75B-3A3C-89C8773CC59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5503171" y="4322251"/>
              <a:ext cx="730971" cy="893013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CD470A7-D7DD-D2F8-7665-7D478B531A7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 bwMode="gray">
            <a:xfrm>
              <a:off x="5390645" y="5594231"/>
              <a:ext cx="956023" cy="976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561146">
                <a:spcBef>
                  <a:spcPts val="883"/>
                </a:spcBef>
                <a:buNone/>
              </a:pPr>
              <a:r>
                <a:rPr lang="en-US" sz="958" b="1">
                  <a:solidFill>
                    <a:srgbClr val="00A9E0"/>
                  </a:solidFill>
                  <a:latin typeface="Calibri"/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Funding Field Catalysts from Origins to Revolutionizing the World</a:t>
              </a:r>
              <a:br>
                <a:rPr lang="en-US" sz="958" b="1">
                  <a:solidFill>
                    <a:srgbClr val="00A9E0"/>
                  </a:solidFill>
                  <a:latin typeface="Calibri"/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sz="958">
                  <a:solidFill>
                    <a:srgbClr val="464547"/>
                  </a:solidFill>
                  <a:latin typeface="Calibri"/>
                </a:rPr>
                <a:t>March 2023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090B335-4D6A-58DC-FAD8-BCBA97E304C7}"/>
              </a:ext>
            </a:extLst>
          </p:cNvPr>
          <p:cNvGrpSpPr/>
          <p:nvPr/>
        </p:nvGrpSpPr>
        <p:grpSpPr>
          <a:xfrm>
            <a:off x="6452783" y="4381520"/>
            <a:ext cx="931388" cy="2396199"/>
            <a:chOff x="6677520" y="4322251"/>
            <a:chExt cx="931388" cy="2396199"/>
          </a:xfrm>
        </p:grpSpPr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B0E7E73F-D43D-83EF-9C68-DABDBA509D5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6729528" y="4322251"/>
              <a:ext cx="734155" cy="893013"/>
            </a:xfrm>
            <a:prstGeom prst="rect">
              <a:avLst/>
            </a:prstGeom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8509A124-34D3-EE87-22E3-25BA2274C6D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 bwMode="gray">
            <a:xfrm>
              <a:off x="6677520" y="5594231"/>
              <a:ext cx="931388" cy="1124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561146">
                <a:spcBef>
                  <a:spcPts val="883"/>
                </a:spcBef>
                <a:buNone/>
              </a:pPr>
              <a:r>
                <a:rPr lang="en-US" sz="958" b="1">
                  <a:solidFill>
                    <a:srgbClr val="00A9E0"/>
                  </a:solidFill>
                  <a:latin typeface="Calibri"/>
                  <a:hlinkClick r:id="rId2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Field Catalyst Origin Stories: Lessons for Systems-Change Leaders</a:t>
              </a:r>
              <a:br>
                <a:rPr lang="en-US" sz="958" b="1">
                  <a:solidFill>
                    <a:srgbClr val="00A9E0"/>
                  </a:solidFill>
                  <a:latin typeface="Calibri"/>
                  <a:hlinkClick r:id="rId2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US" sz="958">
                  <a:solidFill>
                    <a:srgbClr val="464547"/>
                  </a:solidFill>
                  <a:latin typeface="Calibri"/>
                </a:rPr>
                <a:t>March 2023</a:t>
              </a:r>
            </a:p>
          </p:txBody>
        </p:sp>
      </p:grpSp>
      <p:sp>
        <p:nvSpPr>
          <p:cNvPr id="223" name="btfpNumberBubble318771">
            <a:extLst>
              <a:ext uri="{FF2B5EF4-FFF2-40B4-BE49-F238E27FC236}">
                <a16:creationId xmlns:a16="http://schemas.microsoft.com/office/drawing/2014/main" id="{387C5D07-2813-97AB-C81C-D183B6751153}"/>
              </a:ext>
            </a:extLst>
          </p:cNvPr>
          <p:cNvSpPr>
            <a:spLocks noChangeAspect="1"/>
          </p:cNvSpPr>
          <p:nvPr/>
        </p:nvSpPr>
        <p:spPr bwMode="gray">
          <a:xfrm>
            <a:off x="480248" y="2143948"/>
            <a:ext cx="335534" cy="33553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561146">
              <a:spcBef>
                <a:spcPts val="0"/>
              </a:spcBef>
              <a:buNone/>
            </a:pPr>
            <a:r>
              <a:rPr lang="en-US" sz="1915" b="1">
                <a:solidFill>
                  <a:srgbClr val="F08613"/>
                </a:solidFill>
                <a:latin typeface="Calibri"/>
              </a:rPr>
              <a:t>1</a:t>
            </a:r>
          </a:p>
        </p:txBody>
      </p:sp>
      <p:sp>
        <p:nvSpPr>
          <p:cNvPr id="224" name="btfpNumberBubble318771">
            <a:extLst>
              <a:ext uri="{FF2B5EF4-FFF2-40B4-BE49-F238E27FC236}">
                <a16:creationId xmlns:a16="http://schemas.microsoft.com/office/drawing/2014/main" id="{635E711F-AD82-BA8A-6AC7-59209F281CFF}"/>
              </a:ext>
            </a:extLst>
          </p:cNvPr>
          <p:cNvSpPr>
            <a:spLocks noChangeAspect="1"/>
          </p:cNvSpPr>
          <p:nvPr/>
        </p:nvSpPr>
        <p:spPr bwMode="gray">
          <a:xfrm>
            <a:off x="466274" y="2985202"/>
            <a:ext cx="335534" cy="33553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0861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561146">
              <a:spcBef>
                <a:spcPts val="0"/>
              </a:spcBef>
              <a:buNone/>
            </a:pPr>
            <a:r>
              <a:rPr lang="en-US" sz="1915" b="1">
                <a:solidFill>
                  <a:srgbClr val="F08613"/>
                </a:solidFill>
                <a:latin typeface="Calibri"/>
              </a:rPr>
              <a:t>2</a:t>
            </a:r>
          </a:p>
        </p:txBody>
      </p:sp>
      <p:sp>
        <p:nvSpPr>
          <p:cNvPr id="225" name="btfpBulletedList435881">
            <a:extLst>
              <a:ext uri="{FF2B5EF4-FFF2-40B4-BE49-F238E27FC236}">
                <a16:creationId xmlns:a16="http://schemas.microsoft.com/office/drawing/2014/main" id="{FCA0E0EC-6F52-14D3-2673-FA62A0B1B3C8}"/>
              </a:ext>
            </a:extLst>
          </p:cNvPr>
          <p:cNvSpPr/>
          <p:nvPr/>
        </p:nvSpPr>
        <p:spPr>
          <a:xfrm>
            <a:off x="847412" y="2122165"/>
            <a:ext cx="3949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561146">
              <a:spcBef>
                <a:spcPts val="479"/>
              </a:spcBef>
              <a:buNone/>
            </a:pPr>
            <a:r>
              <a:rPr lang="en-US" sz="1400" b="1" dirty="0">
                <a:solidFill>
                  <a:srgbClr val="F08613"/>
                </a:solidFill>
                <a:latin typeface="Calibri"/>
              </a:rPr>
              <a:t>Funders significantly increase their funding and support</a:t>
            </a:r>
            <a:r>
              <a:rPr lang="en-US" sz="1400" dirty="0">
                <a:solidFill>
                  <a:srgbClr val="F08613"/>
                </a:solidFill>
                <a:latin typeface="Calibri"/>
              </a:rPr>
              <a:t> </a:t>
            </a:r>
            <a:r>
              <a:rPr lang="en-US" sz="1400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for field building for equitable systems change and the field catalysts who lead that work</a:t>
            </a:r>
            <a:endParaRPr lang="en-US" sz="1400" b="1" dirty="0">
              <a:solidFill>
                <a:srgbClr val="F08613"/>
              </a:solidFill>
              <a:latin typeface="Calibri"/>
            </a:endParaRPr>
          </a:p>
        </p:txBody>
      </p:sp>
      <p:sp>
        <p:nvSpPr>
          <p:cNvPr id="226" name="btfpBulletedList435881">
            <a:extLst>
              <a:ext uri="{FF2B5EF4-FFF2-40B4-BE49-F238E27FC236}">
                <a16:creationId xmlns:a16="http://schemas.microsoft.com/office/drawing/2014/main" id="{39517187-E41B-5A1F-7F78-E81517AB544E}"/>
              </a:ext>
            </a:extLst>
          </p:cNvPr>
          <p:cNvSpPr/>
          <p:nvPr/>
        </p:nvSpPr>
        <p:spPr>
          <a:xfrm>
            <a:off x="847412" y="2951404"/>
            <a:ext cx="3949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561146">
              <a:spcBef>
                <a:spcPts val="479"/>
              </a:spcBef>
              <a:buNone/>
            </a:pPr>
            <a:r>
              <a:rPr lang="en-US" sz="1400" b="1">
                <a:solidFill>
                  <a:srgbClr val="F08613"/>
                </a:solidFill>
                <a:latin typeface="Calibri"/>
              </a:rPr>
              <a:t>Field catalysts are fully funded and equipped </a:t>
            </a:r>
            <a:r>
              <a:rPr lang="en-US" sz="1400">
                <a:solidFill>
                  <a:srgbClr val="D0D1D3">
                    <a:lumMod val="10000"/>
                  </a:srgbClr>
                </a:solidFill>
                <a:latin typeface="Calibri"/>
              </a:rPr>
              <a:t>to sustain effective, adaptive field building efforts to achieve equitable systems change</a:t>
            </a:r>
            <a:endParaRPr lang="en-US" sz="1400" b="1">
              <a:solidFill>
                <a:srgbClr val="F08613"/>
              </a:solidFill>
              <a:latin typeface="Calibri"/>
            </a:endParaRPr>
          </a:p>
        </p:txBody>
      </p:sp>
      <p:grpSp>
        <p:nvGrpSpPr>
          <p:cNvPr id="227" name="btfpIcon902235">
            <a:extLst>
              <a:ext uri="{FF2B5EF4-FFF2-40B4-BE49-F238E27FC236}">
                <a16:creationId xmlns:a16="http://schemas.microsoft.com/office/drawing/2014/main" id="{3AFE56EC-80A4-AFC3-02A8-9484A5F7663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416397" y="2139552"/>
            <a:ext cx="586716" cy="586716"/>
            <a:chOff x="6384977" y="4371425"/>
            <a:chExt cx="1241732" cy="1241729"/>
          </a:xfrm>
        </p:grpSpPr>
        <p:sp>
          <p:nvSpPr>
            <p:cNvPr id="228" name="btfpIconCircle902235">
              <a:extLst>
                <a:ext uri="{FF2B5EF4-FFF2-40B4-BE49-F238E27FC236}">
                  <a16:creationId xmlns:a16="http://schemas.microsoft.com/office/drawing/2014/main" id="{D547A697-FEE7-1E17-43EF-F1484CC2E211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4977" y="4371425"/>
              <a:ext cx="1241730" cy="1241727"/>
            </a:xfrm>
            <a:prstGeom prst="ellipse">
              <a:avLst/>
            </a:prstGeom>
            <a:solidFill>
              <a:srgbClr val="008542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defTabSz="729691">
                <a:spcBef>
                  <a:spcPts val="0"/>
                </a:spcBef>
                <a:buNone/>
              </a:pPr>
              <a:endParaRPr lang="en-US" sz="1277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29" name="btfpIconLines902235">
              <a:extLst>
                <a:ext uri="{FF2B5EF4-FFF2-40B4-BE49-F238E27FC236}">
                  <a16:creationId xmlns:a16="http://schemas.microsoft.com/office/drawing/2014/main" id="{5FD086B7-9865-21D2-CD1A-4F49F4BB4EC7}"/>
                </a:ext>
              </a:extLst>
            </p:cNvPr>
            <p:cNvPicPr>
              <a:picLocks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979" y="4371427"/>
              <a:ext cx="1241730" cy="1241727"/>
            </a:xfrm>
            <a:prstGeom prst="rect">
              <a:avLst/>
            </a:prstGeom>
          </p:spPr>
        </p:pic>
      </p:grpSp>
      <p:grpSp>
        <p:nvGrpSpPr>
          <p:cNvPr id="230" name="btfpIcon587804">
            <a:extLst>
              <a:ext uri="{FF2B5EF4-FFF2-40B4-BE49-F238E27FC236}">
                <a16:creationId xmlns:a16="http://schemas.microsoft.com/office/drawing/2014/main" id="{E4313007-4726-123E-9B1A-2353C9A24DA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416395" y="2959748"/>
            <a:ext cx="586715" cy="586716"/>
            <a:chOff x="3216112" y="5389530"/>
            <a:chExt cx="1241734" cy="1241731"/>
          </a:xfrm>
        </p:grpSpPr>
        <p:sp>
          <p:nvSpPr>
            <p:cNvPr id="231" name="btfpIconCircle587804">
              <a:extLst>
                <a:ext uri="{FF2B5EF4-FFF2-40B4-BE49-F238E27FC236}">
                  <a16:creationId xmlns:a16="http://schemas.microsoft.com/office/drawing/2014/main" id="{41D822BC-79EC-9E4E-DF94-1D3E04611A6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16112" y="5389530"/>
              <a:ext cx="1241734" cy="1241729"/>
            </a:xfrm>
            <a:prstGeom prst="ellipse">
              <a:avLst/>
            </a:prstGeom>
            <a:solidFill>
              <a:srgbClr val="7AB800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730" tIns="28730" rIns="28730" bIns="287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defTabSz="729691">
                <a:spcBef>
                  <a:spcPts val="0"/>
                </a:spcBef>
                <a:buNone/>
              </a:pPr>
              <a:endParaRPr lang="en-US" sz="1277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32" name="btfpIconLines587804">
              <a:extLst>
                <a:ext uri="{FF2B5EF4-FFF2-40B4-BE49-F238E27FC236}">
                  <a16:creationId xmlns:a16="http://schemas.microsoft.com/office/drawing/2014/main" id="{74B349D3-E96D-BE58-34FE-D01187F7384B}"/>
                </a:ext>
              </a:extLst>
            </p:cNvPr>
            <p:cNvPicPr>
              <a:picLocks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112" y="5389532"/>
              <a:ext cx="1241734" cy="1241729"/>
            </a:xfrm>
            <a:prstGeom prst="rect">
              <a:avLst/>
            </a:prstGeom>
          </p:spPr>
        </p:pic>
      </p:grpSp>
      <p:sp>
        <p:nvSpPr>
          <p:cNvPr id="249" name="btfpBulletedList435881">
            <a:extLst>
              <a:ext uri="{FF2B5EF4-FFF2-40B4-BE49-F238E27FC236}">
                <a16:creationId xmlns:a16="http://schemas.microsoft.com/office/drawing/2014/main" id="{07635CDF-70C5-B2A8-2B7B-37F31E61BCC5}"/>
              </a:ext>
            </a:extLst>
          </p:cNvPr>
          <p:cNvSpPr/>
          <p:nvPr/>
        </p:nvSpPr>
        <p:spPr>
          <a:xfrm>
            <a:off x="6003110" y="2149386"/>
            <a:ext cx="3613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561146">
              <a:spcBef>
                <a:spcPts val="479"/>
              </a:spcBef>
              <a:buNone/>
            </a:pPr>
            <a:r>
              <a:rPr lang="en-US" sz="1200" b="1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Changing funder mindsets and practices </a:t>
            </a:r>
            <a:r>
              <a:rPr lang="en-US" sz="1200" dirty="0">
                <a:solidFill>
                  <a:srgbClr val="464547"/>
                </a:solidFill>
                <a:latin typeface="Calibri"/>
              </a:rPr>
              <a:t>through </a:t>
            </a:r>
            <a:r>
              <a:rPr lang="en-US" sz="1200" b="1" dirty="0">
                <a:solidFill>
                  <a:srgbClr val="008542"/>
                </a:solidFill>
                <a:latin typeface="Calibri"/>
              </a:rPr>
              <a:t>sector-wide thought leadership and dissemination</a:t>
            </a:r>
            <a:r>
              <a:rPr lang="en-US" sz="1200" dirty="0">
                <a:solidFill>
                  <a:srgbClr val="008542"/>
                </a:solidFill>
                <a:latin typeface="Calibri"/>
              </a:rPr>
              <a:t> </a:t>
            </a:r>
            <a:r>
              <a:rPr lang="en-US" sz="1200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and </a:t>
            </a:r>
            <a:r>
              <a:rPr lang="en-US" sz="1200" b="1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supporting peer learning</a:t>
            </a:r>
            <a:endParaRPr lang="en-US" sz="1200" b="1" dirty="0">
              <a:solidFill>
                <a:srgbClr val="F08613"/>
              </a:solidFill>
              <a:latin typeface="Calibri"/>
            </a:endParaRPr>
          </a:p>
        </p:txBody>
      </p:sp>
      <p:sp>
        <p:nvSpPr>
          <p:cNvPr id="250" name="btfpBulletedList435881">
            <a:extLst>
              <a:ext uri="{FF2B5EF4-FFF2-40B4-BE49-F238E27FC236}">
                <a16:creationId xmlns:a16="http://schemas.microsoft.com/office/drawing/2014/main" id="{17840895-8915-1A6F-31B6-4681A79C459A}"/>
              </a:ext>
            </a:extLst>
          </p:cNvPr>
          <p:cNvSpPr/>
          <p:nvPr/>
        </p:nvSpPr>
        <p:spPr>
          <a:xfrm>
            <a:off x="6014323" y="2924032"/>
            <a:ext cx="3823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561146">
              <a:spcBef>
                <a:spcPts val="479"/>
              </a:spcBef>
              <a:buNone/>
            </a:pPr>
            <a:r>
              <a:rPr lang="en-US" sz="1200" b="1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Amplifying field catalyst effectiveness and value proposition </a:t>
            </a:r>
            <a:r>
              <a:rPr lang="en-US" sz="1200" dirty="0">
                <a:solidFill>
                  <a:srgbClr val="464547"/>
                </a:solidFill>
                <a:latin typeface="Calibri"/>
              </a:rPr>
              <a:t>through </a:t>
            </a:r>
            <a:r>
              <a:rPr lang="en-US" sz="1200" b="1" dirty="0">
                <a:solidFill>
                  <a:srgbClr val="7AB800"/>
                </a:solidFill>
                <a:latin typeface="Calibri"/>
              </a:rPr>
              <a:t>facilitation of action learning communities</a:t>
            </a:r>
            <a:r>
              <a:rPr lang="en-US" sz="1200" dirty="0">
                <a:solidFill>
                  <a:srgbClr val="008542"/>
                </a:solidFill>
                <a:latin typeface="Calibri"/>
              </a:rPr>
              <a:t> </a:t>
            </a:r>
            <a:r>
              <a:rPr lang="en-US" sz="1200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and </a:t>
            </a:r>
            <a:r>
              <a:rPr lang="en-US" sz="1200" b="1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narrative-building around field catalysts</a:t>
            </a:r>
            <a:r>
              <a:rPr lang="en-US" sz="1200" dirty="0">
                <a:solidFill>
                  <a:srgbClr val="D0D1D3">
                    <a:lumMod val="10000"/>
                  </a:srgbClr>
                </a:solidFill>
                <a:latin typeface="Calibri"/>
              </a:rPr>
              <a:t> as a critical ingredient in systems change</a:t>
            </a:r>
            <a:endParaRPr lang="en-US" sz="1200" b="1" dirty="0">
              <a:solidFill>
                <a:srgbClr val="F08613"/>
              </a:solidFill>
              <a:latin typeface="Calibri"/>
            </a:endParaRPr>
          </a:p>
        </p:txBody>
      </p:sp>
      <p:sp>
        <p:nvSpPr>
          <p:cNvPr id="251" name="Rounded Rectangle 5135">
            <a:extLst>
              <a:ext uri="{FF2B5EF4-FFF2-40B4-BE49-F238E27FC236}">
                <a16:creationId xmlns:a16="http://schemas.microsoft.com/office/drawing/2014/main" id="{290A0849-0BD9-852D-D6A3-A61759D3E267}"/>
              </a:ext>
            </a:extLst>
          </p:cNvPr>
          <p:cNvSpPr/>
          <p:nvPr/>
        </p:nvSpPr>
        <p:spPr>
          <a:xfrm>
            <a:off x="373016" y="1706811"/>
            <a:ext cx="9228743" cy="2239083"/>
          </a:xfrm>
          <a:prstGeom prst="roundRect">
            <a:avLst>
              <a:gd name="adj" fmla="val 365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69" tIns="26469" rIns="26469" bIns="26469" rtlCol="0" anchor="ctr"/>
          <a:lstStyle/>
          <a:p>
            <a:pPr marL="0" indent="0" algn="ctr" defTabSz="561146">
              <a:spcBef>
                <a:spcPts val="0"/>
              </a:spcBef>
              <a:buNone/>
            </a:pPr>
            <a:endParaRPr lang="en-US" sz="1323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btfpBulletedList435881">
            <a:extLst>
              <a:ext uri="{FF2B5EF4-FFF2-40B4-BE49-F238E27FC236}">
                <a16:creationId xmlns:a16="http://schemas.microsoft.com/office/drawing/2014/main" id="{DEBF5D51-EB97-58F4-E812-033E92FA2BB1}"/>
              </a:ext>
            </a:extLst>
          </p:cNvPr>
          <p:cNvSpPr/>
          <p:nvPr/>
        </p:nvSpPr>
        <p:spPr>
          <a:xfrm>
            <a:off x="471859" y="1424376"/>
            <a:ext cx="4460660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indent="0" defTabSz="561146">
              <a:spcBef>
                <a:spcPts val="479"/>
              </a:spcBef>
              <a:buNone/>
            </a:pPr>
            <a:r>
              <a:rPr lang="en-US" sz="1400" b="1" err="1">
                <a:solidFill>
                  <a:srgbClr val="D0D1D3">
                    <a:lumMod val="10000"/>
                  </a:srgbClr>
                </a:solidFill>
                <a:latin typeface="Calibri"/>
              </a:rPr>
              <a:t>Bridgespan’s</a:t>
            </a:r>
            <a:r>
              <a:rPr lang="en-US" sz="1400" b="1">
                <a:solidFill>
                  <a:srgbClr val="D0D1D3">
                    <a:lumMod val="10000"/>
                  </a:srgbClr>
                </a:solidFill>
                <a:latin typeface="Calibri"/>
              </a:rPr>
              <a:t> Field Building for Equitable Systems Change Multi-Year Initiative seeks to achieve the following goals… </a:t>
            </a:r>
            <a:endParaRPr lang="en-US" sz="1400" b="1">
              <a:solidFill>
                <a:srgbClr val="F08613"/>
              </a:solidFill>
              <a:latin typeface="Calibri"/>
            </a:endParaRPr>
          </a:p>
        </p:txBody>
      </p:sp>
      <p:sp>
        <p:nvSpPr>
          <p:cNvPr id="35" name="btfpBulletedList435881">
            <a:extLst>
              <a:ext uri="{FF2B5EF4-FFF2-40B4-BE49-F238E27FC236}">
                <a16:creationId xmlns:a16="http://schemas.microsoft.com/office/drawing/2014/main" id="{3772AB47-8877-004D-ACDF-E38117F264C6}"/>
              </a:ext>
            </a:extLst>
          </p:cNvPr>
          <p:cNvSpPr/>
          <p:nvPr/>
        </p:nvSpPr>
        <p:spPr>
          <a:xfrm>
            <a:off x="5213696" y="1427742"/>
            <a:ext cx="4290707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indent="0" defTabSz="561146">
              <a:spcBef>
                <a:spcPts val="479"/>
              </a:spcBef>
              <a:buNone/>
            </a:pPr>
            <a:r>
              <a:rPr lang="en-US" sz="1400" b="1">
                <a:solidFill>
                  <a:srgbClr val="D0D1D3">
                    <a:lumMod val="10000"/>
                  </a:srgbClr>
                </a:solidFill>
                <a:latin typeface="Calibri"/>
              </a:rPr>
              <a:t>…through engagement with field catalysts, funders, and thought partners to advance the following activities:</a:t>
            </a:r>
            <a:endParaRPr lang="en-US" sz="1400" b="1">
              <a:solidFill>
                <a:srgbClr val="F08613"/>
              </a:solidFill>
              <a:latin typeface="Calibri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1EFD2B0-926C-C17A-25AE-D8612DD6F554}"/>
              </a:ext>
            </a:extLst>
          </p:cNvPr>
          <p:cNvGrpSpPr/>
          <p:nvPr/>
        </p:nvGrpSpPr>
        <p:grpSpPr>
          <a:xfrm>
            <a:off x="7529432" y="4528624"/>
            <a:ext cx="931388" cy="2249095"/>
            <a:chOff x="7789754" y="4469355"/>
            <a:chExt cx="931388" cy="22490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0BF5A7-8E31-0FE3-D7D0-79C3974D1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870503" y="4469355"/>
              <a:ext cx="769891" cy="59880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87B880-C06A-404E-573D-175D23B3A20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 bwMode="gray">
            <a:xfrm>
              <a:off x="7789754" y="5594231"/>
              <a:ext cx="931388" cy="1124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561146">
                <a:spcBef>
                  <a:spcPts val="883"/>
                </a:spcBef>
                <a:buNone/>
              </a:pPr>
              <a:r>
                <a:rPr lang="en-US" sz="958" b="1">
                  <a:solidFill>
                    <a:srgbClr val="464547"/>
                  </a:solidFill>
                  <a:latin typeface="Calibri"/>
                  <a:hlinkClick r:id="rId33"/>
                </a:rPr>
                <a:t>Measurement, Evaluation, and Learning: A Guide for Field Catalysts</a:t>
              </a:r>
              <a:br>
                <a:rPr lang="en-US" sz="958">
                  <a:solidFill>
                    <a:srgbClr val="464547"/>
                  </a:solidFill>
                  <a:latin typeface="Calibri"/>
                </a:rPr>
              </a:br>
              <a:r>
                <a:rPr lang="en-US" sz="958">
                  <a:solidFill>
                    <a:srgbClr val="464547"/>
                  </a:solidFill>
                  <a:latin typeface="Calibri"/>
                </a:rPr>
                <a:t>December 2024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2EE095-3368-C817-725D-12C8DFEAB9CA}"/>
              </a:ext>
            </a:extLst>
          </p:cNvPr>
          <p:cNvGrpSpPr/>
          <p:nvPr/>
        </p:nvGrpSpPr>
        <p:grpSpPr>
          <a:xfrm>
            <a:off x="8657113" y="4380933"/>
            <a:ext cx="931387" cy="2396786"/>
            <a:chOff x="8657113" y="4321664"/>
            <a:chExt cx="931387" cy="23967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88C9CF-B5F6-68D2-A2A3-1AE5BD25A82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 bwMode="gray">
            <a:xfrm>
              <a:off x="8657113" y="5594231"/>
              <a:ext cx="931387" cy="1124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561146">
                <a:spcBef>
                  <a:spcPts val="883"/>
                </a:spcBef>
                <a:buNone/>
              </a:pPr>
              <a:r>
                <a:rPr lang="en-US" sz="958" b="1">
                  <a:solidFill>
                    <a:srgbClr val="464547"/>
                  </a:solidFill>
                  <a:latin typeface="Calibri"/>
                  <a:hlinkClick r:id="rId34"/>
                </a:rPr>
                <a:t>An Inside Look at the Partnership Between Funders and Field Catalysts </a:t>
              </a:r>
              <a:br>
                <a:rPr lang="en-US" sz="958">
                  <a:solidFill>
                    <a:srgbClr val="464547"/>
                  </a:solidFill>
                  <a:latin typeface="Calibri"/>
                </a:rPr>
              </a:br>
              <a:r>
                <a:rPr lang="en-US" sz="958">
                  <a:solidFill>
                    <a:srgbClr val="464547"/>
                  </a:solidFill>
                  <a:latin typeface="Calibri"/>
                </a:rPr>
                <a:t>February 2025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6353ED-3399-A232-379F-097C1A40A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t="553"/>
            <a:stretch/>
          </p:blipFill>
          <p:spPr>
            <a:xfrm>
              <a:off x="8777206" y="4321664"/>
              <a:ext cx="691201" cy="89418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03037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tfpColumnIndicatorGroup2">
            <a:extLst>
              <a:ext uri="{FF2B5EF4-FFF2-40B4-BE49-F238E27FC236}">
                <a16:creationId xmlns:a16="http://schemas.microsoft.com/office/drawing/2014/main" id="{6DD3F261-4873-0716-D0FE-01A8A0FFB46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7" name="btfpColumnGapBlocker172164">
              <a:extLst>
                <a:ext uri="{FF2B5EF4-FFF2-40B4-BE49-F238E27FC236}">
                  <a16:creationId xmlns:a16="http://schemas.microsoft.com/office/drawing/2014/main" id="{89545AC8-21EE-717A-B068-CB2BF87E680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5" name="btfpColumnGapBlocker841359">
              <a:extLst>
                <a:ext uri="{FF2B5EF4-FFF2-40B4-BE49-F238E27FC236}">
                  <a16:creationId xmlns:a16="http://schemas.microsoft.com/office/drawing/2014/main" id="{A1AAE01A-DF2C-D90B-DCA1-88C40D0984C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3" name="btfpColumnIndicator599281">
              <a:extLst>
                <a:ext uri="{FF2B5EF4-FFF2-40B4-BE49-F238E27FC236}">
                  <a16:creationId xmlns:a16="http://schemas.microsoft.com/office/drawing/2014/main" id="{98F034D2-0D68-F35A-2850-8463F133F256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726273">
              <a:extLst>
                <a:ext uri="{FF2B5EF4-FFF2-40B4-BE49-F238E27FC236}">
                  <a16:creationId xmlns:a16="http://schemas.microsoft.com/office/drawing/2014/main" id="{6C46A1DE-E547-9B4D-DBD6-58450B458C44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btfpColumnIndicatorGroup1">
            <a:extLst>
              <a:ext uri="{FF2B5EF4-FFF2-40B4-BE49-F238E27FC236}">
                <a16:creationId xmlns:a16="http://schemas.microsoft.com/office/drawing/2014/main" id="{44F6EB4F-9C4B-7AB7-4DCD-4CFC94778EB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6" name="btfpColumnGapBlocker212526">
              <a:extLst>
                <a:ext uri="{FF2B5EF4-FFF2-40B4-BE49-F238E27FC236}">
                  <a16:creationId xmlns:a16="http://schemas.microsoft.com/office/drawing/2014/main" id="{CA579A97-A995-2FF3-EF35-A0A33FD80A8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4" name="btfpColumnGapBlocker492972">
              <a:extLst>
                <a:ext uri="{FF2B5EF4-FFF2-40B4-BE49-F238E27FC236}">
                  <a16:creationId xmlns:a16="http://schemas.microsoft.com/office/drawing/2014/main" id="{11E7418D-18B3-E14C-A2A1-9F4754DFC8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2" name="btfpColumnIndicator534699">
              <a:extLst>
                <a:ext uri="{FF2B5EF4-FFF2-40B4-BE49-F238E27FC236}">
                  <a16:creationId xmlns:a16="http://schemas.microsoft.com/office/drawing/2014/main" id="{298D7BBF-F096-9FA1-22DE-6E8874A1AE2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btfpColumnIndicator756602">
              <a:extLst>
                <a:ext uri="{FF2B5EF4-FFF2-40B4-BE49-F238E27FC236}">
                  <a16:creationId xmlns:a16="http://schemas.microsoft.com/office/drawing/2014/main" id="{BF3DC368-B5E6-DD26-30DE-2BC81C65D14C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AgendaLine">
            <a:extLst>
              <a:ext uri="{FF2B5EF4-FFF2-40B4-BE49-F238E27FC236}">
                <a16:creationId xmlns:a16="http://schemas.microsoft.com/office/drawing/2014/main" id="{B82C4DF3-05D3-59AD-A5FC-CBFCCF7AB6C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1535384" y="952500"/>
            <a:ext cx="0" cy="6172200"/>
          </a:xfrm>
          <a:prstGeom prst="line">
            <a:avLst/>
          </a:prstGeom>
          <a:ln w="19050" cap="flat" cmpd="sng">
            <a:solidFill>
              <a:srgbClr val="00A9E0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gendaEmphasisBar">
            <a:extLst>
              <a:ext uri="{FF2B5EF4-FFF2-40B4-BE49-F238E27FC236}">
                <a16:creationId xmlns:a16="http://schemas.microsoft.com/office/drawing/2014/main" id="{5C6BC750-4C86-D144-04A9-F143FBB5E95A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1535383" y="1115500"/>
            <a:ext cx="165823" cy="766463"/>
          </a:xfrm>
          <a:prstGeom prst="rect">
            <a:avLst/>
          </a:prstGeom>
          <a:solidFill>
            <a:srgbClr val="00A9E0"/>
          </a:solidFill>
          <a:ln w="19050" cap="flat" cmpd="sng" algn="ctr">
            <a:solidFill>
              <a:srgbClr val="00A9E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AgendaTextBox">
            <a:extLst>
              <a:ext uri="{FF2B5EF4-FFF2-40B4-BE49-F238E27FC236}">
                <a16:creationId xmlns:a16="http://schemas.microsoft.com/office/drawing/2014/main" id="{A1F86712-1291-779D-CA4A-625B4EDC0894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1952655" y="1367639"/>
            <a:ext cx="7635845" cy="1028648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2000" b="1" dirty="0">
                <a:solidFill>
                  <a:srgbClr val="00A9E0"/>
                </a:solidFill>
              </a:rPr>
              <a:t>Overview of field building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Overview of field progression and characteristics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The unique and critical work of field catalysts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000" dirty="0"/>
              <a:t>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5316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btfpColumnIndicatorGroup2">
            <a:extLst>
              <a:ext uri="{FF2B5EF4-FFF2-40B4-BE49-F238E27FC236}">
                <a16:creationId xmlns:a16="http://schemas.microsoft.com/office/drawing/2014/main" id="{B252BD22-2DC1-2451-1116-EE0E7B84C21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19" name="btfpColumnGapBlocker255240">
              <a:extLst>
                <a:ext uri="{FF2B5EF4-FFF2-40B4-BE49-F238E27FC236}">
                  <a16:creationId xmlns:a16="http://schemas.microsoft.com/office/drawing/2014/main" id="{5C92C621-443B-3007-FD34-B031CE9A6ED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17" name="btfpColumnGapBlocker893807">
              <a:extLst>
                <a:ext uri="{FF2B5EF4-FFF2-40B4-BE49-F238E27FC236}">
                  <a16:creationId xmlns:a16="http://schemas.microsoft.com/office/drawing/2014/main" id="{B9CA2D7F-E197-3E3D-5883-EE51449CDB5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gray">
            <a:xfrm>
              <a:off x="763778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15" name="btfpColumnIndicator251167">
              <a:extLst>
                <a:ext uri="{FF2B5EF4-FFF2-40B4-BE49-F238E27FC236}">
                  <a16:creationId xmlns:a16="http://schemas.microsoft.com/office/drawing/2014/main" id="{07B0DA8C-B9F0-6699-C741-78D7AA1E3216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btfpColumnIndicator448249">
              <a:extLst>
                <a:ext uri="{FF2B5EF4-FFF2-40B4-BE49-F238E27FC236}">
                  <a16:creationId xmlns:a16="http://schemas.microsoft.com/office/drawing/2014/main" id="{5DD1AE0A-211E-4F0C-489E-B95A74B65DBF}"/>
                </a:ext>
              </a:extLst>
            </p:cNvPr>
            <p:cNvCxnSpPr/>
            <p:nvPr>
              <p:custDataLst>
                <p:tags r:id="rId44"/>
              </p:custDataLst>
            </p:nvPr>
          </p:nvCxnSpPr>
          <p:spPr>
            <a:xfrm flipH="1" flipV="1">
              <a:off x="817118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btfpColumnGapBlocker859956">
              <a:extLst>
                <a:ext uri="{FF2B5EF4-FFF2-40B4-BE49-F238E27FC236}">
                  <a16:creationId xmlns:a16="http://schemas.microsoft.com/office/drawing/2014/main" id="{DF823A95-D81D-CC90-CB23-CD67770AC91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gray">
            <a:xfrm>
              <a:off x="568706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9" name="btfpColumnIndicator245533">
              <a:extLst>
                <a:ext uri="{FF2B5EF4-FFF2-40B4-BE49-F238E27FC236}">
                  <a16:creationId xmlns:a16="http://schemas.microsoft.com/office/drawing/2014/main" id="{6539B7EE-10E0-77B7-4316-992A507A9D19}"/>
                </a:ext>
              </a:extLst>
            </p:cNvPr>
            <p:cNvCxnSpPr/>
            <p:nvPr>
              <p:custDataLst>
                <p:tags r:id="rId46"/>
              </p:custDataLst>
            </p:nvPr>
          </p:nvCxnSpPr>
          <p:spPr>
            <a:xfrm flipH="1" flipV="1">
              <a:off x="763778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btfpColumnIndicator174969">
              <a:extLst>
                <a:ext uri="{FF2B5EF4-FFF2-40B4-BE49-F238E27FC236}">
                  <a16:creationId xmlns:a16="http://schemas.microsoft.com/office/drawing/2014/main" id="{D04B5FC1-9D6E-53A4-17D1-C04DCA0CD46C}"/>
                </a:ext>
              </a:extLst>
            </p:cNvPr>
            <p:cNvCxnSpPr/>
            <p:nvPr>
              <p:custDataLst>
                <p:tags r:id="rId47"/>
              </p:custDataLst>
            </p:nvPr>
          </p:nvCxnSpPr>
          <p:spPr>
            <a:xfrm flipH="1" flipV="1">
              <a:off x="622046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btfpColumnGapBlocker397358">
              <a:extLst>
                <a:ext uri="{FF2B5EF4-FFF2-40B4-BE49-F238E27FC236}">
                  <a16:creationId xmlns:a16="http://schemas.microsoft.com/office/drawing/2014/main" id="{B27CCC93-DFB7-1C66-84C0-F72A6F13251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gray">
            <a:xfrm>
              <a:off x="373634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3" name="btfpColumnIndicator859199">
              <a:extLst>
                <a:ext uri="{FF2B5EF4-FFF2-40B4-BE49-F238E27FC236}">
                  <a16:creationId xmlns:a16="http://schemas.microsoft.com/office/drawing/2014/main" id="{CD5CECB7-E637-9DA7-59CF-9C9D51446E64}"/>
                </a:ext>
              </a:extLst>
            </p:cNvPr>
            <p:cNvCxnSpPr/>
            <p:nvPr>
              <p:custDataLst>
                <p:tags r:id="rId49"/>
              </p:custDataLst>
            </p:nvPr>
          </p:nvCxnSpPr>
          <p:spPr>
            <a:xfrm flipH="1" flipV="1">
              <a:off x="568706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btfpColumnIndicator294507">
              <a:extLst>
                <a:ext uri="{FF2B5EF4-FFF2-40B4-BE49-F238E27FC236}">
                  <a16:creationId xmlns:a16="http://schemas.microsoft.com/office/drawing/2014/main" id="{C15ACC1C-CDD7-6A93-09AB-9AC68714453C}"/>
                </a:ext>
              </a:extLst>
            </p:cNvPr>
            <p:cNvCxnSpPr/>
            <p:nvPr>
              <p:custDataLst>
                <p:tags r:id="rId50"/>
              </p:custDataLst>
            </p:nvPr>
          </p:nvCxnSpPr>
          <p:spPr>
            <a:xfrm flipH="1" flipV="1">
              <a:off x="426974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btfpColumnGapBlocker798066">
              <a:extLst>
                <a:ext uri="{FF2B5EF4-FFF2-40B4-BE49-F238E27FC236}">
                  <a16:creationId xmlns:a16="http://schemas.microsoft.com/office/drawing/2014/main" id="{017A185D-FC68-2AC7-04E4-8AFE3DEC95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gray">
            <a:xfrm>
              <a:off x="178562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97" name="btfpColumnIndicator907586">
              <a:extLst>
                <a:ext uri="{FF2B5EF4-FFF2-40B4-BE49-F238E27FC236}">
                  <a16:creationId xmlns:a16="http://schemas.microsoft.com/office/drawing/2014/main" id="{AD8084B4-3C76-E0F8-1AFE-B985040D7F61}"/>
                </a:ext>
              </a:extLst>
            </p:cNvPr>
            <p:cNvCxnSpPr/>
            <p:nvPr>
              <p:custDataLst>
                <p:tags r:id="rId52"/>
              </p:custDataLst>
            </p:nvPr>
          </p:nvCxnSpPr>
          <p:spPr>
            <a:xfrm flipH="1" flipV="1">
              <a:off x="373634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btfpColumnIndicator507931">
              <a:extLst>
                <a:ext uri="{FF2B5EF4-FFF2-40B4-BE49-F238E27FC236}">
                  <a16:creationId xmlns:a16="http://schemas.microsoft.com/office/drawing/2014/main" id="{693AB153-96D0-84AE-D9CE-97940CC01E8B}"/>
                </a:ext>
              </a:extLst>
            </p:cNvPr>
            <p:cNvCxnSpPr/>
            <p:nvPr>
              <p:custDataLst>
                <p:tags r:id="rId53"/>
              </p:custDataLst>
            </p:nvPr>
          </p:nvCxnSpPr>
          <p:spPr>
            <a:xfrm flipH="1" flipV="1">
              <a:off x="231902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btfpColumnGapBlocker333068">
              <a:extLst>
                <a:ext uri="{FF2B5EF4-FFF2-40B4-BE49-F238E27FC236}">
                  <a16:creationId xmlns:a16="http://schemas.microsoft.com/office/drawing/2014/main" id="{72E79CEE-BEFD-D00F-8549-EA3A028453C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91" name="btfpColumnIndicator392706">
              <a:extLst>
                <a:ext uri="{FF2B5EF4-FFF2-40B4-BE49-F238E27FC236}">
                  <a16:creationId xmlns:a16="http://schemas.microsoft.com/office/drawing/2014/main" id="{DDCA6FE7-3DDA-00F5-303B-E4B2C7F8142D}"/>
                </a:ext>
              </a:extLst>
            </p:cNvPr>
            <p:cNvCxnSpPr/>
            <p:nvPr>
              <p:custDataLst>
                <p:tags r:id="rId55"/>
              </p:custDataLst>
            </p:nvPr>
          </p:nvCxnSpPr>
          <p:spPr>
            <a:xfrm flipH="1" flipV="1">
              <a:off x="178562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btfpColumnIndicator675860">
              <a:extLst>
                <a:ext uri="{FF2B5EF4-FFF2-40B4-BE49-F238E27FC236}">
                  <a16:creationId xmlns:a16="http://schemas.microsoft.com/office/drawing/2014/main" id="{29FAC429-A668-383C-16B0-70EA53C37727}"/>
                </a:ext>
              </a:extLst>
            </p:cNvPr>
            <p:cNvCxnSpPr/>
            <p:nvPr>
              <p:custDataLst>
                <p:tags r:id="rId56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btfpColumnIndicatorGroup1">
            <a:extLst>
              <a:ext uri="{FF2B5EF4-FFF2-40B4-BE49-F238E27FC236}">
                <a16:creationId xmlns:a16="http://schemas.microsoft.com/office/drawing/2014/main" id="{102EE64F-C547-63A9-0F8A-5B8328E2B2F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18" name="btfpColumnGapBlocker527120">
              <a:extLst>
                <a:ext uri="{FF2B5EF4-FFF2-40B4-BE49-F238E27FC236}">
                  <a16:creationId xmlns:a16="http://schemas.microsoft.com/office/drawing/2014/main" id="{2FDEA04F-EFCA-F18F-430F-826D1E96197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16" name="btfpColumnGapBlocker615425">
              <a:extLst>
                <a:ext uri="{FF2B5EF4-FFF2-40B4-BE49-F238E27FC236}">
                  <a16:creationId xmlns:a16="http://schemas.microsoft.com/office/drawing/2014/main" id="{59EE200F-E7DD-65D5-8EE7-60D8AC5795C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763778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14" name="btfpColumnIndicator705769">
              <a:extLst>
                <a:ext uri="{FF2B5EF4-FFF2-40B4-BE49-F238E27FC236}">
                  <a16:creationId xmlns:a16="http://schemas.microsoft.com/office/drawing/2014/main" id="{1A36D37C-A589-C0DE-3397-4A7E9C40642D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btfpColumnIndicator263931">
              <a:extLst>
                <a:ext uri="{FF2B5EF4-FFF2-40B4-BE49-F238E27FC236}">
                  <a16:creationId xmlns:a16="http://schemas.microsoft.com/office/drawing/2014/main" id="{6E5E3712-5525-C0E1-9387-38E2DA0BB82F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>
            <a:xfrm flipH="1" flipV="1">
              <a:off x="817118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btfpColumnGapBlocker803592">
              <a:extLst>
                <a:ext uri="{FF2B5EF4-FFF2-40B4-BE49-F238E27FC236}">
                  <a16:creationId xmlns:a16="http://schemas.microsoft.com/office/drawing/2014/main" id="{324693F0-ECCF-05B6-154C-92CF4690ABC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gray">
            <a:xfrm>
              <a:off x="568706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8" name="btfpColumnIndicator834232">
              <a:extLst>
                <a:ext uri="{FF2B5EF4-FFF2-40B4-BE49-F238E27FC236}">
                  <a16:creationId xmlns:a16="http://schemas.microsoft.com/office/drawing/2014/main" id="{8212FDEC-9222-8140-8223-D5B98D227617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763778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btfpColumnIndicator599561">
              <a:extLst>
                <a:ext uri="{FF2B5EF4-FFF2-40B4-BE49-F238E27FC236}">
                  <a16:creationId xmlns:a16="http://schemas.microsoft.com/office/drawing/2014/main" id="{91D9162A-806D-DF48-9BC7-90DBDFCBEB78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622046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btfpColumnGapBlocker343353">
              <a:extLst>
                <a:ext uri="{FF2B5EF4-FFF2-40B4-BE49-F238E27FC236}">
                  <a16:creationId xmlns:a16="http://schemas.microsoft.com/office/drawing/2014/main" id="{C110E8E4-D793-D3CA-0F5C-195266B55E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gray">
            <a:xfrm>
              <a:off x="373634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02" name="btfpColumnIndicator167177">
              <a:extLst>
                <a:ext uri="{FF2B5EF4-FFF2-40B4-BE49-F238E27FC236}">
                  <a16:creationId xmlns:a16="http://schemas.microsoft.com/office/drawing/2014/main" id="{C2C8216C-5A35-76E1-E4DC-0BB70CEBD4DB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568706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btfpColumnIndicator930840">
              <a:extLst>
                <a:ext uri="{FF2B5EF4-FFF2-40B4-BE49-F238E27FC236}">
                  <a16:creationId xmlns:a16="http://schemas.microsoft.com/office/drawing/2014/main" id="{BB359988-0FF7-4507-C08F-414C4816F022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>
            <a:xfrm flipH="1" flipV="1">
              <a:off x="426974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btfpColumnGapBlocker691914">
              <a:extLst>
                <a:ext uri="{FF2B5EF4-FFF2-40B4-BE49-F238E27FC236}">
                  <a16:creationId xmlns:a16="http://schemas.microsoft.com/office/drawing/2014/main" id="{53AFF195-E472-9D96-5138-E0BC3912A38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gray">
            <a:xfrm>
              <a:off x="178562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96" name="btfpColumnIndicator861721">
              <a:extLst>
                <a:ext uri="{FF2B5EF4-FFF2-40B4-BE49-F238E27FC236}">
                  <a16:creationId xmlns:a16="http://schemas.microsoft.com/office/drawing/2014/main" id="{DA9F4D6F-FAF7-4ED5-9A70-69E7CDA4AD36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>
            <a:xfrm flipH="1" flipV="1">
              <a:off x="373634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btfpColumnIndicator262541">
              <a:extLst>
                <a:ext uri="{FF2B5EF4-FFF2-40B4-BE49-F238E27FC236}">
                  <a16:creationId xmlns:a16="http://schemas.microsoft.com/office/drawing/2014/main" id="{93E8C1EB-B0D3-738C-64EA-ED57D561BA9C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>
            <a:xfrm flipH="1" flipV="1">
              <a:off x="231902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btfpColumnGapBlocker269100">
              <a:extLst>
                <a:ext uri="{FF2B5EF4-FFF2-40B4-BE49-F238E27FC236}">
                  <a16:creationId xmlns:a16="http://schemas.microsoft.com/office/drawing/2014/main" id="{ECB28528-49C0-4767-A5D4-DB59A003F93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90" name="btfpColumnIndicator395310">
              <a:extLst>
                <a:ext uri="{FF2B5EF4-FFF2-40B4-BE49-F238E27FC236}">
                  <a16:creationId xmlns:a16="http://schemas.microsoft.com/office/drawing/2014/main" id="{6F9BC11C-AECC-BF4E-D7FF-41F3274542A0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>
            <a:xfrm flipH="1" flipV="1">
              <a:off x="178562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btfpColumnIndicator373278">
              <a:extLst>
                <a:ext uri="{FF2B5EF4-FFF2-40B4-BE49-F238E27FC236}">
                  <a16:creationId xmlns:a16="http://schemas.microsoft.com/office/drawing/2014/main" id="{48A0AD36-E141-369C-49A6-372A2FCB728E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9B47D44-8AD3-E1DE-C3A7-817935CF0F2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78236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9" imgW="606" imgH="608" progId="TCLayout.ActiveDocument.1">
                  <p:embed/>
                </p:oleObj>
              </mc:Choice>
              <mc:Fallback>
                <p:oleObj name="think-cell Slide" r:id="rId59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B47D44-8AD3-E1DE-C3A7-817935CF0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0860139-E4BA-F690-325B-2AD3C8CC02B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/>
          <a:lstStyle/>
          <a:p>
            <a:r>
              <a:rPr lang="en-US" b="1"/>
              <a:t>Field-building</a:t>
            </a:r>
            <a:r>
              <a:rPr lang="en-US"/>
              <a:t> is one approach to equitable systems change, and field catalysts play critical roles leading the way to impact</a:t>
            </a:r>
          </a:p>
        </p:txBody>
      </p:sp>
      <p:sp>
        <p:nvSpPr>
          <p:cNvPr id="49" name="btfpBulletedList603303">
            <a:extLst>
              <a:ext uri="{FF2B5EF4-FFF2-40B4-BE49-F238E27FC236}">
                <a16:creationId xmlns:a16="http://schemas.microsoft.com/office/drawing/2014/main" id="{1F6DE803-AF35-5D17-C196-FF6C732C182F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8052753" y="4009015"/>
            <a:ext cx="1527633" cy="660031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>
              <a:buNone/>
            </a:pPr>
            <a:r>
              <a:rPr lang="en-US" sz="1471" b="1">
                <a:solidFill>
                  <a:schemeClr val="tx2"/>
                </a:solidFill>
              </a:rPr>
              <a:t>SYSTEMS </a:t>
            </a:r>
          </a:p>
          <a:p>
            <a:pPr marL="0" indent="0">
              <a:buNone/>
            </a:pPr>
            <a:r>
              <a:rPr lang="en-US" sz="1471" b="1">
                <a:solidFill>
                  <a:schemeClr val="tx2"/>
                </a:solidFill>
              </a:rPr>
              <a:t>CHANGE</a:t>
            </a:r>
          </a:p>
        </p:txBody>
      </p:sp>
      <p:sp>
        <p:nvSpPr>
          <p:cNvPr id="10" name="Freeform 40">
            <a:extLst>
              <a:ext uri="{FF2B5EF4-FFF2-40B4-BE49-F238E27FC236}">
                <a16:creationId xmlns:a16="http://schemas.microsoft.com/office/drawing/2014/main" id="{DE95BBA6-224C-773F-ACE5-F8DD068A448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1594677" y="841404"/>
            <a:ext cx="1146186" cy="3306360"/>
          </a:xfrm>
          <a:prstGeom prst="rect">
            <a:avLst/>
          </a:prstGeom>
          <a:solidFill>
            <a:srgbClr val="00437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6469" tIns="26469" rIns="26469" bIns="26469" rtlCol="0" anchor="ctr"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353" b="1">
                <a:solidFill>
                  <a:srgbClr val="FFFFFF"/>
                </a:solidFill>
              </a:rPr>
              <a:t>Systems change</a:t>
            </a:r>
          </a:p>
        </p:txBody>
      </p:sp>
      <p:grpSp>
        <p:nvGrpSpPr>
          <p:cNvPr id="75" name="btfpIcon297280">
            <a:extLst>
              <a:ext uri="{FF2B5EF4-FFF2-40B4-BE49-F238E27FC236}">
                <a16:creationId xmlns:a16="http://schemas.microsoft.com/office/drawing/2014/main" id="{44CC6F77-EEF4-E284-4E7A-2AD91F06C232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248409" y="1711743"/>
            <a:ext cx="798953" cy="798955"/>
            <a:chOff x="3513204" y="7412545"/>
            <a:chExt cx="1541628" cy="1541634"/>
          </a:xfrm>
        </p:grpSpPr>
        <p:sp>
          <p:nvSpPr>
            <p:cNvPr id="76" name="btfpIconCircle297280">
              <a:extLst>
                <a:ext uri="{FF2B5EF4-FFF2-40B4-BE49-F238E27FC236}">
                  <a16:creationId xmlns:a16="http://schemas.microsoft.com/office/drawing/2014/main" id="{0E858839-1949-AC18-1D19-5A728E1E4B9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3513204" y="7412545"/>
              <a:ext cx="1541628" cy="1541630"/>
            </a:xfrm>
            <a:prstGeom prst="ellipse">
              <a:avLst/>
            </a:prstGeom>
            <a:solidFill>
              <a:srgbClr val="00437A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176">
                <a:solidFill>
                  <a:schemeClr val="tx2"/>
                </a:solidFill>
              </a:endParaRPr>
            </a:p>
          </p:txBody>
        </p:sp>
        <p:pic>
          <p:nvPicPr>
            <p:cNvPr id="77" name="btfpIconLines297280">
              <a:extLst>
                <a:ext uri="{FF2B5EF4-FFF2-40B4-BE49-F238E27FC236}">
                  <a16:creationId xmlns:a16="http://schemas.microsoft.com/office/drawing/2014/main" id="{7F61F5EE-6E96-222C-BBB4-E459C331E1AE}"/>
                </a:ext>
              </a:extLst>
            </p:cNvPr>
            <p:cNvPicPr/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204" y="7412549"/>
              <a:ext cx="1541628" cy="154163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2F56F35-08DB-18F7-7E14-561E8D9F9E44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64046" y="3081546"/>
            <a:ext cx="2598624" cy="1496727"/>
            <a:chOff x="1039173" y="2745114"/>
            <a:chExt cx="3534366" cy="2035686"/>
          </a:xfrm>
        </p:grpSpPr>
        <p:sp>
          <p:nvSpPr>
            <p:cNvPr id="11" name="Freeform 44">
              <a:extLst>
                <a:ext uri="{FF2B5EF4-FFF2-40B4-BE49-F238E27FC236}">
                  <a16:creationId xmlns:a16="http://schemas.microsoft.com/office/drawing/2014/main" id="{015F3980-653E-32C3-1BC3-DAF31C44781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rot="16200000">
              <a:off x="2062828" y="2270089"/>
              <a:ext cx="1771071" cy="3250351"/>
            </a:xfrm>
            <a:prstGeom prst="rect">
              <a:avLst/>
            </a:prstGeom>
            <a:solidFill>
              <a:srgbClr val="398BC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6469" tIns="26469" rIns="26469" bIns="26469" rtlCol="0" anchor="ctr"/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2059">
                  <a:solidFill>
                    <a:srgbClr val="FFFFFF"/>
                  </a:solidFill>
                </a:rPr>
                <a:t>Is supported by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en-US" sz="2059" b="1">
                  <a:solidFill>
                    <a:srgbClr val="FFFFFF"/>
                  </a:solidFill>
                </a:rPr>
                <a:t>field building efforts</a:t>
              </a:r>
            </a:p>
          </p:txBody>
        </p:sp>
        <p:grpSp>
          <p:nvGrpSpPr>
            <p:cNvPr id="66" name="btfpIcon948865">
              <a:extLst>
                <a:ext uri="{FF2B5EF4-FFF2-40B4-BE49-F238E27FC236}">
                  <a16:creationId xmlns:a16="http://schemas.microsoft.com/office/drawing/2014/main" id="{CE67B875-6188-B6FB-10E8-568F1E067692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1039173" y="2745114"/>
              <a:ext cx="726232" cy="726232"/>
              <a:chOff x="2548056" y="2627958"/>
              <a:chExt cx="4288419" cy="4288419"/>
            </a:xfrm>
          </p:grpSpPr>
          <p:sp>
            <p:nvSpPr>
              <p:cNvPr id="67" name="btfpIconCircle948865">
                <a:extLst>
                  <a:ext uri="{FF2B5EF4-FFF2-40B4-BE49-F238E27FC236}">
                    <a16:creationId xmlns:a16="http://schemas.microsoft.com/office/drawing/2014/main" id="{C098DDCB-D0F3-6DFF-EED8-45523CBBDD85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gray">
              <a:xfrm>
                <a:off x="2548056" y="2627958"/>
                <a:ext cx="4288419" cy="4288419"/>
              </a:xfrm>
              <a:prstGeom prst="ellipse">
                <a:avLst/>
              </a:prstGeom>
              <a:solidFill>
                <a:srgbClr val="398BC6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76">
                  <a:solidFill>
                    <a:schemeClr val="tx2"/>
                  </a:solidFill>
                </a:endParaRPr>
              </a:p>
            </p:txBody>
          </p:sp>
          <p:pic>
            <p:nvPicPr>
              <p:cNvPr id="68" name="btfpIconLines948865">
                <a:extLst>
                  <a:ext uri="{FF2B5EF4-FFF2-40B4-BE49-F238E27FC236}">
                    <a16:creationId xmlns:a16="http://schemas.microsoft.com/office/drawing/2014/main" id="{DFC85826-5AAA-C114-D7EB-7DE93199249E}"/>
                  </a:ext>
                </a:extLst>
              </p:cNvPr>
              <p:cNvPicPr/>
              <p:nvPr>
                <p:custDataLst>
                  <p:tags r:id="rId22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8056" y="2627958"/>
                <a:ext cx="4288419" cy="4288419"/>
              </a:xfrm>
              <a:prstGeom prst="rect">
                <a:avLst/>
              </a:prstGeom>
            </p:spPr>
          </p:pic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AC9D12F-1B55-7BD4-0BFB-640971F57A5E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165525" y="4598152"/>
            <a:ext cx="1808153" cy="959073"/>
            <a:chOff x="1585219" y="4728450"/>
            <a:chExt cx="2459254" cy="1304427"/>
          </a:xfrm>
        </p:grpSpPr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24B2EB0E-447D-C316-FC7F-55DF74B01FC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16200000">
              <a:off x="2428455" y="4416859"/>
              <a:ext cx="1039815" cy="2192221"/>
            </a:xfrm>
            <a:prstGeom prst="rect">
              <a:avLst/>
            </a:prstGeom>
            <a:solidFill>
              <a:srgbClr val="83C3E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6469" tIns="26469" rIns="26469" bIns="26469" rtlCol="0" anchor="ctr"/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en-US" sz="1764">
                  <a:solidFill>
                    <a:srgbClr val="464547"/>
                  </a:solidFill>
                </a:rPr>
                <a:t>Often led by </a:t>
              </a:r>
              <a:r>
                <a:rPr lang="en-US" sz="1764" b="1">
                  <a:solidFill>
                    <a:srgbClr val="464547"/>
                  </a:solidFill>
                </a:rPr>
                <a:t>field catalysts</a:t>
              </a:r>
            </a:p>
          </p:txBody>
        </p:sp>
        <p:grpSp>
          <p:nvGrpSpPr>
            <p:cNvPr id="71" name="btfpIcon804599">
              <a:extLst>
                <a:ext uri="{FF2B5EF4-FFF2-40B4-BE49-F238E27FC236}">
                  <a16:creationId xmlns:a16="http://schemas.microsoft.com/office/drawing/2014/main" id="{6642BFEE-7801-D848-627A-74983E57C508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1585219" y="4728450"/>
              <a:ext cx="586715" cy="586715"/>
              <a:chOff x="4191425" y="4677840"/>
              <a:chExt cx="1560393" cy="1560395"/>
            </a:xfrm>
          </p:grpSpPr>
          <p:sp>
            <p:nvSpPr>
              <p:cNvPr id="72" name="btfpIconCircle804599">
                <a:extLst>
                  <a:ext uri="{FF2B5EF4-FFF2-40B4-BE49-F238E27FC236}">
                    <a16:creationId xmlns:a16="http://schemas.microsoft.com/office/drawing/2014/main" id="{A23210A2-193E-0C30-07BF-830CC56CE6C7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gray">
              <a:xfrm>
                <a:off x="4191425" y="4677840"/>
                <a:ext cx="1560393" cy="1560395"/>
              </a:xfrm>
              <a:prstGeom prst="ellipse">
                <a:avLst/>
              </a:prstGeom>
              <a:solidFill>
                <a:srgbClr val="83C3ED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176">
                  <a:solidFill>
                    <a:schemeClr val="tx2"/>
                  </a:solidFill>
                </a:endParaRPr>
              </a:p>
            </p:txBody>
          </p:sp>
          <p:pic>
            <p:nvPicPr>
              <p:cNvPr id="73" name="btfpIconLines804599">
                <a:extLst>
                  <a:ext uri="{FF2B5EF4-FFF2-40B4-BE49-F238E27FC236}">
                    <a16:creationId xmlns:a16="http://schemas.microsoft.com/office/drawing/2014/main" id="{2B18F78A-4194-CC1C-B190-CE2FD1732F41}"/>
                  </a:ext>
                </a:extLst>
              </p:cNvPr>
              <p:cNvPicPr/>
              <p:nvPr>
                <p:custDataLst>
                  <p:tags r:id="rId18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425" y="4677840"/>
                <a:ext cx="1560393" cy="1560395"/>
              </a:xfrm>
              <a:prstGeom prst="rect">
                <a:avLst/>
              </a:prstGeom>
            </p:spPr>
          </p:pic>
        </p:grpSp>
      </p:grpSp>
      <p:sp>
        <p:nvSpPr>
          <p:cNvPr id="14" name="btfpBulletedList464271">
            <a:extLst>
              <a:ext uri="{FF2B5EF4-FFF2-40B4-BE49-F238E27FC236}">
                <a16:creationId xmlns:a16="http://schemas.microsoft.com/office/drawing/2014/main" id="{AD93F152-4A62-024C-56F2-F6C7CE42761F}"/>
              </a:ext>
            </a:extLst>
          </p:cNvPr>
          <p:cNvSpPr txBox="1"/>
          <p:nvPr>
            <p:custDataLst>
              <p:tags r:id="rId11"/>
            </p:custDataLst>
          </p:nvPr>
        </p:nvSpPr>
        <p:spPr bwMode="gray">
          <a:xfrm>
            <a:off x="4269740" y="4728365"/>
            <a:ext cx="5310646" cy="1038340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130718" indent="-130718" defTabSz="729661"/>
            <a:r>
              <a:rPr lang="en-US" sz="1600" b="1">
                <a:solidFill>
                  <a:srgbClr val="83C3ED"/>
                </a:solidFill>
              </a:rPr>
              <a:t>Field catalysts</a:t>
            </a:r>
            <a:r>
              <a:rPr lang="en-US" sz="1600">
                <a:solidFill>
                  <a:srgbClr val="83C3ED"/>
                </a:solidFill>
              </a:rPr>
              <a:t> </a:t>
            </a:r>
            <a:r>
              <a:rPr lang="en-US" sz="1600"/>
              <a:t>are organizations that lead field-building work, </a:t>
            </a:r>
            <a:r>
              <a:rPr lang="en-US" sz="1600" b="1"/>
              <a:t>organizing field actors </a:t>
            </a:r>
            <a:r>
              <a:rPr lang="en-US" sz="1600"/>
              <a:t>and </a:t>
            </a:r>
            <a:r>
              <a:rPr lang="en-US" sz="1600" b="1"/>
              <a:t>coordinating various levers of impact</a:t>
            </a:r>
            <a:r>
              <a:rPr lang="en-US" sz="1600"/>
              <a:t> to strengthen the field’s work such that the “whole is greater than the sum of parts</a:t>
            </a:r>
            <a:r>
              <a:rPr lang="en-US" sz="1600" b="1"/>
              <a:t>”</a:t>
            </a:r>
          </a:p>
        </p:txBody>
      </p:sp>
      <p:sp>
        <p:nvSpPr>
          <p:cNvPr id="15" name="btfpBulletedList694847">
            <a:extLst>
              <a:ext uri="{FF2B5EF4-FFF2-40B4-BE49-F238E27FC236}">
                <a16:creationId xmlns:a16="http://schemas.microsoft.com/office/drawing/2014/main" id="{C1A02024-F75C-3D7E-E1F1-EBC35232C0FD}"/>
              </a:ext>
            </a:extLst>
          </p:cNvPr>
          <p:cNvSpPr txBox="1"/>
          <p:nvPr>
            <p:custDataLst>
              <p:tags r:id="rId12"/>
            </p:custDataLst>
          </p:nvPr>
        </p:nvSpPr>
        <p:spPr bwMode="gray">
          <a:xfrm>
            <a:off x="4269740" y="3242560"/>
            <a:ext cx="5349955" cy="1192228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130718" indent="-130718"/>
            <a:r>
              <a:rPr lang="en-US" sz="1600" b="1">
                <a:solidFill>
                  <a:srgbClr val="398BC6"/>
                </a:solidFill>
              </a:rPr>
              <a:t>A field </a:t>
            </a:r>
            <a:r>
              <a:rPr lang="en-US" sz="1600"/>
              <a:t>is a set of individuals and organizations working to address a common social issue or problem</a:t>
            </a:r>
          </a:p>
          <a:p>
            <a:pPr marL="130718" indent="-130718"/>
            <a:r>
              <a:rPr lang="en-US" sz="1600" b="1">
                <a:solidFill>
                  <a:srgbClr val="398BC6"/>
                </a:solidFill>
              </a:rPr>
              <a:t>Field building </a:t>
            </a:r>
            <a:r>
              <a:rPr lang="en-US" sz="1600"/>
              <a:t>is the activities and investments* that unlock a field’s progress towards systems change</a:t>
            </a:r>
            <a:r>
              <a:rPr lang="en-US" sz="1600" baseline="30000"/>
              <a:t>1</a:t>
            </a:r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1A322C-0A20-7097-1D5B-A03144BE041C}"/>
              </a:ext>
            </a:extLst>
          </p:cNvPr>
          <p:cNvSpPr txBox="1"/>
          <p:nvPr>
            <p:custDataLst>
              <p:tags r:id="rId13"/>
            </p:custDataLst>
          </p:nvPr>
        </p:nvSpPr>
        <p:spPr bwMode="gray">
          <a:xfrm>
            <a:off x="4213129" y="1921490"/>
            <a:ext cx="53672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0718" indent="-130718" defTabSz="729661"/>
            <a:r>
              <a:rPr lang="en-US" sz="1600" b="1">
                <a:solidFill>
                  <a:srgbClr val="00437A"/>
                </a:solidFill>
              </a:rPr>
              <a:t>Systems change </a:t>
            </a:r>
            <a:r>
              <a:rPr lang="en-US" sz="1600"/>
              <a:t>often requires a coordinated effort across many actors </a:t>
            </a:r>
            <a:r>
              <a:rPr lang="en-US" sz="1600" i="1"/>
              <a:t>and</a:t>
            </a:r>
            <a:r>
              <a:rPr lang="en-US" sz="1600"/>
              <a:t> the use of multiple levers (e.g., changing policies, shifting narratives) to address the root cause of social issues</a:t>
            </a:r>
          </a:p>
        </p:txBody>
      </p:sp>
      <p:sp>
        <p:nvSpPr>
          <p:cNvPr id="172" name="btfpNotesBox567010">
            <a:extLst>
              <a:ext uri="{FF2B5EF4-FFF2-40B4-BE49-F238E27FC236}">
                <a16:creationId xmlns:a16="http://schemas.microsoft.com/office/drawing/2014/main" id="{B7616AD1-D887-DB93-8AD0-15D09CB70A3E}"/>
              </a:ext>
            </a:extLst>
          </p:cNvPr>
          <p:cNvSpPr txBox="1"/>
          <p:nvPr>
            <p:custDataLst>
              <p:tags r:id="rId14"/>
            </p:custDataLst>
          </p:nvPr>
        </p:nvSpPr>
        <p:spPr bwMode="gray">
          <a:xfrm>
            <a:off x="373504" y="7120486"/>
            <a:ext cx="9206882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000">
                <a:solidFill>
                  <a:srgbClr val="464547"/>
                </a:solidFill>
              </a:rPr>
              <a:t>Source: </a:t>
            </a:r>
            <a:r>
              <a:rPr lang="en-US" sz="1000">
                <a:solidFill>
                  <a:srgbClr val="464547"/>
                </a:solidFill>
                <a:hlinkClick r:id="rId64"/>
              </a:rPr>
              <a:t>How Field Catalysts Galvanize Social Change</a:t>
            </a:r>
            <a:r>
              <a:rPr lang="en-US" sz="1000">
                <a:solidFill>
                  <a:srgbClr val="464547"/>
                </a:solidFill>
              </a:rPr>
              <a:t>; </a:t>
            </a:r>
            <a:r>
              <a:rPr lang="en-US" sz="1000">
                <a:solidFill>
                  <a:srgbClr val="464547"/>
                </a:solidFill>
                <a:hlinkClick r:id="rId65"/>
              </a:rPr>
              <a:t>How Philanthropy Can Support Systems-Change Leaders</a:t>
            </a:r>
            <a:r>
              <a:rPr lang="en-US" sz="1000">
                <a:solidFill>
                  <a:srgbClr val="464547"/>
                </a:solidFill>
              </a:rPr>
              <a:t>; </a:t>
            </a:r>
            <a:r>
              <a:rPr lang="en-US" sz="1000">
                <a:solidFill>
                  <a:srgbClr val="464547"/>
                </a:solidFill>
                <a:hlinkClick r:id="rId66"/>
              </a:rPr>
              <a:t>Field Building for Population-Level Change</a:t>
            </a:r>
            <a:r>
              <a:rPr lang="en-US" sz="1000">
                <a:solidFill>
                  <a:srgbClr val="464547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5325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btfpColumnIndicatorGroup2">
            <a:extLst>
              <a:ext uri="{FF2B5EF4-FFF2-40B4-BE49-F238E27FC236}">
                <a16:creationId xmlns:a16="http://schemas.microsoft.com/office/drawing/2014/main" id="{4DCD9FF2-C105-1FAB-A00D-CFDB1D562B1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28" name="btfpColumnGapBlocker432553">
              <a:extLst>
                <a:ext uri="{FF2B5EF4-FFF2-40B4-BE49-F238E27FC236}">
                  <a16:creationId xmlns:a16="http://schemas.microsoft.com/office/drawing/2014/main" id="{5D0FD7BD-19DC-ABF4-FD75-6BB21199749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6" name="btfpColumnGapBlocker783339">
              <a:extLst>
                <a:ext uri="{FF2B5EF4-FFF2-40B4-BE49-F238E27FC236}">
                  <a16:creationId xmlns:a16="http://schemas.microsoft.com/office/drawing/2014/main" id="{E8E2F970-28E4-AAFE-D89B-1039636D88F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47117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22" name="btfpColumnIndicator773865">
              <a:extLst>
                <a:ext uri="{FF2B5EF4-FFF2-40B4-BE49-F238E27FC236}">
                  <a16:creationId xmlns:a16="http://schemas.microsoft.com/office/drawing/2014/main" id="{F6CDC94F-0543-7A99-D387-D91FA0809F65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>
            <a:xfrm flipH="1"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btfpColumnIndicator734571">
              <a:extLst>
                <a:ext uri="{FF2B5EF4-FFF2-40B4-BE49-F238E27FC236}">
                  <a16:creationId xmlns:a16="http://schemas.microsoft.com/office/drawing/2014/main" id="{5E1B6487-3E08-A3B1-69C3-661C4AF9F569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>
            <a:xfrm flipH="1" flipV="1">
              <a:off x="5245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tfpColumnGapBlocker602489">
              <a:extLst>
                <a:ext uri="{FF2B5EF4-FFF2-40B4-BE49-F238E27FC236}">
                  <a16:creationId xmlns:a16="http://schemas.microsoft.com/office/drawing/2014/main" id="{BFC5AC98-2DAA-681D-4E84-CB5CF9E7ED0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4" name="btfpColumnIndicator167051">
              <a:extLst>
                <a:ext uri="{FF2B5EF4-FFF2-40B4-BE49-F238E27FC236}">
                  <a16:creationId xmlns:a16="http://schemas.microsoft.com/office/drawing/2014/main" id="{56C16C04-D5C7-D06E-3D24-01B9C9C93AFF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4711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101536">
              <a:extLst>
                <a:ext uri="{FF2B5EF4-FFF2-40B4-BE49-F238E27FC236}">
                  <a16:creationId xmlns:a16="http://schemas.microsoft.com/office/drawing/2014/main" id="{612A8D4B-E493-62AE-0D12-0C9B57C4A8A1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btfpColumnIndicatorGroup1">
            <a:extLst>
              <a:ext uri="{FF2B5EF4-FFF2-40B4-BE49-F238E27FC236}">
                <a16:creationId xmlns:a16="http://schemas.microsoft.com/office/drawing/2014/main" id="{9FD4107F-E462-D811-7573-5137E51EFA1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27" name="btfpColumnGapBlocker440832">
              <a:extLst>
                <a:ext uri="{FF2B5EF4-FFF2-40B4-BE49-F238E27FC236}">
                  <a16:creationId xmlns:a16="http://schemas.microsoft.com/office/drawing/2014/main" id="{4F0450D1-EA6D-DEC6-06A3-7E24D2383EB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4" name="btfpColumnGapBlocker247534">
              <a:extLst>
                <a:ext uri="{FF2B5EF4-FFF2-40B4-BE49-F238E27FC236}">
                  <a16:creationId xmlns:a16="http://schemas.microsoft.com/office/drawing/2014/main" id="{C5CD3F15-97B8-DC2F-923A-9EAB0D754DF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47117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21" name="btfpColumnIndicator507259">
              <a:extLst>
                <a:ext uri="{FF2B5EF4-FFF2-40B4-BE49-F238E27FC236}">
                  <a16:creationId xmlns:a16="http://schemas.microsoft.com/office/drawing/2014/main" id="{738EF427-C81B-0796-7657-CE4705C25D46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btfpColumnIndicator989509">
              <a:extLst>
                <a:ext uri="{FF2B5EF4-FFF2-40B4-BE49-F238E27FC236}">
                  <a16:creationId xmlns:a16="http://schemas.microsoft.com/office/drawing/2014/main" id="{9669F238-8229-2DC5-9294-A5AFA42FF715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5245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tfpColumnGapBlocker816394">
              <a:extLst>
                <a:ext uri="{FF2B5EF4-FFF2-40B4-BE49-F238E27FC236}">
                  <a16:creationId xmlns:a16="http://schemas.microsoft.com/office/drawing/2014/main" id="{983D28D1-CE9B-C872-F418-68271D5D930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cxnSp>
          <p:nvCxnSpPr>
            <p:cNvPr id="13" name="btfpColumnIndicator170443">
              <a:extLst>
                <a:ext uri="{FF2B5EF4-FFF2-40B4-BE49-F238E27FC236}">
                  <a16:creationId xmlns:a16="http://schemas.microsoft.com/office/drawing/2014/main" id="{D57C900A-D383-539C-FA2F-EF8CE8444243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4711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630452">
              <a:extLst>
                <a:ext uri="{FF2B5EF4-FFF2-40B4-BE49-F238E27FC236}">
                  <a16:creationId xmlns:a16="http://schemas.microsoft.com/office/drawing/2014/main" id="{4E6222D5-414A-CEFF-1C81-318001440D88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>
            <p:custDataLst>
              <p:tags r:id="rId3"/>
            </p:custDataLst>
          </p:nvPr>
        </p:nvSpPr>
        <p:spPr bwMode="gray">
          <a:xfrm>
            <a:off x="426875" y="4401944"/>
            <a:ext cx="4367915" cy="2459564"/>
          </a:xfrm>
          <a:prstGeom prst="roundRect">
            <a:avLst>
              <a:gd name="adj" fmla="val 4841"/>
            </a:avLst>
          </a:prstGeom>
          <a:noFill/>
          <a:ln w="9525" cap="flat" cmpd="sng" algn="ctr">
            <a:solidFill>
              <a:srgbClr val="D0D1D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A9E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176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b="1"/>
              <a:t>Field building: </a:t>
            </a:r>
            <a:r>
              <a:rPr lang="en-US"/>
              <a:t>Two common field archetypes</a:t>
            </a:r>
          </a:p>
        </p:txBody>
      </p:sp>
      <p:sp>
        <p:nvSpPr>
          <p:cNvPr id="3" name="btfpLayoutConfig" hidden="1"/>
          <p:cNvSpPr txBox="1"/>
          <p:nvPr>
            <p:custDataLst>
              <p:tags r:id="rId5"/>
            </p:custDataLst>
          </p:nvPr>
        </p:nvSpPr>
        <p:spPr bwMode="gray">
          <a:xfrm>
            <a:off x="1297344" y="994729"/>
            <a:ext cx="6536326" cy="68844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overall_0_132078050744127240 columns_2_132078050731307556 4_1_132078050352229053 5_1_132078050513892829 15_1_132083914240053919 8_0_132176988410354469 12_1_132177149004290709 </a:t>
            </a:r>
          </a:p>
        </p:txBody>
      </p:sp>
      <p:sp>
        <p:nvSpPr>
          <p:cNvPr id="19" name="btfpBulletedList916385"/>
          <p:cNvSpPr txBox="1"/>
          <p:nvPr>
            <p:custDataLst>
              <p:tags r:id="rId6"/>
            </p:custDataLst>
          </p:nvPr>
        </p:nvSpPr>
        <p:spPr>
          <a:xfrm>
            <a:off x="434416" y="2109749"/>
            <a:ext cx="436037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/>
              <a:t>Problem-based fields often drive toward </a:t>
            </a:r>
            <a:r>
              <a:rPr lang="en-US" b="1"/>
              <a:t>outwardly visible </a:t>
            </a:r>
            <a:r>
              <a:rPr lang="en-US"/>
              <a:t>and </a:t>
            </a:r>
            <a:r>
              <a:rPr lang="en-US" b="1"/>
              <a:t>measureable outcomes and solutions, </a:t>
            </a:r>
            <a:r>
              <a:rPr lang="en-US"/>
              <a:t>and can be a valuable unit of change when pursuing impact at scale </a:t>
            </a:r>
            <a:endParaRPr lang="en-US" b="1"/>
          </a:p>
        </p:txBody>
      </p:sp>
      <p:sp>
        <p:nvSpPr>
          <p:cNvPr id="20" name="btfpBulletedList964997"/>
          <p:cNvSpPr txBox="1"/>
          <p:nvPr>
            <p:custDataLst>
              <p:tags r:id="rId7"/>
            </p:custDataLst>
          </p:nvPr>
        </p:nvSpPr>
        <p:spPr>
          <a:xfrm>
            <a:off x="5197904" y="2110943"/>
            <a:ext cx="4360375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/>
              <a:t>Issue-based fields frequently </a:t>
            </a:r>
            <a:r>
              <a:rPr lang="en-US" b="1"/>
              <a:t>operate beneath the surface </a:t>
            </a:r>
            <a:r>
              <a:rPr lang="en-US"/>
              <a:t>but are powerful undercurrents enabling problem-based fields to </a:t>
            </a:r>
            <a:r>
              <a:rPr lang="en-US" b="1"/>
              <a:t>overcome shared barriers, unlock resources</a:t>
            </a:r>
            <a:r>
              <a:rPr lang="en-US"/>
              <a:t>, and </a:t>
            </a:r>
            <a:r>
              <a:rPr lang="en-US" b="1"/>
              <a:t>draw powerful connections across fields</a:t>
            </a:r>
          </a:p>
        </p:txBody>
      </p:sp>
      <p:pic>
        <p:nvPicPr>
          <p:cNvPr id="5" name="btfpPhotoGeneric7129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/>
          <a:srcRect l="5139" r="5139"/>
          <a:stretch>
            <a:fillRect/>
          </a:stretch>
        </p:blipFill>
        <p:spPr>
          <a:xfrm>
            <a:off x="5840984" y="4706874"/>
            <a:ext cx="3074115" cy="1947646"/>
          </a:xfrm>
          <a:prstGeom prst="rect">
            <a:avLst/>
          </a:prstGeom>
        </p:spPr>
      </p:pic>
      <p:sp>
        <p:nvSpPr>
          <p:cNvPr id="23" name="Rectangle 22"/>
          <p:cNvSpPr/>
          <p:nvPr>
            <p:custDataLst>
              <p:tags r:id="rId9"/>
            </p:custDataLst>
          </p:nvPr>
        </p:nvSpPr>
        <p:spPr>
          <a:xfrm>
            <a:off x="434417" y="1614846"/>
            <a:ext cx="4360375" cy="392752"/>
          </a:xfrm>
          <a:prstGeom prst="rect">
            <a:avLst/>
          </a:prstGeom>
          <a:solidFill>
            <a:srgbClr val="00437A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69" tIns="26469" rIns="26469" bIns="26469" rtlCol="0" anchor="b"/>
          <a:lstStyle/>
          <a:p>
            <a:pPr marL="0" indent="0" algn="ctr">
              <a:lnSpc>
                <a:spcPts val="1764"/>
              </a:lnSpc>
              <a:spcBef>
                <a:spcPct val="0"/>
              </a:spcBef>
              <a:buNone/>
            </a:pPr>
            <a:r>
              <a:rPr lang="en-US" sz="2353" b="1" cap="all">
                <a:solidFill>
                  <a:srgbClr val="FFFFFF"/>
                </a:solidFill>
              </a:rPr>
              <a:t>Problem-based fields</a:t>
            </a:r>
          </a:p>
        </p:txBody>
      </p:sp>
      <p:sp>
        <p:nvSpPr>
          <p:cNvPr id="25" name="Rectangle 24"/>
          <p:cNvSpPr/>
          <p:nvPr>
            <p:custDataLst>
              <p:tags r:id="rId10"/>
            </p:custDataLst>
          </p:nvPr>
        </p:nvSpPr>
        <p:spPr>
          <a:xfrm>
            <a:off x="5197905" y="1614846"/>
            <a:ext cx="4360375" cy="392752"/>
          </a:xfrm>
          <a:prstGeom prst="rect">
            <a:avLst/>
          </a:prstGeom>
          <a:solidFill>
            <a:srgbClr val="00A9E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69" tIns="26469" rIns="26469" bIns="26469" rtlCol="0" anchor="b"/>
          <a:lstStyle/>
          <a:p>
            <a:pPr marL="0" indent="0" algn="ctr">
              <a:lnSpc>
                <a:spcPts val="1764"/>
              </a:lnSpc>
              <a:spcBef>
                <a:spcPct val="0"/>
              </a:spcBef>
              <a:buNone/>
            </a:pPr>
            <a:r>
              <a:rPr lang="en-US" sz="2353" b="1" cap="all">
                <a:solidFill>
                  <a:srgbClr val="FFFFFF"/>
                </a:solidFill>
              </a:rPr>
              <a:t>Issue-based fields</a:t>
            </a:r>
          </a:p>
        </p:txBody>
      </p:sp>
      <p:grpSp>
        <p:nvGrpSpPr>
          <p:cNvPr id="8" name="btfpColumnHeaderBox532065"/>
          <p:cNvGrpSpPr/>
          <p:nvPr>
            <p:custDataLst>
              <p:tags r:id="rId11"/>
            </p:custDataLst>
          </p:nvPr>
        </p:nvGrpSpPr>
        <p:grpSpPr>
          <a:xfrm>
            <a:off x="434416" y="3860248"/>
            <a:ext cx="9123862" cy="352448"/>
            <a:chOff x="368300" y="975247"/>
            <a:chExt cx="4343400" cy="479361"/>
          </a:xfrm>
        </p:grpSpPr>
        <p:sp>
          <p:nvSpPr>
            <p:cNvPr id="4" name="btfpColumnHeaderBoxText532065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368300" y="975247"/>
              <a:ext cx="4343400" cy="471126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b="1">
                  <a:solidFill>
                    <a:srgbClr val="464547"/>
                  </a:solidFill>
                </a:rPr>
                <a:t>Illustrative examples</a:t>
              </a:r>
            </a:p>
          </p:txBody>
        </p:sp>
        <p:cxnSp>
          <p:nvCxnSpPr>
            <p:cNvPr id="6" name="btfpColumnHeaderBoxLine532065"/>
            <p:cNvCxnSpPr/>
            <p:nvPr>
              <p:custDataLst>
                <p:tags r:id="rId17"/>
              </p:custDataLst>
            </p:nvPr>
          </p:nvCxnSpPr>
          <p:spPr>
            <a:xfrm>
              <a:off x="368300" y="1454608"/>
              <a:ext cx="434340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>
          <a:xfrm>
            <a:off x="1637637" y="4266168"/>
            <a:ext cx="1946390" cy="29591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323" b="1">
                <a:solidFill>
                  <a:srgbClr val="464547"/>
                </a:solidFill>
              </a:rPr>
              <a:t>Bail Reform Field </a:t>
            </a:r>
          </a:p>
        </p:txBody>
      </p:sp>
      <p:sp>
        <p:nvSpPr>
          <p:cNvPr id="41" name="Rounded Rectangle 40"/>
          <p:cNvSpPr/>
          <p:nvPr>
            <p:custDataLst>
              <p:tags r:id="rId13"/>
            </p:custDataLst>
          </p:nvPr>
        </p:nvSpPr>
        <p:spPr bwMode="gray">
          <a:xfrm>
            <a:off x="5197903" y="4401944"/>
            <a:ext cx="4360365" cy="2459563"/>
          </a:xfrm>
          <a:prstGeom prst="roundRect">
            <a:avLst>
              <a:gd name="adj" fmla="val 4841"/>
            </a:avLst>
          </a:prstGeom>
          <a:noFill/>
          <a:ln w="9525" cap="flat" cmpd="sng" algn="ctr">
            <a:solidFill>
              <a:srgbClr val="D0D1D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A9E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176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>
            <p:custDataLst>
              <p:tags r:id="rId14"/>
            </p:custDataLst>
          </p:nvPr>
        </p:nvSpPr>
        <p:spPr>
          <a:xfrm>
            <a:off x="6363053" y="4251026"/>
            <a:ext cx="2030052" cy="29591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323" b="1">
                <a:solidFill>
                  <a:srgbClr val="464547"/>
                </a:solidFill>
              </a:rPr>
              <a:t>Early Childhood Field</a:t>
            </a:r>
          </a:p>
        </p:txBody>
      </p:sp>
      <p:sp>
        <p:nvSpPr>
          <p:cNvPr id="10" name="Oval 9"/>
          <p:cNvSpPr/>
          <p:nvPr>
            <p:custDataLst>
              <p:tags r:id="rId15"/>
            </p:custDataLst>
          </p:nvPr>
        </p:nvSpPr>
        <p:spPr bwMode="gray">
          <a:xfrm>
            <a:off x="1850375" y="4892001"/>
            <a:ext cx="1520913" cy="1479449"/>
          </a:xfrm>
          <a:prstGeom prst="ellipse">
            <a:avLst/>
          </a:prstGeom>
          <a:solidFill>
            <a:schemeClr val="bg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469" tIns="26469" rIns="26469" bIns="26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1029" b="1">
                <a:solidFill>
                  <a:schemeClr val="tx2"/>
                </a:solidFill>
              </a:rPr>
              <a:t>Problem:       </a:t>
            </a:r>
          </a:p>
          <a:p>
            <a:pPr marL="0" indent="0" algn="ctr">
              <a:buNone/>
            </a:pPr>
            <a:r>
              <a:rPr lang="en-US" sz="1029">
                <a:solidFill>
                  <a:schemeClr val="tx2"/>
                </a:solidFill>
              </a:rPr>
              <a:t>Money bonds disproportionately penalize low-income individuals</a:t>
            </a:r>
          </a:p>
        </p:txBody>
      </p:sp>
    </p:spTree>
    <p:extLst>
      <p:ext uri="{BB962C8B-B14F-4D97-AF65-F5344CB8AC3E}">
        <p14:creationId xmlns:p14="http://schemas.microsoft.com/office/powerpoint/2010/main" val="34272605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btfpColumnIndicatorGroup2">
            <a:extLst>
              <a:ext uri="{FF2B5EF4-FFF2-40B4-BE49-F238E27FC236}">
                <a16:creationId xmlns:a16="http://schemas.microsoft.com/office/drawing/2014/main" id="{AF35E57D-9B2C-7915-E214-5D19241CE8AE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60" name="btfpColumnGapBlocker438479">
              <a:extLst>
                <a:ext uri="{FF2B5EF4-FFF2-40B4-BE49-F238E27FC236}">
                  <a16:creationId xmlns:a16="http://schemas.microsoft.com/office/drawing/2014/main" id="{70822F02-0004-3DCD-9FBE-19D004F8F617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8" name="btfpColumnGapBlocker480097">
              <a:extLst>
                <a:ext uri="{FF2B5EF4-FFF2-40B4-BE49-F238E27FC236}">
                  <a16:creationId xmlns:a16="http://schemas.microsoft.com/office/drawing/2014/main" id="{A9A13A28-FFE3-D676-3CF1-AA6EF33CB62D}"/>
                </a:ext>
              </a:extLst>
            </p:cNvPr>
            <p:cNvSpPr/>
            <p:nvPr/>
          </p:nvSpPr>
          <p:spPr bwMode="gray">
            <a:xfrm>
              <a:off x="71501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6" name="btfpColumnIndicator614872">
              <a:extLst>
                <a:ext uri="{FF2B5EF4-FFF2-40B4-BE49-F238E27FC236}">
                  <a16:creationId xmlns:a16="http://schemas.microsoft.com/office/drawing/2014/main" id="{B716374C-8D63-99DE-B11C-7B2E7E8524EF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btfpColumnIndicator126175">
              <a:extLst>
                <a:ext uri="{FF2B5EF4-FFF2-40B4-BE49-F238E27FC236}">
                  <a16:creationId xmlns:a16="http://schemas.microsoft.com/office/drawing/2014/main" id="{89F80F01-3289-C823-A44D-F7CF580801A2}"/>
                </a:ext>
              </a:extLst>
            </p:cNvPr>
            <p:cNvCxnSpPr/>
            <p:nvPr/>
          </p:nvCxnSpPr>
          <p:spPr>
            <a:xfrm flipV="1">
              <a:off x="7683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btfpColumnGapBlocker842966">
              <a:extLst>
                <a:ext uri="{FF2B5EF4-FFF2-40B4-BE49-F238E27FC236}">
                  <a16:creationId xmlns:a16="http://schemas.microsoft.com/office/drawing/2014/main" id="{C6E97CE5-9139-4BD4-E880-C994E0D39050}"/>
                </a:ext>
              </a:extLst>
            </p:cNvPr>
            <p:cNvSpPr/>
            <p:nvPr/>
          </p:nvSpPr>
          <p:spPr bwMode="gray">
            <a:xfrm>
              <a:off x="47117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2" name="btfpColumnIndicator931995">
              <a:extLst>
                <a:ext uri="{FF2B5EF4-FFF2-40B4-BE49-F238E27FC236}">
                  <a16:creationId xmlns:a16="http://schemas.microsoft.com/office/drawing/2014/main" id="{90598585-50BE-3DDF-AFAE-E5AEB5EDC838}"/>
                </a:ext>
              </a:extLst>
            </p:cNvPr>
            <p:cNvCxnSpPr/>
            <p:nvPr/>
          </p:nvCxnSpPr>
          <p:spPr>
            <a:xfrm flipV="1">
              <a:off x="7150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btfpColumnIndicator777223">
              <a:extLst>
                <a:ext uri="{FF2B5EF4-FFF2-40B4-BE49-F238E27FC236}">
                  <a16:creationId xmlns:a16="http://schemas.microsoft.com/office/drawing/2014/main" id="{598408A3-B75B-C9B8-376E-EBF7D2016410}"/>
                </a:ext>
              </a:extLst>
            </p:cNvPr>
            <p:cNvCxnSpPr/>
            <p:nvPr/>
          </p:nvCxnSpPr>
          <p:spPr>
            <a:xfrm flipV="1">
              <a:off x="5245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tfpColumnGapBlocker718493">
              <a:extLst>
                <a:ext uri="{FF2B5EF4-FFF2-40B4-BE49-F238E27FC236}">
                  <a16:creationId xmlns:a16="http://schemas.microsoft.com/office/drawing/2014/main" id="{1756BB46-6A21-B86F-5861-A94E7E64BEB4}"/>
                </a:ext>
              </a:extLst>
            </p:cNvPr>
            <p:cNvSpPr/>
            <p:nvPr/>
          </p:nvSpPr>
          <p:spPr bwMode="gray">
            <a:xfrm>
              <a:off x="22733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26" name="btfpColumnIndicator579425">
              <a:extLst>
                <a:ext uri="{FF2B5EF4-FFF2-40B4-BE49-F238E27FC236}">
                  <a16:creationId xmlns:a16="http://schemas.microsoft.com/office/drawing/2014/main" id="{82585EF8-A90A-0AC3-F673-E51948E46210}"/>
                </a:ext>
              </a:extLst>
            </p:cNvPr>
            <p:cNvCxnSpPr/>
            <p:nvPr/>
          </p:nvCxnSpPr>
          <p:spPr>
            <a:xfrm flipV="1">
              <a:off x="4711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btfpColumnIndicator579648">
              <a:extLst>
                <a:ext uri="{FF2B5EF4-FFF2-40B4-BE49-F238E27FC236}">
                  <a16:creationId xmlns:a16="http://schemas.microsoft.com/office/drawing/2014/main" id="{83AE9293-BC8B-86AB-96E5-B143E18B2829}"/>
                </a:ext>
              </a:extLst>
            </p:cNvPr>
            <p:cNvCxnSpPr/>
            <p:nvPr/>
          </p:nvCxnSpPr>
          <p:spPr>
            <a:xfrm flipV="1">
              <a:off x="2806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tfpColumnGapBlocker135834">
              <a:extLst>
                <a:ext uri="{FF2B5EF4-FFF2-40B4-BE49-F238E27FC236}">
                  <a16:creationId xmlns:a16="http://schemas.microsoft.com/office/drawing/2014/main" id="{B438C3C1-9F69-B56F-633A-7EFD82B31A41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btfpColumnIndicator419728">
              <a:extLst>
                <a:ext uri="{FF2B5EF4-FFF2-40B4-BE49-F238E27FC236}">
                  <a16:creationId xmlns:a16="http://schemas.microsoft.com/office/drawing/2014/main" id="{ECB6960B-C227-999F-9E3B-41E7CC1355EB}"/>
                </a:ext>
              </a:extLst>
            </p:cNvPr>
            <p:cNvCxnSpPr/>
            <p:nvPr/>
          </p:nvCxnSpPr>
          <p:spPr>
            <a:xfrm flipV="1">
              <a:off x="2273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539640">
              <a:extLst>
                <a:ext uri="{FF2B5EF4-FFF2-40B4-BE49-F238E27FC236}">
                  <a16:creationId xmlns:a16="http://schemas.microsoft.com/office/drawing/2014/main" id="{86C59357-4ED4-9E3C-7F3F-8D091FE50512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btfpColumnIndicatorGroup1">
            <a:extLst>
              <a:ext uri="{FF2B5EF4-FFF2-40B4-BE49-F238E27FC236}">
                <a16:creationId xmlns:a16="http://schemas.microsoft.com/office/drawing/2014/main" id="{FCB3BEDD-7A1E-33EC-C0F4-F6596627C3C0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59" name="btfpColumnGapBlocker250201">
              <a:extLst>
                <a:ext uri="{FF2B5EF4-FFF2-40B4-BE49-F238E27FC236}">
                  <a16:creationId xmlns:a16="http://schemas.microsoft.com/office/drawing/2014/main" id="{6204A3DB-381E-A7FC-249F-FB998DFFA02A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57" name="btfpColumnGapBlocker729781">
              <a:extLst>
                <a:ext uri="{FF2B5EF4-FFF2-40B4-BE49-F238E27FC236}">
                  <a16:creationId xmlns:a16="http://schemas.microsoft.com/office/drawing/2014/main" id="{55F202A4-52FE-9B37-9371-70C7E316E025}"/>
                </a:ext>
              </a:extLst>
            </p:cNvPr>
            <p:cNvSpPr/>
            <p:nvPr/>
          </p:nvSpPr>
          <p:spPr bwMode="gray">
            <a:xfrm>
              <a:off x="71501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5" name="btfpColumnIndicator750460">
              <a:extLst>
                <a:ext uri="{FF2B5EF4-FFF2-40B4-BE49-F238E27FC236}">
                  <a16:creationId xmlns:a16="http://schemas.microsoft.com/office/drawing/2014/main" id="{30B4E621-D5B5-AF33-C34B-114205A8434A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btfpColumnIndicator234627">
              <a:extLst>
                <a:ext uri="{FF2B5EF4-FFF2-40B4-BE49-F238E27FC236}">
                  <a16:creationId xmlns:a16="http://schemas.microsoft.com/office/drawing/2014/main" id="{3C1C04A0-2FAA-F841-DD29-63CA8EE901B4}"/>
                </a:ext>
              </a:extLst>
            </p:cNvPr>
            <p:cNvCxnSpPr/>
            <p:nvPr/>
          </p:nvCxnSpPr>
          <p:spPr>
            <a:xfrm flipV="1">
              <a:off x="7683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tfpColumnGapBlocker335575">
              <a:extLst>
                <a:ext uri="{FF2B5EF4-FFF2-40B4-BE49-F238E27FC236}">
                  <a16:creationId xmlns:a16="http://schemas.microsoft.com/office/drawing/2014/main" id="{D0F3F35B-F7CE-ED09-76CE-345702804441}"/>
                </a:ext>
              </a:extLst>
            </p:cNvPr>
            <p:cNvSpPr/>
            <p:nvPr/>
          </p:nvSpPr>
          <p:spPr bwMode="gray">
            <a:xfrm>
              <a:off x="47117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1" name="btfpColumnIndicator588472">
              <a:extLst>
                <a:ext uri="{FF2B5EF4-FFF2-40B4-BE49-F238E27FC236}">
                  <a16:creationId xmlns:a16="http://schemas.microsoft.com/office/drawing/2014/main" id="{00F7B301-0DA7-5397-AC62-3649A56D4277}"/>
                </a:ext>
              </a:extLst>
            </p:cNvPr>
            <p:cNvCxnSpPr/>
            <p:nvPr/>
          </p:nvCxnSpPr>
          <p:spPr>
            <a:xfrm flipV="1">
              <a:off x="7150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btfpColumnIndicator406627">
              <a:extLst>
                <a:ext uri="{FF2B5EF4-FFF2-40B4-BE49-F238E27FC236}">
                  <a16:creationId xmlns:a16="http://schemas.microsoft.com/office/drawing/2014/main" id="{3BF967F1-A60D-E207-9E14-730B320FF59F}"/>
                </a:ext>
              </a:extLst>
            </p:cNvPr>
            <p:cNvCxnSpPr/>
            <p:nvPr/>
          </p:nvCxnSpPr>
          <p:spPr>
            <a:xfrm flipV="1">
              <a:off x="5245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tfpColumnGapBlocker399863">
              <a:extLst>
                <a:ext uri="{FF2B5EF4-FFF2-40B4-BE49-F238E27FC236}">
                  <a16:creationId xmlns:a16="http://schemas.microsoft.com/office/drawing/2014/main" id="{BAC8C87B-811B-B6BE-D118-DECE47096104}"/>
                </a:ext>
              </a:extLst>
            </p:cNvPr>
            <p:cNvSpPr/>
            <p:nvPr/>
          </p:nvSpPr>
          <p:spPr bwMode="gray">
            <a:xfrm>
              <a:off x="22733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btfpColumnIndicator986559">
              <a:extLst>
                <a:ext uri="{FF2B5EF4-FFF2-40B4-BE49-F238E27FC236}">
                  <a16:creationId xmlns:a16="http://schemas.microsoft.com/office/drawing/2014/main" id="{6BE302FD-1B02-58ED-D6BE-DE57D2926012}"/>
                </a:ext>
              </a:extLst>
            </p:cNvPr>
            <p:cNvCxnSpPr/>
            <p:nvPr/>
          </p:nvCxnSpPr>
          <p:spPr>
            <a:xfrm flipV="1">
              <a:off x="4711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btfpColumnIndicator782050">
              <a:extLst>
                <a:ext uri="{FF2B5EF4-FFF2-40B4-BE49-F238E27FC236}">
                  <a16:creationId xmlns:a16="http://schemas.microsoft.com/office/drawing/2014/main" id="{7B08B277-AB70-2BA3-F0B0-C21C233DD9DF}"/>
                </a:ext>
              </a:extLst>
            </p:cNvPr>
            <p:cNvCxnSpPr/>
            <p:nvPr/>
          </p:nvCxnSpPr>
          <p:spPr>
            <a:xfrm flipV="1">
              <a:off x="2806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tfpColumnGapBlocker670835">
              <a:extLst>
                <a:ext uri="{FF2B5EF4-FFF2-40B4-BE49-F238E27FC236}">
                  <a16:creationId xmlns:a16="http://schemas.microsoft.com/office/drawing/2014/main" id="{E55657D1-BFF7-D83D-C1A8-9611A4DE5E32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btfpColumnIndicator658463">
              <a:extLst>
                <a:ext uri="{FF2B5EF4-FFF2-40B4-BE49-F238E27FC236}">
                  <a16:creationId xmlns:a16="http://schemas.microsoft.com/office/drawing/2014/main" id="{1C19CA27-8A41-90B4-63A6-6DC8C4541B51}"/>
                </a:ext>
              </a:extLst>
            </p:cNvPr>
            <p:cNvCxnSpPr/>
            <p:nvPr/>
          </p:nvCxnSpPr>
          <p:spPr>
            <a:xfrm flipV="1">
              <a:off x="2273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18366">
              <a:extLst>
                <a:ext uri="{FF2B5EF4-FFF2-40B4-BE49-F238E27FC236}">
                  <a16:creationId xmlns:a16="http://schemas.microsoft.com/office/drawing/2014/main" id="{60D2327C-3E96-A2A7-7FE1-83DB1FEB5FCB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Field building: </a:t>
            </a:r>
            <a:r>
              <a:rPr lang="en-US" dirty="0"/>
              <a:t>We observe several factors dynamically affecting field definition</a:t>
            </a:r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97344" y="994729"/>
            <a:ext cx="6536326" cy="68844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overall_0_132078050744127240 columns_2_132078050731307556 4_1_132078050352229053 5_1_132078050513892829 15_1_132083914240053919 8_0_132176988410354469 12_1_132177149004290709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0B6D5-F9B4-AA24-A703-F1ECB5A576B4}"/>
              </a:ext>
            </a:extLst>
          </p:cNvPr>
          <p:cNvGrpSpPr/>
          <p:nvPr/>
        </p:nvGrpSpPr>
        <p:grpSpPr>
          <a:xfrm>
            <a:off x="368301" y="1434476"/>
            <a:ext cx="9212055" cy="981280"/>
            <a:chOff x="368301" y="1397796"/>
            <a:chExt cx="9212055" cy="98128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839856-82A5-8C63-5309-58150257948E}"/>
                </a:ext>
              </a:extLst>
            </p:cNvPr>
            <p:cNvSpPr txBox="1"/>
            <p:nvPr/>
          </p:nvSpPr>
          <p:spPr bwMode="gray">
            <a:xfrm>
              <a:off x="2504332" y="1472938"/>
              <a:ext cx="7076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600" dirty="0"/>
                <a:t>More narrow problem statements are more concrete (including a clear measure of success), may require fewer actors to align; can be exclusive and miss broader opportunities/needs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D233C45-7A85-3BEE-B0D0-89585AB62F31}"/>
                </a:ext>
              </a:extLst>
            </p:cNvPr>
            <p:cNvSpPr/>
            <p:nvPr/>
          </p:nvSpPr>
          <p:spPr bwMode="gray">
            <a:xfrm>
              <a:off x="368301" y="1397796"/>
              <a:ext cx="1905000" cy="981280"/>
            </a:xfrm>
            <a:prstGeom prst="rect">
              <a:avLst/>
            </a:prstGeom>
            <a:solidFill>
              <a:srgbClr val="00437A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</a:rPr>
                <a:t>Problem scope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6A0E66-7473-0BD3-3514-131C0038CC14}"/>
              </a:ext>
            </a:extLst>
          </p:cNvPr>
          <p:cNvGrpSpPr/>
          <p:nvPr/>
        </p:nvGrpSpPr>
        <p:grpSpPr>
          <a:xfrm>
            <a:off x="368301" y="2545473"/>
            <a:ext cx="9212055" cy="981280"/>
            <a:chOff x="368301" y="2539396"/>
            <a:chExt cx="9212055" cy="9812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840485-A42B-3B6C-2688-0EAFB6C87CE1}"/>
                </a:ext>
              </a:extLst>
            </p:cNvPr>
            <p:cNvSpPr txBox="1"/>
            <p:nvPr/>
          </p:nvSpPr>
          <p:spPr bwMode="gray">
            <a:xfrm>
              <a:off x="2504332" y="2614538"/>
              <a:ext cx="7076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indent="0">
                <a:buNone/>
                <a:defRPr sz="1600"/>
              </a:lvl1pPr>
            </a:lstStyle>
            <a:p>
              <a:r>
                <a:rPr lang="en-US" dirty="0"/>
                <a:t>For some fields, the impact aspiration requires multi-generational work; for others, the population-level goal is visible within a shorter timeframe, and for still others, it may take years for field actors to even self-identify as working on a shared problem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255D75-8AE2-2F7E-03D3-E78228A89BE1}"/>
                </a:ext>
              </a:extLst>
            </p:cNvPr>
            <p:cNvSpPr/>
            <p:nvPr/>
          </p:nvSpPr>
          <p:spPr bwMode="gray">
            <a:xfrm>
              <a:off x="368301" y="2539396"/>
              <a:ext cx="1905000" cy="981280"/>
            </a:xfrm>
            <a:prstGeom prst="rect">
              <a:avLst/>
            </a:prstGeom>
            <a:solidFill>
              <a:srgbClr val="145A95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b="1">
                  <a:solidFill>
                    <a:srgbClr val="FFFFFF"/>
                  </a:solidFill>
                </a:rPr>
                <a:t>Timeline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8E7060-C496-F99E-A4AE-411A44F12563}"/>
              </a:ext>
            </a:extLst>
          </p:cNvPr>
          <p:cNvGrpSpPr/>
          <p:nvPr/>
        </p:nvGrpSpPr>
        <p:grpSpPr>
          <a:xfrm>
            <a:off x="368301" y="3656470"/>
            <a:ext cx="9212055" cy="981280"/>
            <a:chOff x="368301" y="3625222"/>
            <a:chExt cx="9212055" cy="9812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943B7F-2248-7BAC-ECB6-23F7847452A8}"/>
                </a:ext>
              </a:extLst>
            </p:cNvPr>
            <p:cNvSpPr txBox="1"/>
            <p:nvPr/>
          </p:nvSpPr>
          <p:spPr bwMode="gray">
            <a:xfrm>
              <a:off x="2504332" y="3700364"/>
              <a:ext cx="7076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600" dirty="0"/>
                <a:t>Many fields require change across multiple geographic areas and/or altitudes of the system; broadening necessitates including new sets of actors, figuring out the right balance to start with and how to grow/evolve over time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9A674F6-6C0C-7C17-8A14-DB5D0FF0FACA}"/>
                </a:ext>
              </a:extLst>
            </p:cNvPr>
            <p:cNvSpPr/>
            <p:nvPr/>
          </p:nvSpPr>
          <p:spPr bwMode="gray">
            <a:xfrm>
              <a:off x="368301" y="3625222"/>
              <a:ext cx="1905000" cy="981280"/>
            </a:xfrm>
            <a:prstGeom prst="rect">
              <a:avLst/>
            </a:prstGeom>
            <a:solidFill>
              <a:srgbClr val="398BC6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</a:rPr>
                <a:t>Geography/place or altitude of the system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FF5719-91E1-4F9D-55FC-D850D6A8FEFE}"/>
              </a:ext>
            </a:extLst>
          </p:cNvPr>
          <p:cNvGrpSpPr/>
          <p:nvPr/>
        </p:nvGrpSpPr>
        <p:grpSpPr>
          <a:xfrm>
            <a:off x="368301" y="4767467"/>
            <a:ext cx="9212055" cy="981280"/>
            <a:chOff x="368301" y="4733503"/>
            <a:chExt cx="9212055" cy="98128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9D72D0E-1BF8-5BEC-F151-36CCB5CED5F3}"/>
                </a:ext>
              </a:extLst>
            </p:cNvPr>
            <p:cNvSpPr txBox="1"/>
            <p:nvPr/>
          </p:nvSpPr>
          <p:spPr bwMode="gray">
            <a:xfrm>
              <a:off x="2504332" y="4808645"/>
              <a:ext cx="7076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indent="0">
                <a:buNone/>
                <a:defRPr sz="1600"/>
              </a:lvl1pPr>
            </a:lstStyle>
            <a:p>
              <a:r>
                <a:rPr lang="en-US" dirty="0"/>
                <a:t>Field actors need to navigate the current actors and systems as they are today while simultaneously imagining the “future possible”, which may necessitate different field definition and bounding (and actors)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A058F9D-7510-7F4C-9AC1-994739B4344C}"/>
                </a:ext>
              </a:extLst>
            </p:cNvPr>
            <p:cNvSpPr/>
            <p:nvPr/>
          </p:nvSpPr>
          <p:spPr bwMode="gray">
            <a:xfrm>
              <a:off x="368301" y="4733503"/>
              <a:ext cx="1905000" cy="981280"/>
            </a:xfrm>
            <a:prstGeom prst="rect">
              <a:avLst/>
            </a:prstGeom>
            <a:solidFill>
              <a:srgbClr val="83C3ED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b="1">
                  <a:solidFill>
                    <a:srgbClr val="464547"/>
                  </a:solidFill>
                </a:rPr>
                <a:t>Present/Future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DEF44F-8A13-A0F7-A944-F2BB755CD784}"/>
              </a:ext>
            </a:extLst>
          </p:cNvPr>
          <p:cNvGrpSpPr/>
          <p:nvPr/>
        </p:nvGrpSpPr>
        <p:grpSpPr>
          <a:xfrm>
            <a:off x="368301" y="5878463"/>
            <a:ext cx="9212055" cy="981280"/>
            <a:chOff x="368301" y="5841783"/>
            <a:chExt cx="9212055" cy="9812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2DE3A-533B-4411-431F-7B0EA33EDC29}"/>
                </a:ext>
              </a:extLst>
            </p:cNvPr>
            <p:cNvSpPr txBox="1"/>
            <p:nvPr/>
          </p:nvSpPr>
          <p:spPr bwMode="gray">
            <a:xfrm>
              <a:off x="2504332" y="6040036"/>
              <a:ext cx="70760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600" dirty="0"/>
                <a:t>New research, policy changes, or other events can create unique opportunities for subsets of actors to make progress around specific problem statements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9FCC2A-6E48-70B1-612C-FF4ABAEE238B}"/>
                </a:ext>
              </a:extLst>
            </p:cNvPr>
            <p:cNvSpPr/>
            <p:nvPr/>
          </p:nvSpPr>
          <p:spPr bwMode="gray">
            <a:xfrm>
              <a:off x="368301" y="5841783"/>
              <a:ext cx="1905000" cy="981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US" b="1">
                  <a:solidFill>
                    <a:srgbClr val="464547"/>
                  </a:solidFill>
                </a:rPr>
                <a:t>“Moments of ripeness”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96766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btfpColumnIndicatorGroup2">
            <a:extLst>
              <a:ext uri="{FF2B5EF4-FFF2-40B4-BE49-F238E27FC236}">
                <a16:creationId xmlns:a16="http://schemas.microsoft.com/office/drawing/2014/main" id="{06D03C97-7D70-6EF8-385E-7350671E2BAA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40" name="btfpColumnGapBlocker764352">
              <a:extLst>
                <a:ext uri="{FF2B5EF4-FFF2-40B4-BE49-F238E27FC236}">
                  <a16:creationId xmlns:a16="http://schemas.microsoft.com/office/drawing/2014/main" id="{73B55A7D-F07E-0957-2EB2-0B639B76B791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8" name="btfpColumnGapBlocker496299">
              <a:extLst>
                <a:ext uri="{FF2B5EF4-FFF2-40B4-BE49-F238E27FC236}">
                  <a16:creationId xmlns:a16="http://schemas.microsoft.com/office/drawing/2014/main" id="{632658F9-88DB-A42B-B003-0162A78BA29A}"/>
                </a:ext>
              </a:extLst>
            </p:cNvPr>
            <p:cNvSpPr/>
            <p:nvPr/>
          </p:nvSpPr>
          <p:spPr bwMode="gray">
            <a:xfrm>
              <a:off x="4711700" y="7518226"/>
              <a:ext cx="5334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btfpColumnIndicator191098">
              <a:extLst>
                <a:ext uri="{FF2B5EF4-FFF2-40B4-BE49-F238E27FC236}">
                  <a16:creationId xmlns:a16="http://schemas.microsoft.com/office/drawing/2014/main" id="{D9E933E8-D456-08DB-1A11-A0C83C68A5C5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btfpColumnIndicator262297">
              <a:extLst>
                <a:ext uri="{FF2B5EF4-FFF2-40B4-BE49-F238E27FC236}">
                  <a16:creationId xmlns:a16="http://schemas.microsoft.com/office/drawing/2014/main" id="{55F832F8-05B2-37C1-C23B-119CC1930562}"/>
                </a:ext>
              </a:extLst>
            </p:cNvPr>
            <p:cNvCxnSpPr/>
            <p:nvPr/>
          </p:nvCxnSpPr>
          <p:spPr>
            <a:xfrm flipV="1">
              <a:off x="52451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tfpColumnGapBlocker938780">
              <a:extLst>
                <a:ext uri="{FF2B5EF4-FFF2-40B4-BE49-F238E27FC236}">
                  <a16:creationId xmlns:a16="http://schemas.microsoft.com/office/drawing/2014/main" id="{EC83FCBE-8BAB-643F-1419-E781C22B1576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btfpColumnIndicator332946">
              <a:extLst>
                <a:ext uri="{FF2B5EF4-FFF2-40B4-BE49-F238E27FC236}">
                  <a16:creationId xmlns:a16="http://schemas.microsoft.com/office/drawing/2014/main" id="{1DC4B5BA-B7DE-BC9E-18BB-4F08E072CD3D}"/>
                </a:ext>
              </a:extLst>
            </p:cNvPr>
            <p:cNvCxnSpPr/>
            <p:nvPr/>
          </p:nvCxnSpPr>
          <p:spPr>
            <a:xfrm flipV="1">
              <a:off x="47117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btfpColumnIndicator846589">
              <a:extLst>
                <a:ext uri="{FF2B5EF4-FFF2-40B4-BE49-F238E27FC236}">
                  <a16:creationId xmlns:a16="http://schemas.microsoft.com/office/drawing/2014/main" id="{2E5AF9D8-D049-0FB1-D3F3-28945DBE826A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btfpColumnIndicatorGroup1">
            <a:extLst>
              <a:ext uri="{FF2B5EF4-FFF2-40B4-BE49-F238E27FC236}">
                <a16:creationId xmlns:a16="http://schemas.microsoft.com/office/drawing/2014/main" id="{19D5B8D2-2164-164F-6682-2617A95E7415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39" name="btfpColumnGapBlocker668502">
              <a:extLst>
                <a:ext uri="{FF2B5EF4-FFF2-40B4-BE49-F238E27FC236}">
                  <a16:creationId xmlns:a16="http://schemas.microsoft.com/office/drawing/2014/main" id="{E9493FCF-71E0-47FC-6772-BE58CC4527A2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7" name="btfpColumnGapBlocker846218">
              <a:extLst>
                <a:ext uri="{FF2B5EF4-FFF2-40B4-BE49-F238E27FC236}">
                  <a16:creationId xmlns:a16="http://schemas.microsoft.com/office/drawing/2014/main" id="{48DD0C53-9C09-1844-8D0C-96F4F9457AA8}"/>
                </a:ext>
              </a:extLst>
            </p:cNvPr>
            <p:cNvSpPr/>
            <p:nvPr/>
          </p:nvSpPr>
          <p:spPr bwMode="gray">
            <a:xfrm>
              <a:off x="4711700" y="-223314"/>
              <a:ext cx="5334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5" name="btfpColumnIndicator562913">
              <a:extLst>
                <a:ext uri="{FF2B5EF4-FFF2-40B4-BE49-F238E27FC236}">
                  <a16:creationId xmlns:a16="http://schemas.microsoft.com/office/drawing/2014/main" id="{D0B10534-94FA-3693-FFB6-3DDE826D8B61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btfpColumnIndicator879116">
              <a:extLst>
                <a:ext uri="{FF2B5EF4-FFF2-40B4-BE49-F238E27FC236}">
                  <a16:creationId xmlns:a16="http://schemas.microsoft.com/office/drawing/2014/main" id="{BCF2ABD6-1748-889C-5205-1024F9679F39}"/>
                </a:ext>
              </a:extLst>
            </p:cNvPr>
            <p:cNvCxnSpPr/>
            <p:nvPr/>
          </p:nvCxnSpPr>
          <p:spPr>
            <a:xfrm flipV="1">
              <a:off x="52451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tfpColumnGapBlocker279805">
              <a:extLst>
                <a:ext uri="{FF2B5EF4-FFF2-40B4-BE49-F238E27FC236}">
                  <a16:creationId xmlns:a16="http://schemas.microsoft.com/office/drawing/2014/main" id="{5FCC00DE-88C9-C062-1F45-FE2240831137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25000"/>
                </a:srgbClr>
              </a:fgClr>
              <a:bgClr>
                <a:srgbClr val="FFFFFF">
                  <a:alpha val="25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23" name="btfpColumnIndicator396797">
              <a:extLst>
                <a:ext uri="{FF2B5EF4-FFF2-40B4-BE49-F238E27FC236}">
                  <a16:creationId xmlns:a16="http://schemas.microsoft.com/office/drawing/2014/main" id="{FA123B34-3AA0-0EAC-0F69-B4E81F77B4BE}"/>
                </a:ext>
              </a:extLst>
            </p:cNvPr>
            <p:cNvCxnSpPr/>
            <p:nvPr/>
          </p:nvCxnSpPr>
          <p:spPr>
            <a:xfrm flipV="1">
              <a:off x="47117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btfpColumnIndicator733292">
              <a:extLst>
                <a:ext uri="{FF2B5EF4-FFF2-40B4-BE49-F238E27FC236}">
                  <a16:creationId xmlns:a16="http://schemas.microsoft.com/office/drawing/2014/main" id="{3B25B325-6339-012A-D1C8-C5E5B1CFEB3E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>
                  <a:alpha val="25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Field building: </a:t>
            </a:r>
            <a:r>
              <a:rPr lang="en-US" dirty="0"/>
              <a:t>Defining the field, assessing it, and aligning on an agenda are all interconnected components of field building</a:t>
            </a:r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1297344" y="994729"/>
            <a:ext cx="6536326" cy="68844"/>
          </a:xfrm>
          <a:prstGeom prst="rect">
            <a:avLst/>
          </a:prstGeom>
          <a:noFill/>
        </p:spPr>
        <p:txBody>
          <a:bodyPr vert="horz" wrap="square" lIns="26469" tIns="26469" rIns="26469" bIns="26469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overall_0_132078050744127240 columns_2_132078050731307556 4_1_132078050352229053 5_1_132078050513892829 15_1_132083914240053919 8_0_132176988410354469 12_1_132177149004290709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638D32-1C81-C27A-2C8C-8872EF822897}"/>
              </a:ext>
            </a:extLst>
          </p:cNvPr>
          <p:cNvGrpSpPr/>
          <p:nvPr/>
        </p:nvGrpSpPr>
        <p:grpSpPr>
          <a:xfrm>
            <a:off x="485225" y="1003077"/>
            <a:ext cx="8994335" cy="6162649"/>
            <a:chOff x="485225" y="1003077"/>
            <a:chExt cx="8994335" cy="6162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BD264B-B235-BC3B-FD5F-61241AA5389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 bwMode="gray">
            <a:xfrm>
              <a:off x="6847394" y="1003077"/>
              <a:ext cx="2632166" cy="3981465"/>
            </a:xfrm>
            <a:prstGeom prst="rect">
              <a:avLst/>
            </a:prstGeom>
            <a:noFill/>
          </p:spPr>
          <p:txBody>
            <a:bodyPr wrap="square" lIns="0" tIns="36000" rIns="36000" bIns="36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464547"/>
                  </a:solidFill>
                  <a:cs typeface="Arial" panose="020B0604020202020204" pitchFamily="34" charset="0"/>
                </a:rPr>
                <a:t>Diagnosing and assessing the field</a:t>
              </a:r>
            </a:p>
            <a:p>
              <a:pPr marL="177800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What is the state of the field today?</a:t>
              </a:r>
            </a:p>
            <a:p>
              <a:pPr marL="368615" lvl="1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Knowledge base</a:t>
              </a:r>
            </a:p>
            <a:p>
              <a:pPr marL="368615" lvl="1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Actors</a:t>
              </a:r>
            </a:p>
            <a:p>
              <a:pPr marL="368615" lvl="1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Infrastructure</a:t>
              </a:r>
            </a:p>
            <a:p>
              <a:pPr marL="368615" lvl="1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Agenda </a:t>
              </a:r>
            </a:p>
            <a:p>
              <a:pPr marL="368615" lvl="1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Resources </a:t>
              </a:r>
            </a:p>
            <a:p>
              <a:pPr marL="368615" lvl="1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Public sector systems</a:t>
              </a:r>
            </a:p>
            <a:p>
              <a:pPr marL="177800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What progress has been achieved?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91961D-AF13-F9E1-0724-D50BD19A55F0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 bwMode="gray">
            <a:xfrm>
              <a:off x="613273" y="1811937"/>
              <a:ext cx="2205490" cy="2042473"/>
            </a:xfrm>
            <a:prstGeom prst="rect">
              <a:avLst/>
            </a:prstGeom>
            <a:noFill/>
          </p:spPr>
          <p:txBody>
            <a:bodyPr wrap="square" lIns="0" tIns="36000" rIns="36000" bIns="36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464547"/>
                  </a:solidFill>
                  <a:cs typeface="Arial" panose="020B0604020202020204" pitchFamily="34" charset="0"/>
                </a:rPr>
                <a:t>Defining the field</a:t>
              </a:r>
            </a:p>
            <a:p>
              <a:pPr marL="177800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What do we seek to achieve?</a:t>
              </a:r>
            </a:p>
            <a:p>
              <a:pPr marL="177800" indent="-177800"/>
              <a:r>
                <a:rPr lang="en-US" dirty="0">
                  <a:solidFill>
                    <a:srgbClr val="464547"/>
                  </a:solidFill>
                  <a:cs typeface="Arial" panose="020B0604020202020204" pitchFamily="34" charset="0"/>
                </a:rPr>
                <a:t>What is our vision for what achieving it looks like?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6E170FDB-8BDE-7600-6773-DD33FFCE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542" y="2833172"/>
              <a:ext cx="2004295" cy="200429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464547"/>
                  </a:solidFill>
                </a:rPr>
                <a:t>Continuous learning and engagement with the field in service of systems change</a:t>
              </a: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8E01AD21-83F0-4B70-C150-A6204D100F9D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01065" y="1924252"/>
              <a:ext cx="1883496" cy="2786222"/>
            </a:xfrm>
            <a:custGeom>
              <a:avLst/>
              <a:gdLst>
                <a:gd name="T0" fmla="*/ 64 w 595"/>
                <a:gd name="T1" fmla="*/ 595 h 877"/>
                <a:gd name="T2" fmla="*/ 567 w 595"/>
                <a:gd name="T3" fmla="*/ 64 h 877"/>
                <a:gd name="T4" fmla="*/ 595 w 595"/>
                <a:gd name="T5" fmla="*/ 28 h 877"/>
                <a:gd name="T6" fmla="*/ 567 w 595"/>
                <a:gd name="T7" fmla="*/ 0 h 877"/>
                <a:gd name="T8" fmla="*/ 0 w 595"/>
                <a:gd name="T9" fmla="*/ 595 h 877"/>
                <a:gd name="T10" fmla="*/ 71 w 595"/>
                <a:gd name="T11" fmla="*/ 877 h 877"/>
                <a:gd name="T12" fmla="*/ 126 w 595"/>
                <a:gd name="T13" fmla="*/ 845 h 877"/>
                <a:gd name="T14" fmla="*/ 64 w 595"/>
                <a:gd name="T15" fmla="*/ 595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877">
                  <a:moveTo>
                    <a:pt x="64" y="595"/>
                  </a:moveTo>
                  <a:cubicBezTo>
                    <a:pt x="64" y="311"/>
                    <a:pt x="287" y="78"/>
                    <a:pt x="567" y="64"/>
                  </a:cubicBezTo>
                  <a:cubicBezTo>
                    <a:pt x="595" y="28"/>
                    <a:pt x="595" y="28"/>
                    <a:pt x="595" y="28"/>
                  </a:cubicBezTo>
                  <a:cubicBezTo>
                    <a:pt x="567" y="0"/>
                    <a:pt x="567" y="0"/>
                    <a:pt x="567" y="0"/>
                  </a:cubicBezTo>
                  <a:cubicBezTo>
                    <a:pt x="252" y="15"/>
                    <a:pt x="0" y="276"/>
                    <a:pt x="0" y="595"/>
                  </a:cubicBezTo>
                  <a:cubicBezTo>
                    <a:pt x="0" y="697"/>
                    <a:pt x="26" y="793"/>
                    <a:pt x="71" y="877"/>
                  </a:cubicBezTo>
                  <a:cubicBezTo>
                    <a:pt x="126" y="845"/>
                    <a:pt x="126" y="845"/>
                    <a:pt x="126" y="845"/>
                  </a:cubicBezTo>
                  <a:cubicBezTo>
                    <a:pt x="86" y="770"/>
                    <a:pt x="64" y="685"/>
                    <a:pt x="64" y="59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4BB18EC-A92D-07F9-7A98-D375D3A74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52" y="4710474"/>
              <a:ext cx="3160840" cy="993778"/>
            </a:xfrm>
            <a:custGeom>
              <a:avLst/>
              <a:gdLst>
                <a:gd name="T0" fmla="*/ 494 w 999"/>
                <a:gd name="T1" fmla="*/ 249 h 313"/>
                <a:gd name="T2" fmla="*/ 55 w 999"/>
                <a:gd name="T3" fmla="*/ 16 h 313"/>
                <a:gd name="T4" fmla="*/ 7 w 999"/>
                <a:gd name="T5" fmla="*/ 7 h 313"/>
                <a:gd name="T6" fmla="*/ 0 w 999"/>
                <a:gd name="T7" fmla="*/ 48 h 313"/>
                <a:gd name="T8" fmla="*/ 494 w 999"/>
                <a:gd name="T9" fmla="*/ 313 h 313"/>
                <a:gd name="T10" fmla="*/ 999 w 999"/>
                <a:gd name="T11" fmla="*/ 32 h 313"/>
                <a:gd name="T12" fmla="*/ 944 w 999"/>
                <a:gd name="T13" fmla="*/ 0 h 313"/>
                <a:gd name="T14" fmla="*/ 494 w 999"/>
                <a:gd name="T15" fmla="*/ 24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9" h="313">
                  <a:moveTo>
                    <a:pt x="494" y="249"/>
                  </a:moveTo>
                  <a:cubicBezTo>
                    <a:pt x="312" y="249"/>
                    <a:pt x="151" y="157"/>
                    <a:pt x="55" y="1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06" y="208"/>
                    <a:pt x="288" y="313"/>
                    <a:pt x="494" y="313"/>
                  </a:cubicBezTo>
                  <a:cubicBezTo>
                    <a:pt x="707" y="313"/>
                    <a:pt x="894" y="200"/>
                    <a:pt x="999" y="32"/>
                  </a:cubicBezTo>
                  <a:cubicBezTo>
                    <a:pt x="944" y="0"/>
                    <a:pt x="944" y="0"/>
                    <a:pt x="944" y="0"/>
                  </a:cubicBezTo>
                  <a:cubicBezTo>
                    <a:pt x="850" y="150"/>
                    <a:pt x="684" y="249"/>
                    <a:pt x="494" y="249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B28C5208-6732-B2C1-5B88-06C60CD33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615" y="1924252"/>
              <a:ext cx="1792444" cy="2760207"/>
            </a:xfrm>
            <a:custGeom>
              <a:avLst/>
              <a:gdLst>
                <a:gd name="T0" fmla="*/ 503 w 566"/>
                <a:gd name="T1" fmla="*/ 595 h 869"/>
                <a:gd name="T2" fmla="*/ 449 w 566"/>
                <a:gd name="T3" fmla="*/ 828 h 869"/>
                <a:gd name="T4" fmla="*/ 467 w 566"/>
                <a:gd name="T5" fmla="*/ 869 h 869"/>
                <a:gd name="T6" fmla="*/ 504 w 566"/>
                <a:gd name="T7" fmla="*/ 860 h 869"/>
                <a:gd name="T8" fmla="*/ 566 w 566"/>
                <a:gd name="T9" fmla="*/ 595 h 869"/>
                <a:gd name="T10" fmla="*/ 0 w 566"/>
                <a:gd name="T11" fmla="*/ 0 h 869"/>
                <a:gd name="T12" fmla="*/ 0 w 566"/>
                <a:gd name="T13" fmla="*/ 64 h 869"/>
                <a:gd name="T14" fmla="*/ 503 w 566"/>
                <a:gd name="T15" fmla="*/ 595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6" h="869">
                  <a:moveTo>
                    <a:pt x="503" y="595"/>
                  </a:moveTo>
                  <a:cubicBezTo>
                    <a:pt x="503" y="678"/>
                    <a:pt x="483" y="757"/>
                    <a:pt x="449" y="828"/>
                  </a:cubicBezTo>
                  <a:cubicBezTo>
                    <a:pt x="467" y="869"/>
                    <a:pt x="467" y="869"/>
                    <a:pt x="467" y="869"/>
                  </a:cubicBezTo>
                  <a:cubicBezTo>
                    <a:pt x="504" y="860"/>
                    <a:pt x="504" y="860"/>
                    <a:pt x="504" y="860"/>
                  </a:cubicBezTo>
                  <a:cubicBezTo>
                    <a:pt x="544" y="780"/>
                    <a:pt x="566" y="690"/>
                    <a:pt x="566" y="595"/>
                  </a:cubicBezTo>
                  <a:cubicBezTo>
                    <a:pt x="566" y="276"/>
                    <a:pt x="315" y="15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80" y="78"/>
                    <a:pt x="503" y="311"/>
                    <a:pt x="503" y="59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DF492D-CC76-253D-FE93-2EC75DFC4D3A}"/>
                </a:ext>
              </a:extLst>
            </p:cNvPr>
            <p:cNvSpPr txBox="1"/>
            <p:nvPr/>
          </p:nvSpPr>
          <p:spPr bwMode="gray">
            <a:xfrm>
              <a:off x="2901065" y="5831139"/>
              <a:ext cx="3838015" cy="1334587"/>
            </a:xfrm>
            <a:prstGeom prst="rect">
              <a:avLst/>
            </a:prstGeom>
            <a:noFill/>
          </p:spPr>
          <p:txBody>
            <a:bodyPr wrap="square" lIns="0" tIns="36000" rIns="36000" bIns="36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b="1" dirty="0">
                  <a:cs typeface="Arial" panose="020B0604020202020204" pitchFamily="34" charset="0"/>
                </a:rPr>
                <a:t>Field-level agenda</a:t>
              </a:r>
            </a:p>
            <a:p>
              <a:pPr marL="177800" indent="-177800"/>
              <a:r>
                <a:rPr lang="en-US" dirty="0">
                  <a:cs typeface="Arial" panose="020B0604020202020204" pitchFamily="34" charset="0"/>
                </a:rPr>
                <a:t>What are the shared priorities we will pursue to build the field and make progress toward our goal? </a:t>
              </a:r>
            </a:p>
          </p:txBody>
        </p:sp>
        <p:sp>
          <p:nvSpPr>
            <p:cNvPr id="12" name="btfpCallout326262">
              <a:extLst>
                <a:ext uri="{FF2B5EF4-FFF2-40B4-BE49-F238E27FC236}">
                  <a16:creationId xmlns:a16="http://schemas.microsoft.com/office/drawing/2014/main" id="{CAB11DA0-1063-E870-A135-0C7CB042DB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485225" y="4458441"/>
              <a:ext cx="2014136" cy="2255868"/>
            </a:xfrm>
            <a:prstGeom prst="wedgeRectCallout">
              <a:avLst>
                <a:gd name="adj1" fmla="val 72140"/>
                <a:gd name="adj2" fmla="val -34684"/>
              </a:avLst>
            </a:prstGeom>
            <a:solidFill>
              <a:srgbClr val="FFFFFF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>
                <a:spcBef>
                  <a:spcPts val="0"/>
                </a:spcBef>
                <a:buNone/>
              </a:pPr>
              <a:r>
                <a:rPr lang="en-US" sz="1400" dirty="0">
                  <a:solidFill>
                    <a:schemeClr val="accent2"/>
                  </a:solidFill>
                </a:rPr>
                <a:t>Note: While answering these questions is important, </a:t>
              </a:r>
              <a:r>
                <a:rPr lang="en-US" sz="1400" b="1" dirty="0">
                  <a:solidFill>
                    <a:schemeClr val="accent2"/>
                  </a:solidFill>
                </a:rPr>
                <a:t>who gets to answer them and through what process </a:t>
              </a:r>
              <a:r>
                <a:rPr lang="en-US" sz="1400" dirty="0">
                  <a:solidFill>
                    <a:schemeClr val="accent2"/>
                  </a:solidFill>
                </a:rPr>
                <a:t>are also critical to disrupting entrenched and historical power dynamics that can hinder equitable systems change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86979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0"/>
  <p:tag name="ARTICULATE_SLIDE_THUMBNAIL_REFRESH" val="1"/>
  <p:tag name="AS_NET" val="4.0.30319.42000"/>
  <p:tag name="AS_OS" val="Microsoft Windows NT 10.0.19045.0"/>
  <p:tag name="AS_RELEASE_DATE" val="2023.02.14"/>
  <p:tag name="AS_TITLE" val="Aspose.Slides for .NET 4.0 Client Profile"/>
  <p:tag name="AS_VERSION" val="23.2"/>
  <p:tag name="BTFPCOLUMNGUIDE" val="Client"/>
  <p:tag name="OFFICE" val="Bridgespan"/>
  <p:tag name="THINKCELLUNDODONOTDELETE" val="0"/>
  <p:tag name="MEKKOFORMATS" val="&lt;MekkoFormats&gt;&lt;NumberFormat DecimalSeparator=&quot;.&quot; ThousandSeparator=&quot;,&quot; NegativeNumberFormat=&quot;1&quot; /&gt;&lt;Font&gt;&lt;Output_Font_Name Default=&quot;Arial&quot; UsePPTTheme=&quot;True&quot; /&gt;&lt;FarEast_Output_Font_Name Default=&quot;Calibri&quot; UsePPTTheme=&quot;True&quot; RotateAndFlipEnabled=&quot;False&quot; /&gt;&lt;/Font&gt;&lt;DateFormat CultureID=&quot;1033&quot; FormatString=&quot;M/d/yyyy&quot; /&gt;&lt;/MekkoFormat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164878340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2"/>
  <p:tag name="BTFPLAYOUTENABLED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ICONID" val="3610fcf1e6e354366a839463bf8b2f8f"/>
  <p:tag name="BTFPLAYOUTENABL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ICONID" val="6b337b9ed6425624babf51fe565ee57f"/>
  <p:tag name="BTFPLAYOUTENABLED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LAYOUTENABLED" val="0"/>
  <p:tag name="BTFPHEIGHT" val="70.31606"/>
  <p:tag name="BTFPWIDTH" val="54.498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5"/>
  <p:tag name="BTFPLAYOUTENABLED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3"/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1"/>
  <p:tag name="BTFPLAYOUTENABLED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3"/>
  <p:tag name="BTFPICONID" val="f02ff4f5dd4cb38f692131b33e801883"/>
  <p:tag name="BTFPLAYOUTENABLED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6"/>
  <p:tag name="BTFPLAYOUTENABLED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7"/>
  <p:tag name="BTFPLAYOUTENABL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8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9"/>
  <p:tag name="BTFPLAYOUTENABLED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3"/>
  <p:tag name="BTFPICONID" val="0223f543e718c122e6e228168f1bfd51"/>
  <p:tag name="BTFPLAYOUTENABLED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8"/>
  <p:tag name="BTFPICONID" val="312a7975c178ff947151e37bf7e2653d"/>
  <p:tag name="BTFPLAYOUTENABLED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7"/>
  <p:tag name="BTFPCENTERX" val="50"/>
  <p:tag name="BTFPCENTERY" val="50"/>
  <p:tag name="BTFPLAYOUTANCHOREBOTTOM" val="False"/>
  <p:tag name="BTFPLAYOUTANCHORELEFT" val="True"/>
  <p:tag name="BTFPLAYOUTANCHORERIGHT" val="True"/>
  <p:tag name="BTFPLAYOUTANCHORETOP" val="True"/>
  <p:tag name="BTFPLAYOUTENABLED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8"/>
  <p:tag name="BTFPDEFAULTWIDTH" val="341.4761"/>
  <p:tag name="BTFPLAYOUTANCHOREBOTTOM" val="False"/>
  <p:tag name="BTFPLAYOUTANCHORELEFT" val="True"/>
  <p:tag name="BTFPLAYOUTANCHORERIGHT" val="True"/>
  <p:tag name="BTFPLAYOUTANCHORETOP" val="True"/>
  <p:tag name="BTFPLAYOUTENABLED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9"/>
  <p:tag name="BTFPDEFAULTWIDTH" val="341.4761"/>
  <p:tag name="BTFPLAYOUTANCHOREBOTTOM" val="False"/>
  <p:tag name="BTFPLAYOUTANCHORELEFT" val="True"/>
  <p:tag name="BTFPLAYOUTANCHORERIGHT" val="True"/>
  <p:tag name="BTFPLAYOUTANCHORETOP" val="True"/>
  <p:tag name="BTFPLAYOUTENABLED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0"/>
  <p:tag name="BTFPLAYOUTENABLED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ANCHORELEFT" val="True"/>
  <p:tag name="BTFPLAYOUTANCHORERIGHT" val="False"/>
  <p:tag name="BTFPLAYOUTANCHORETOP" val="True"/>
  <p:tag name="BTFPLAYOUTANCHOREBOTTOM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3"/>
  <p:tag name="BTFPLAYOUTENABL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0"/>
  <p:tag name="BTFPLAYOUTENABLED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8"/>
  <p:tag name="BTFPCENTERX" val="50"/>
  <p:tag name="BTFPCENTERY" val="50"/>
  <p:tag name="BTFPLAYOUTANCHOREBOTTOM" val="False"/>
  <p:tag name="BTFPLAYOUTANCHORELEFT" val="True"/>
  <p:tag name="BTFPLAYOUTANCHORERIGHT" val="False"/>
  <p:tag name="BTFPLAYOUTANCHORETOP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6"/>
  <p:tag name="BTFPCENTERX" val="50"/>
  <p:tag name="BTFPCENTERY" val="50"/>
  <p:tag name="BTFPLAYOUTANCHOREBOTTOM" val="False"/>
  <p:tag name="BTFPLAYOUTANCHORELEFT" val="True"/>
  <p:tag name="BTFPLAYOUTANCHORERIGHT" val="False"/>
  <p:tag name="BTFPLAYOUTANCHORETOP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3"/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4"/>
  <p:tag name="BTFPCENTERX" val="50"/>
  <p:tag name="BTFPCENTERY" val="50"/>
  <p:tag name="BTFPHEIGHT" val="122.8906"/>
  <p:tag name="BTFPLAYOUTANCHOREBOTTOM" val="False"/>
  <p:tag name="BTFPLAYOUTANCHORELEFT" val="True"/>
  <p:tag name="BTFPLAYOUTANCHORERIGHT" val="False"/>
  <p:tag name="BTFPLAYOUTANCHORETOP" val="True"/>
  <p:tag name="BTFPWIDTH" val="123.370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9"/>
  <p:tag name="BTFPCENTERX" val="50"/>
  <p:tag name="BTFPCENTERY" val="50"/>
  <p:tag name="BTFPLAYOUTANCHOREBOTTOM" val="False"/>
  <p:tag name="BTFPLAYOUTANCHORELEFT" val="True"/>
  <p:tag name="BTFPLAYOUTANCHORERIGHT" val="False"/>
  <p:tag name="BTFPLAYOUTANCHORETOP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5"/>
  <p:tag name="BTFPCENTERX" val="50"/>
  <p:tag name="BTFPCENTERY" val="50"/>
  <p:tag name="BTFPLAYOUTANCHOREBOTTOM" val="False"/>
  <p:tag name="BTFPLAYOUTANCHORELEFT" val="True"/>
  <p:tag name="BTFPLAYOUTANCHORERIGHT" val="False"/>
  <p:tag name="BTFPLAYOUTANCHORETOP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ICONID" val="cf95cd3368577ca80ee196319d54782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6"/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9"/>
  <p:tag name="BTFPLAYOUTENABLED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1"/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5"/>
  <p:tag name="BTFPLAYOUTENABLED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9"/>
  <p:tag name="BTFPICONID" val="1ca2c07b8cd634658cf583bb01e404f0"/>
  <p:tag name="BTFPLAYOUTENABLED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3"/>
  <p:tag name="BTFPICONID" val="cf95cd3368577ca80ee196319d547820"/>
  <p:tag name="BTFPLAYOUTENABLED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7"/>
  <p:tag name="BTFPICONID" val="46290c0a16d5e3038a484a22fb671911"/>
  <p:tag name="BTFPLAYOUTENABLED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9"/>
  <p:tag name="BTFPLAYOUTENABLED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4"/>
  <p:tag name="BTFPLAYOUTENABLED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1"/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3"/>
  <p:tag name="BTFPLAYOUTENABLED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6"/>
  <p:tag name="BTFPLAYOUTENABLED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_TEMPLATE" val="&lt;?xml version=&quot;1.0&quot; encoding=&quot;utf-8&quot;?&gt;&lt;Template&gt;&lt;Id&gt;fcf52742bc137c8a44d379d9a93a4408&lt;/Id&gt;&lt;Version&gt;4&lt;/Version&gt;&lt;/Template&gt;"/>
  <p:tag name="BTFPLAYOUTCOLUMNS" val="1"/>
  <p:tag name="BTFPLAYOUTENABLED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7"/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2"/>
  <p:tag name="BTFPLAYOUTENABLED" val="1"/>
  <p:tag name="BTFPROTATION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1"/>
  <p:tag name="BTFPLAYOUTENABLED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4"/>
  <p:tag name="BTFPLAYOUTENABLED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7"/>
  <p:tag name="BTFPLAYOUTENABLED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0"/>
  <p:tag name="BTFPLAYOUTENABLED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1"/>
  <p:tag name="BTFPLAYOUTENABLED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2"/>
  <p:tag name="BTFPLAYOUTENABLED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3"/>
  <p:tag name="BTFPICONID" val="0cdbc21c0caa83d73886896854d731ee"/>
  <p:tag name="BTFPLAYOUTENABLED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6"/>
  <p:tag name="BTFPICONID" val="cf1ee234d3aaeff03cdcfc4988a32c35"/>
  <p:tag name="BTFPLAYOUTENABLED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9"/>
  <p:tag name="BTFPICONID" val="93857584b4f981f0415e438a16d59132"/>
  <p:tag name="BTFPLAYOUTENABLED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ICONID" val="db27be580a652a6b0af3c2617de2ef7f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_TEMPLATE" val="&lt;?xml version=&quot;1.0&quot; encoding=&quot;utf-8&quot;?&gt;&lt;Template&gt;&lt;Id&gt;e8695a3c9b37ae564c50470a0407b9f9&lt;/Id&gt;&lt;Version&gt;2&lt;/Version&gt;&lt;/Template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_TEMPLATE" val="&lt;?xml version=&quot;1.0&quot; encoding=&quot;utf-8&quot;?&gt;&lt;Template&gt;&lt;Id&gt;779ca895acce45b4e681147b2d579078&lt;/Id&gt;&lt;Version&gt;3&lt;/Version&gt;&lt;/Template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6"/>
  <p:tag name="BTFPLAYOUTENABLED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3"/>
</p:tagLst>
</file>

<file path=ppt/theme/theme1.xml><?xml version="1.0" encoding="utf-8"?>
<a:theme xmlns:a="http://schemas.openxmlformats.org/drawingml/2006/main" name="Bridgespan Core">
  <a:themeElements>
    <a:clrScheme name="Bridgespan">
      <a:dk1>
        <a:srgbClr val="464547"/>
      </a:dk1>
      <a:lt1>
        <a:srgbClr val="D0D1D3"/>
      </a:lt1>
      <a:dk2>
        <a:srgbClr val="FFFFFF"/>
      </a:dk2>
      <a:lt2>
        <a:srgbClr val="00437A"/>
      </a:lt2>
      <a:accent1>
        <a:srgbClr val="00A9E0"/>
      </a:accent1>
      <a:accent2>
        <a:srgbClr val="F08613"/>
      </a:accent2>
      <a:accent3>
        <a:srgbClr val="747678"/>
      </a:accent3>
      <a:accent4>
        <a:srgbClr val="008542"/>
      </a:accent4>
      <a:accent5>
        <a:srgbClr val="7AB800"/>
      </a:accent5>
      <a:accent6>
        <a:srgbClr val="70CDE3"/>
      </a:accent6>
      <a:hlink>
        <a:srgbClr val="00A9E0"/>
      </a:hlink>
      <a:folHlink>
        <a:srgbClr val="00A9E0"/>
      </a:folHlink>
    </a:clrScheme>
    <a:fontScheme name="Bridgespan">
      <a:majorFont>
        <a:latin typeface="Calibri"/>
        <a:ea typeface="Calibri"/>
        <a:cs typeface="Arial"/>
      </a:majorFont>
      <a:minorFont>
        <a:latin typeface="Calibri"/>
        <a:ea typeface="Calibr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rgbClr val="00A9E0"/>
        </a:solidFill>
        <a:ln w="22225" cap="flat" cmpd="sng" algn="ctr">
          <a:noFill/>
          <a:prstDash val="solid"/>
          <a:miter lim="800000"/>
          <a:headEnd type="none" w="med" len="med"/>
          <a:tailEnd type="none" w="med" len="med"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 cap="flat">
          <a:solidFill>
            <a:schemeClr val="accent1"/>
          </a:solidFill>
          <a:bevel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36000" tIns="36000" rIns="36000" bIns="36000" rtlCol="0">
        <a:spAutoFit/>
      </a:bodyPr>
      <a:lstStyle>
        <a:defPPr marL="0" indent="0">
          <a:buNone/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idgespan Core.potx" id="{8034303F-D174-43E4-A627-9B1A086EBAF4}" vid="{FFC35E8D-68A4-4955-B34F-414536C445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28C1D2031CE49B65EB9398B6665A4" ma:contentTypeVersion="10" ma:contentTypeDescription="Create a new document." ma:contentTypeScope="" ma:versionID="ed35408c8a9a0110d2405930c50ff229">
  <xsd:schema xmlns:xsd="http://www.w3.org/2001/XMLSchema" xmlns:xs="http://www.w3.org/2001/XMLSchema" xmlns:p="http://schemas.microsoft.com/office/2006/metadata/properties" xmlns:ns2="024ef72b-9a44-443b-86c7-2b9b89248177" xmlns:ns3="df6b8441-aa16-4692-b757-547843ef6d58" targetNamespace="http://schemas.microsoft.com/office/2006/metadata/properties" ma:root="true" ma:fieldsID="71452154fa242e3db49e182838003353" ns2:_="" ns3:_="">
    <xsd:import namespace="024ef72b-9a44-443b-86c7-2b9b89248177"/>
    <xsd:import namespace="df6b8441-aa16-4692-b757-547843ef6d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ef72b-9a44-443b-86c7-2b9b89248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8441-aa16-4692-b757-547843ef6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0099B9-3A56-4A00-BEE2-FFDA9FF8B9A0}">
  <ds:schemaRefs>
    <ds:schemaRef ds:uri="df6b8441-aa16-4692-b757-547843ef6d58"/>
    <ds:schemaRef ds:uri="http://purl.org/dc/elements/1.1/"/>
    <ds:schemaRef ds:uri="http://schemas.microsoft.com/office/2006/documentManagement/types"/>
    <ds:schemaRef ds:uri="http://purl.org/dc/dcmitype/"/>
    <ds:schemaRef ds:uri="024ef72b-9a44-443b-86c7-2b9b8924817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7EF6A3-FD78-4AD3-B341-91743B2D2F7A}">
  <ds:schemaRefs>
    <ds:schemaRef ds:uri="024ef72b-9a44-443b-86c7-2b9b89248177"/>
    <ds:schemaRef ds:uri="df6b8441-aa16-4692-b757-547843ef6d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390B42-EC59-4F7B-A691-4898385C8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2781</Words>
  <Application>Microsoft Office PowerPoint</Application>
  <PresentationFormat>Custom</PresentationFormat>
  <Paragraphs>263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Google Sans</vt:lpstr>
      <vt:lpstr>Verdana</vt:lpstr>
      <vt:lpstr>Bridgespan Core</vt:lpstr>
      <vt:lpstr>think-cell Slide</vt:lpstr>
      <vt:lpstr>Field catalysts workshop</vt:lpstr>
      <vt:lpstr>Objectives for our time together</vt:lpstr>
      <vt:lpstr>Overview of Bridgespan’s approach</vt:lpstr>
      <vt:lpstr>We seek to shine a light on field building and unlock capital needed for catalysts to achieve their equitable systems-change goals</vt:lpstr>
      <vt:lpstr>PowerPoint Presentation</vt:lpstr>
      <vt:lpstr>Field-building is one approach to equitable systems change, and field catalysts play critical roles leading the way to impact</vt:lpstr>
      <vt:lpstr>Field building: Two common field archetypes</vt:lpstr>
      <vt:lpstr>Field building: We observe several factors dynamically affecting field definition</vt:lpstr>
      <vt:lpstr>Field building: Defining the field, assessing it, and aligning on an agenda are all interconnected components of field building</vt:lpstr>
      <vt:lpstr>PowerPoint Presentation</vt:lpstr>
      <vt:lpstr>Field progression: Common field progression towards population-level impact</vt:lpstr>
      <vt:lpstr>Field progression: The six observable characteristics that together unlock a field’s progress towards impact </vt:lpstr>
      <vt:lpstr>Field progression: Example of the malaria eradication field</vt:lpstr>
      <vt:lpstr>PowerPoint Presentation</vt:lpstr>
      <vt:lpstr>Field catalysts: They are a type of nonprofit intermediary that are critical to population-level outcomes in our sector</vt:lpstr>
      <vt:lpstr>Field catalysts: They mobilize and galvanize ecosystem actors toward a shared goal of durable population-level change</vt:lpstr>
      <vt:lpstr>Additionally, these roles position field catalysts to act as systems learning engines</vt:lpstr>
      <vt:lpstr>Field catalysts: Our research revealed four distinctive assets that field catalysts bring to their roles</vt:lpstr>
      <vt:lpstr>PowerPoint Presentation</vt:lpstr>
      <vt:lpstr>Field catalyst leaders face four similar challenges and rely on their assets to achieve impact</vt:lpstr>
      <vt:lpstr>Field building funders can build, wield, and share power to create the enabling conditions for field catalysts to thrive</vt:lpstr>
      <vt:lpstr>PowerPoint Presentation</vt:lpstr>
      <vt:lpstr>Group discussion: how do these ideas show up for you?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
  </dc:creator>
  <cp:lastModifiedBy>
  </cp:lastModifiedBy>
  <cp:revision>1</cp:revision>
  <cp:lastPrinted>1601-01-01T00:00:00Z</cp:lastPrinted>
  <dcterms:created xsi:type="dcterms:W3CDTF">1601-01-01T00:00:00Z</dcterms:created>
  <dcterms:modified xsi:type="dcterms:W3CDTF">2025-06-18T04:24:07.4623120Z</dcterms:modified>
</cp:coreProperties>
</file>