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 id="2147483876" r:id="rId2"/>
  </p:sldMasterIdLst>
  <p:notesMasterIdLst>
    <p:notesMasterId r:id="rId13"/>
  </p:notesMasterIdLst>
  <p:sldIdLst>
    <p:sldId id="256" r:id="rId3"/>
    <p:sldId id="353" r:id="rId4"/>
    <p:sldId id="352" r:id="rId5"/>
    <p:sldId id="330" r:id="rId6"/>
    <p:sldId id="354" r:id="rId7"/>
    <p:sldId id="355" r:id="rId8"/>
    <p:sldId id="357" r:id="rId9"/>
    <p:sldId id="339" r:id="rId10"/>
    <p:sldId id="358" r:id="rId11"/>
    <p:sldId id="33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29209E8-9336-4E48-B898-7F2A2383D805}">
          <p14:sldIdLst>
            <p14:sldId id="256"/>
            <p14:sldId id="353"/>
            <p14:sldId id="352"/>
            <p14:sldId id="330"/>
            <p14:sldId id="354"/>
            <p14:sldId id="355"/>
            <p14:sldId id="357"/>
            <p14:sldId id="339"/>
            <p14:sldId id="358"/>
            <p14:sldId id="33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F29B3C-751B-4989-96D2-05B95C46A5E8}" type="datetimeFigureOut">
              <a:rPr lang="en-IN" smtClean="0"/>
              <a:t>12-10-2016</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4E2394-15DB-4D12-9A6F-BD991D1EF080}" type="slidenum">
              <a:rPr lang="en-IN" smtClean="0"/>
              <a:t>‹#›</a:t>
            </a:fld>
            <a:endParaRPr lang="en-IN"/>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A3006ED-9001-4A62-BCC1-1CA4350E3F79}"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32082034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A3006ED-9001-4A62-BCC1-1CA4350E3F79}"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32082034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a:t>Click to edit Master title style</a:t>
            </a:r>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5586B75A-687E-405C-8A0B-8D00578BA2C3}" type="datetimeFigureOut">
              <a:rPr lang="en-US" dirty="0"/>
              <a:pPr/>
              <a:t>10/12/2016</a:t>
            </a:fld>
            <a:endParaRPr lang="en-US"/>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US"/>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4FAB73BC-B049-4115-A692-8D63A059BFB8}" type="slidenum">
              <a:rPr lang="en-US" dirty="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F4E5243-F52A-4D37-9694-EB26C6C31910}" type="datetimeFigureOut">
              <a:rPr lang="en-US" dirty="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A77B6E1-634A-48DC-9E8B-D894023267EF}" type="datetimeFigureOut">
              <a:rPr lang="en-US" dirty="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a:t>Click to edit Master title style</a:t>
            </a:r>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5586B75A-687E-405C-8A0B-8D00578BA2C3}" type="datetimeFigureOut">
              <a:rPr lang="en-US" dirty="0"/>
              <a:pPr/>
              <a:t>10/12/2016</a:t>
            </a:fld>
            <a:endParaRPr lang="en-US"/>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US"/>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4FAB73BC-B049-4115-A692-8D63A059BFB8}" type="slidenum">
              <a:rPr lang="en-US" dirty="0"/>
              <a:pPr/>
              <a:t>‹#›</a:t>
            </a:fld>
            <a:endParaRPr lang="en-US"/>
          </a:p>
        </p:txBody>
      </p:sp>
    </p:spTree>
    <p:extLst>
      <p:ext uri="{BB962C8B-B14F-4D97-AF65-F5344CB8AC3E}">
        <p14:creationId xmlns:p14="http://schemas.microsoft.com/office/powerpoint/2010/main" val="41923188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B2D3E9E-A95C-48F2-B4BF-A71542E0BE9A}" type="datetimeFigureOut">
              <a:rPr lang="en-US" dirty="0">
                <a:solidFill>
                  <a:prstClr val="black">
                    <a:alpha val="80000"/>
                  </a:prstClr>
                </a:solidFill>
              </a:rPr>
              <a:pPr/>
              <a:t>10/12/2016</a:t>
            </a:fld>
            <a:endParaRPr lang="en-US">
              <a:solidFill>
                <a:prstClr val="black">
                  <a:alpha val="80000"/>
                </a:prstClr>
              </a:solidFill>
            </a:endParaRPr>
          </a:p>
        </p:txBody>
      </p:sp>
      <p:sp>
        <p:nvSpPr>
          <p:cNvPr id="5" name="Footer Placeholder 4"/>
          <p:cNvSpPr>
            <a:spLocks noGrp="1"/>
          </p:cNvSpPr>
          <p:nvPr>
            <p:ph type="ftr" sz="quarter" idx="11"/>
          </p:nvPr>
        </p:nvSpPr>
        <p:spPr/>
        <p:txBody>
          <a:bodyPr/>
          <a:lstStyle/>
          <a:p>
            <a:endParaRPr lang="en-US">
              <a:solidFill>
                <a:prstClr val="black">
                  <a:alpha val="80000"/>
                </a:prst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dirty="0">
                <a:solidFill>
                  <a:srgbClr val="50B4C8">
                    <a:alpha val="25000"/>
                  </a:srgbClr>
                </a:solidFill>
              </a:rPr>
              <a:pPr/>
              <a:t>‹#›</a:t>
            </a:fld>
            <a:endParaRPr lang="en-US">
              <a:solidFill>
                <a:srgbClr val="50B4C8">
                  <a:alpha val="25000"/>
                </a:srgbClr>
              </a:solidFill>
            </a:endParaRPr>
          </a:p>
        </p:txBody>
      </p:sp>
    </p:spTree>
    <p:extLst>
      <p:ext uri="{BB962C8B-B14F-4D97-AF65-F5344CB8AC3E}">
        <p14:creationId xmlns:p14="http://schemas.microsoft.com/office/powerpoint/2010/main" val="15113368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a:t>Click to edit Master title style</a:t>
            </a:r>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solidFill>
                  <a:prstClr val="black">
                    <a:alpha val="80000"/>
                  </a:prstClr>
                </a:solidFill>
              </a:rPr>
              <a:pPr/>
              <a:t>10/12/2016</a:t>
            </a:fld>
            <a:endParaRPr lang="en-US">
              <a:solidFill>
                <a:prstClr val="black">
                  <a:alpha val="80000"/>
                </a:prstClr>
              </a:solidFill>
            </a:endParaRPr>
          </a:p>
        </p:txBody>
      </p:sp>
      <p:sp>
        <p:nvSpPr>
          <p:cNvPr id="5" name="Footer Placeholder 4"/>
          <p:cNvSpPr>
            <a:spLocks noGrp="1"/>
          </p:cNvSpPr>
          <p:nvPr>
            <p:ph type="ftr" sz="quarter" idx="11"/>
          </p:nvPr>
        </p:nvSpPr>
        <p:spPr/>
        <p:txBody>
          <a:bodyPr/>
          <a:lstStyle/>
          <a:p>
            <a:endParaRPr lang="en-US">
              <a:solidFill>
                <a:prstClr val="black">
                  <a:alpha val="80000"/>
                </a:prst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dirty="0">
                <a:solidFill>
                  <a:srgbClr val="50B4C8">
                    <a:alpha val="25000"/>
                  </a:srgbClr>
                </a:solidFill>
              </a:rPr>
              <a:pPr/>
              <a:t>‹#›</a:t>
            </a:fld>
            <a:endParaRPr lang="en-US">
              <a:solidFill>
                <a:srgbClr val="50B4C8">
                  <a:alpha val="25000"/>
                </a:srgbClr>
              </a:solidFill>
            </a:endParaRPr>
          </a:p>
        </p:txBody>
      </p:sp>
    </p:spTree>
    <p:extLst>
      <p:ext uri="{BB962C8B-B14F-4D97-AF65-F5344CB8AC3E}">
        <p14:creationId xmlns:p14="http://schemas.microsoft.com/office/powerpoint/2010/main" val="10577049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12952B5-7A2F-4CC8-B7CE-9234E21C2837}" type="datetimeFigureOut">
              <a:rPr lang="en-US" dirty="0">
                <a:solidFill>
                  <a:prstClr val="black">
                    <a:alpha val="80000"/>
                  </a:prstClr>
                </a:solidFill>
              </a:rPr>
              <a:pPr/>
              <a:t>10/12/2016</a:t>
            </a:fld>
            <a:endParaRPr lang="en-US">
              <a:solidFill>
                <a:prstClr val="black">
                  <a:alpha val="80000"/>
                </a:prstClr>
              </a:solidFill>
            </a:endParaRPr>
          </a:p>
        </p:txBody>
      </p:sp>
      <p:sp>
        <p:nvSpPr>
          <p:cNvPr id="6" name="Footer Placeholder 5"/>
          <p:cNvSpPr>
            <a:spLocks noGrp="1"/>
          </p:cNvSpPr>
          <p:nvPr>
            <p:ph type="ftr" sz="quarter" idx="11"/>
          </p:nvPr>
        </p:nvSpPr>
        <p:spPr/>
        <p:txBody>
          <a:bodyPr/>
          <a:lstStyle/>
          <a:p>
            <a:endParaRPr lang="en-US">
              <a:solidFill>
                <a:prstClr val="black">
                  <a:alpha val="80000"/>
                </a:prstClr>
              </a:solidFill>
            </a:endParaRPr>
          </a:p>
        </p:txBody>
      </p:sp>
      <p:sp>
        <p:nvSpPr>
          <p:cNvPr id="7" name="Slide Number Placeholder 6"/>
          <p:cNvSpPr>
            <a:spLocks noGrp="1"/>
          </p:cNvSpPr>
          <p:nvPr>
            <p:ph type="sldNum" sz="quarter" idx="12"/>
          </p:nvPr>
        </p:nvSpPr>
        <p:spPr/>
        <p:txBody>
          <a:bodyPr/>
          <a:lstStyle/>
          <a:p>
            <a:fld id="{4FAB73BC-B049-4115-A692-8D63A059BFB8}" type="slidenum">
              <a:rPr lang="en-US" dirty="0">
                <a:solidFill>
                  <a:srgbClr val="50B4C8">
                    <a:alpha val="25000"/>
                  </a:srgbClr>
                </a:solidFill>
              </a:rPr>
              <a:pPr/>
              <a:t>‹#›</a:t>
            </a:fld>
            <a:endParaRPr lang="en-US">
              <a:solidFill>
                <a:srgbClr val="50B4C8">
                  <a:alpha val="25000"/>
                </a:srgbClr>
              </a:solidFill>
            </a:endParaRPr>
          </a:p>
        </p:txBody>
      </p:sp>
    </p:spTree>
    <p:extLst>
      <p:ext uri="{BB962C8B-B14F-4D97-AF65-F5344CB8AC3E}">
        <p14:creationId xmlns:p14="http://schemas.microsoft.com/office/powerpoint/2010/main" val="26374538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E1DA07A-9201-4B4B-BAF2-015AFA30F520}" type="datetimeFigureOut">
              <a:rPr lang="en-US" dirty="0">
                <a:solidFill>
                  <a:prstClr val="black">
                    <a:alpha val="80000"/>
                  </a:prstClr>
                </a:solidFill>
              </a:rPr>
              <a:pPr/>
              <a:t>10/12/2016</a:t>
            </a:fld>
            <a:endParaRPr lang="en-US">
              <a:solidFill>
                <a:prstClr val="black">
                  <a:alpha val="80000"/>
                </a:prstClr>
              </a:solidFill>
            </a:endParaRPr>
          </a:p>
        </p:txBody>
      </p:sp>
      <p:sp>
        <p:nvSpPr>
          <p:cNvPr id="8" name="Footer Placeholder 7"/>
          <p:cNvSpPr>
            <a:spLocks noGrp="1"/>
          </p:cNvSpPr>
          <p:nvPr>
            <p:ph type="ftr" sz="quarter" idx="11"/>
          </p:nvPr>
        </p:nvSpPr>
        <p:spPr/>
        <p:txBody>
          <a:bodyPr/>
          <a:lstStyle/>
          <a:p>
            <a:endParaRPr lang="en-US">
              <a:solidFill>
                <a:prstClr val="black">
                  <a:alpha val="80000"/>
                </a:prstClr>
              </a:solidFill>
            </a:endParaRPr>
          </a:p>
        </p:txBody>
      </p:sp>
      <p:sp>
        <p:nvSpPr>
          <p:cNvPr id="9" name="Slide Number Placeholder 8"/>
          <p:cNvSpPr>
            <a:spLocks noGrp="1"/>
          </p:cNvSpPr>
          <p:nvPr>
            <p:ph type="sldNum" sz="quarter" idx="12"/>
          </p:nvPr>
        </p:nvSpPr>
        <p:spPr/>
        <p:txBody>
          <a:bodyPr/>
          <a:lstStyle/>
          <a:p>
            <a:fld id="{4FAB73BC-B049-4115-A692-8D63A059BFB8}" type="slidenum">
              <a:rPr lang="en-US" dirty="0">
                <a:solidFill>
                  <a:srgbClr val="50B4C8">
                    <a:alpha val="25000"/>
                  </a:srgbClr>
                </a:solidFill>
              </a:rPr>
              <a:pPr/>
              <a:t>‹#›</a:t>
            </a:fld>
            <a:endParaRPr lang="en-US">
              <a:solidFill>
                <a:srgbClr val="50B4C8">
                  <a:alpha val="25000"/>
                </a:srgbClr>
              </a:solidFill>
            </a:endParaRPr>
          </a:p>
        </p:txBody>
      </p:sp>
    </p:spTree>
    <p:extLst>
      <p:ext uri="{BB962C8B-B14F-4D97-AF65-F5344CB8AC3E}">
        <p14:creationId xmlns:p14="http://schemas.microsoft.com/office/powerpoint/2010/main" val="7422974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D7E00A-486F-4252-8B1D-E32645521F49}" type="datetimeFigureOut">
              <a:rPr lang="en-US" dirty="0">
                <a:solidFill>
                  <a:prstClr val="black">
                    <a:alpha val="80000"/>
                  </a:prstClr>
                </a:solidFill>
              </a:rPr>
              <a:pPr/>
              <a:t>10/12/2016</a:t>
            </a:fld>
            <a:endParaRPr lang="en-US">
              <a:solidFill>
                <a:prstClr val="black">
                  <a:alpha val="80000"/>
                </a:prstClr>
              </a:solidFill>
            </a:endParaRPr>
          </a:p>
        </p:txBody>
      </p:sp>
      <p:sp>
        <p:nvSpPr>
          <p:cNvPr id="4" name="Footer Placeholder 3"/>
          <p:cNvSpPr>
            <a:spLocks noGrp="1"/>
          </p:cNvSpPr>
          <p:nvPr>
            <p:ph type="ftr" sz="quarter" idx="11"/>
          </p:nvPr>
        </p:nvSpPr>
        <p:spPr/>
        <p:txBody>
          <a:bodyPr/>
          <a:lstStyle/>
          <a:p>
            <a:endParaRPr lang="en-US">
              <a:solidFill>
                <a:prstClr val="black">
                  <a:alpha val="80000"/>
                </a:prstClr>
              </a:solidFill>
            </a:endParaRPr>
          </a:p>
        </p:txBody>
      </p:sp>
      <p:sp>
        <p:nvSpPr>
          <p:cNvPr id="5" name="Slide Number Placeholder 4"/>
          <p:cNvSpPr>
            <a:spLocks noGrp="1"/>
          </p:cNvSpPr>
          <p:nvPr>
            <p:ph type="sldNum" sz="quarter" idx="12"/>
          </p:nvPr>
        </p:nvSpPr>
        <p:spPr/>
        <p:txBody>
          <a:bodyPr/>
          <a:lstStyle/>
          <a:p>
            <a:fld id="{4FAB73BC-B049-4115-A692-8D63A059BFB8}" type="slidenum">
              <a:rPr lang="en-US" dirty="0">
                <a:solidFill>
                  <a:srgbClr val="50B4C8">
                    <a:alpha val="25000"/>
                  </a:srgbClr>
                </a:solidFill>
              </a:rPr>
              <a:pPr/>
              <a:t>‹#›</a:t>
            </a:fld>
            <a:endParaRPr lang="en-US">
              <a:solidFill>
                <a:srgbClr val="50B4C8">
                  <a:alpha val="25000"/>
                </a:srgbClr>
              </a:solidFill>
            </a:endParaRPr>
          </a:p>
        </p:txBody>
      </p:sp>
    </p:spTree>
    <p:extLst>
      <p:ext uri="{BB962C8B-B14F-4D97-AF65-F5344CB8AC3E}">
        <p14:creationId xmlns:p14="http://schemas.microsoft.com/office/powerpoint/2010/main" val="28889775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DF5F92-E675-4B36-9A60-69A962A68675}" type="datetimeFigureOut">
              <a:rPr lang="en-US" dirty="0">
                <a:solidFill>
                  <a:prstClr val="black">
                    <a:alpha val="80000"/>
                  </a:prstClr>
                </a:solidFill>
              </a:rPr>
              <a:pPr/>
              <a:t>10/12/2016</a:t>
            </a:fld>
            <a:endParaRPr lang="en-US">
              <a:solidFill>
                <a:prstClr val="black">
                  <a:alpha val="80000"/>
                </a:prstClr>
              </a:solidFill>
            </a:endParaRPr>
          </a:p>
        </p:txBody>
      </p:sp>
      <p:sp>
        <p:nvSpPr>
          <p:cNvPr id="3" name="Footer Placeholder 2"/>
          <p:cNvSpPr>
            <a:spLocks noGrp="1"/>
          </p:cNvSpPr>
          <p:nvPr>
            <p:ph type="ftr" sz="quarter" idx="11"/>
          </p:nvPr>
        </p:nvSpPr>
        <p:spPr/>
        <p:txBody>
          <a:bodyPr/>
          <a:lstStyle/>
          <a:p>
            <a:endParaRPr lang="en-US">
              <a:solidFill>
                <a:prstClr val="black">
                  <a:alpha val="80000"/>
                </a:prstClr>
              </a:solidFill>
            </a:endParaRPr>
          </a:p>
        </p:txBody>
      </p:sp>
      <p:sp>
        <p:nvSpPr>
          <p:cNvPr id="4" name="Slide Number Placeholder 3"/>
          <p:cNvSpPr>
            <a:spLocks noGrp="1"/>
          </p:cNvSpPr>
          <p:nvPr>
            <p:ph type="sldNum" sz="quarter" idx="12"/>
          </p:nvPr>
        </p:nvSpPr>
        <p:spPr/>
        <p:txBody>
          <a:bodyPr/>
          <a:lstStyle/>
          <a:p>
            <a:fld id="{4FAB73BC-B049-4115-A692-8D63A059BFB8}" type="slidenum">
              <a:rPr lang="en-US" dirty="0">
                <a:solidFill>
                  <a:srgbClr val="50B4C8">
                    <a:alpha val="25000"/>
                  </a:srgbClr>
                </a:solidFill>
              </a:rPr>
              <a:pPr/>
              <a:t>‹#›</a:t>
            </a:fld>
            <a:endParaRPr lang="en-US">
              <a:solidFill>
                <a:srgbClr val="50B4C8">
                  <a:alpha val="25000"/>
                </a:srgbClr>
              </a:solidFill>
            </a:endParaRPr>
          </a:p>
        </p:txBody>
      </p:sp>
    </p:spTree>
    <p:extLst>
      <p:ext uri="{BB962C8B-B14F-4D97-AF65-F5344CB8AC3E}">
        <p14:creationId xmlns:p14="http://schemas.microsoft.com/office/powerpoint/2010/main" val="37163206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a:t>Click to edit Master title style</a:t>
            </a:r>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Click to edit Master text styles</a:t>
            </a:r>
          </a:p>
        </p:txBody>
      </p:sp>
      <p:sp>
        <p:nvSpPr>
          <p:cNvPr id="5" name="Date Placeholder 4"/>
          <p:cNvSpPr>
            <a:spLocks noGrp="1"/>
          </p:cNvSpPr>
          <p:nvPr>
            <p:ph type="dt" sz="half" idx="10"/>
          </p:nvPr>
        </p:nvSpPr>
        <p:spPr/>
        <p:txBody>
          <a:bodyPr/>
          <a:lstStyle/>
          <a:p>
            <a:fld id="{AF6E2C9B-5FA2-460D-9BE7-B0812FC2A6FF}" type="datetimeFigureOut">
              <a:rPr lang="en-US" dirty="0">
                <a:solidFill>
                  <a:prstClr val="black">
                    <a:alpha val="80000"/>
                  </a:prstClr>
                </a:solidFill>
              </a:rPr>
              <a:pPr/>
              <a:t>10/12/2016</a:t>
            </a:fld>
            <a:endParaRPr lang="en-US">
              <a:solidFill>
                <a:prstClr val="black">
                  <a:alpha val="80000"/>
                </a:prstClr>
              </a:solidFill>
            </a:endParaRPr>
          </a:p>
        </p:txBody>
      </p:sp>
      <p:sp>
        <p:nvSpPr>
          <p:cNvPr id="6" name="Footer Placeholder 5"/>
          <p:cNvSpPr>
            <a:spLocks noGrp="1"/>
          </p:cNvSpPr>
          <p:nvPr>
            <p:ph type="ftr" sz="quarter" idx="11"/>
          </p:nvPr>
        </p:nvSpPr>
        <p:spPr/>
        <p:txBody>
          <a:bodyPr/>
          <a:lstStyle/>
          <a:p>
            <a:endParaRPr lang="en-US">
              <a:solidFill>
                <a:prstClr val="black">
                  <a:alpha val="80000"/>
                </a:prstClr>
              </a:solidFill>
            </a:endParaRPr>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4FAB73BC-B049-4115-A692-8D63A059BFB8}" type="slidenum">
              <a:rPr lang="en-US" dirty="0"/>
              <a:pPr/>
              <a:t>‹#›</a:t>
            </a:fld>
            <a:endParaRPr lang="en-US"/>
          </a:p>
        </p:txBody>
      </p:sp>
    </p:spTree>
    <p:extLst>
      <p:ext uri="{BB962C8B-B14F-4D97-AF65-F5344CB8AC3E}">
        <p14:creationId xmlns:p14="http://schemas.microsoft.com/office/powerpoint/2010/main" val="3241944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B2D3E9E-A95C-48F2-B4BF-A71542E0BE9A}" type="datetimeFigureOut">
              <a:rPr lang="en-US" dirty="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a:t>Click to edit Master title style</a:t>
            </a:r>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5586B75A-687E-405C-8A0B-8D00578BA2C3}" type="datetimeFigureOut">
              <a:rPr lang="en-US" dirty="0"/>
              <a:pPr/>
              <a:t>10/12/2016</a:t>
            </a:fld>
            <a:endParaRPr lang="en-US"/>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US"/>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4FAB73BC-B049-4115-A692-8D63A059BFB8}" type="slidenum">
              <a:rPr lang="en-US" dirty="0"/>
              <a:pPr/>
              <a:t>‹#›</a:t>
            </a:fld>
            <a:endParaRPr lang="en-US"/>
          </a:p>
        </p:txBody>
      </p:sp>
    </p:spTree>
    <p:extLst>
      <p:ext uri="{BB962C8B-B14F-4D97-AF65-F5344CB8AC3E}">
        <p14:creationId xmlns:p14="http://schemas.microsoft.com/office/powerpoint/2010/main" val="2045149393"/>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F4E5243-F52A-4D37-9694-EB26C6C31910}" type="datetimeFigureOut">
              <a:rPr lang="en-US" dirty="0">
                <a:solidFill>
                  <a:prstClr val="black">
                    <a:alpha val="80000"/>
                  </a:prstClr>
                </a:solidFill>
              </a:rPr>
              <a:pPr/>
              <a:t>10/12/2016</a:t>
            </a:fld>
            <a:endParaRPr lang="en-US">
              <a:solidFill>
                <a:prstClr val="black">
                  <a:alpha val="80000"/>
                </a:prstClr>
              </a:solidFill>
            </a:endParaRPr>
          </a:p>
        </p:txBody>
      </p:sp>
      <p:sp>
        <p:nvSpPr>
          <p:cNvPr id="5" name="Footer Placeholder 4"/>
          <p:cNvSpPr>
            <a:spLocks noGrp="1"/>
          </p:cNvSpPr>
          <p:nvPr>
            <p:ph type="ftr" sz="quarter" idx="11"/>
          </p:nvPr>
        </p:nvSpPr>
        <p:spPr/>
        <p:txBody>
          <a:bodyPr/>
          <a:lstStyle/>
          <a:p>
            <a:endParaRPr lang="en-US">
              <a:solidFill>
                <a:prstClr val="black">
                  <a:alpha val="80000"/>
                </a:prst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dirty="0">
                <a:solidFill>
                  <a:srgbClr val="50B4C8">
                    <a:alpha val="25000"/>
                  </a:srgbClr>
                </a:solidFill>
              </a:rPr>
              <a:pPr/>
              <a:t>‹#›</a:t>
            </a:fld>
            <a:endParaRPr lang="en-US">
              <a:solidFill>
                <a:srgbClr val="50B4C8">
                  <a:alpha val="25000"/>
                </a:srgbClr>
              </a:solidFill>
            </a:endParaRPr>
          </a:p>
        </p:txBody>
      </p:sp>
    </p:spTree>
    <p:extLst>
      <p:ext uri="{BB962C8B-B14F-4D97-AF65-F5344CB8AC3E}">
        <p14:creationId xmlns:p14="http://schemas.microsoft.com/office/powerpoint/2010/main" val="28447309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A77B6E1-634A-48DC-9E8B-D894023267EF}" type="datetimeFigureOut">
              <a:rPr lang="en-US" dirty="0">
                <a:solidFill>
                  <a:prstClr val="black">
                    <a:alpha val="80000"/>
                  </a:prstClr>
                </a:solidFill>
              </a:rPr>
              <a:pPr/>
              <a:t>10/12/2016</a:t>
            </a:fld>
            <a:endParaRPr lang="en-US">
              <a:solidFill>
                <a:prstClr val="black">
                  <a:alpha val="80000"/>
                </a:prstClr>
              </a:solidFill>
            </a:endParaRPr>
          </a:p>
        </p:txBody>
      </p:sp>
      <p:sp>
        <p:nvSpPr>
          <p:cNvPr id="5" name="Footer Placeholder 4"/>
          <p:cNvSpPr>
            <a:spLocks noGrp="1"/>
          </p:cNvSpPr>
          <p:nvPr>
            <p:ph type="ftr" sz="quarter" idx="11"/>
          </p:nvPr>
        </p:nvSpPr>
        <p:spPr/>
        <p:txBody>
          <a:bodyPr/>
          <a:lstStyle/>
          <a:p>
            <a:endParaRPr lang="en-US">
              <a:solidFill>
                <a:prstClr val="black">
                  <a:alpha val="80000"/>
                </a:prstClr>
              </a:solidFill>
            </a:endParaRPr>
          </a:p>
        </p:txBody>
      </p:sp>
      <p:sp>
        <p:nvSpPr>
          <p:cNvPr id="6" name="Slide Number Placeholder 5"/>
          <p:cNvSpPr>
            <a:spLocks noGrp="1"/>
          </p:cNvSpPr>
          <p:nvPr>
            <p:ph type="sldNum" sz="quarter" idx="12"/>
          </p:nvPr>
        </p:nvSpPr>
        <p:spPr/>
        <p:txBody>
          <a:bodyPr/>
          <a:lstStyle/>
          <a:p>
            <a:fld id="{4FAB73BC-B049-4115-A692-8D63A059BFB8}" type="slidenum">
              <a:rPr lang="en-US" dirty="0">
                <a:solidFill>
                  <a:srgbClr val="50B4C8">
                    <a:alpha val="25000"/>
                  </a:srgbClr>
                </a:solidFill>
              </a:rPr>
              <a:pPr/>
              <a:t>‹#›</a:t>
            </a:fld>
            <a:endParaRPr lang="en-US">
              <a:solidFill>
                <a:srgbClr val="50B4C8">
                  <a:alpha val="25000"/>
                </a:srgbClr>
              </a:solidFill>
            </a:endParaRPr>
          </a:p>
        </p:txBody>
      </p:sp>
    </p:spTree>
    <p:extLst>
      <p:ext uri="{BB962C8B-B14F-4D97-AF65-F5344CB8AC3E}">
        <p14:creationId xmlns:p14="http://schemas.microsoft.com/office/powerpoint/2010/main" val="1019003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a:t>Click to edit Master title style</a:t>
            </a:r>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12952B5-7A2F-4CC8-B7CE-9234E21C2837}" type="datetimeFigureOut">
              <a:rPr lang="en-US" dirty="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E1DA07A-9201-4B4B-BAF2-015AFA30F520}" type="datetimeFigureOut">
              <a:rPr lang="en-US" dirty="0"/>
              <a:t>10/12/2016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D7E00A-486F-4252-8B1D-E32645521F49}" type="datetimeFigureOut">
              <a:rPr lang="en-US" dirty="0"/>
              <a:t>10/12/2016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DF5F92-E675-4B36-9A60-69A962A68675}" type="datetimeFigureOut">
              <a:rPr lang="en-US" dirty="0"/>
              <a:t>10/12/2016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a:t>Click to edit Master title style</a:t>
            </a:r>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Click to edit Master text styles</a:t>
            </a:r>
          </a:p>
        </p:txBody>
      </p:sp>
      <p:sp>
        <p:nvSpPr>
          <p:cNvPr id="5" name="Date Placeholder 4"/>
          <p:cNvSpPr>
            <a:spLocks noGrp="1"/>
          </p:cNvSpPr>
          <p:nvPr>
            <p:ph type="dt" sz="half" idx="10"/>
          </p:nvPr>
        </p:nvSpPr>
        <p:spPr/>
        <p:txBody>
          <a:bodyPr/>
          <a:lstStyle/>
          <a:p>
            <a:fld id="{AF6E2C9B-5FA2-460D-9BE7-B0812FC2A6FF}" type="datetimeFigureOut">
              <a:rPr lang="en-US" dirty="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4FAB73BC-B049-4115-A692-8D63A059BFB8}" type="slidenum">
              <a:rPr lang="en-US" dirty="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a:t>Click to edit Master title style</a:t>
            </a:r>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5586B75A-687E-405C-8A0B-8D00578BA2C3}" type="datetimeFigureOut">
              <a:rPr lang="en-US" dirty="0"/>
              <a:pPr/>
              <a:t>10/12/2016</a:t>
            </a:fld>
            <a:endParaRPr lang="en-US"/>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US"/>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4FAB73BC-B049-4115-A692-8D63A059BFB8}" type="slidenum">
              <a:rPr lang="en-US" dirty="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5586B75A-687E-405C-8A0B-8D00578BA2C3}" type="datetimeFigureOut">
              <a:rPr lang="en-US" dirty="0"/>
              <a:pPr/>
              <a:t>10/12/2016</a:t>
            </a:fld>
            <a:endParaRPr lang="en-US"/>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US"/>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4FAB73BC-B049-4115-A692-8D63A059BFB8}" type="slidenum">
              <a:rPr lang="en-US" dirty="0"/>
              <a:pPr/>
              <a:t>‹#›</a:t>
            </a:fld>
            <a:endParaRPr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5586B75A-687E-405C-8A0B-8D00578BA2C3}" type="datetimeFigureOut">
              <a:rPr lang="en-US" dirty="0">
                <a:solidFill>
                  <a:prstClr val="black">
                    <a:alpha val="80000"/>
                  </a:prstClr>
                </a:solidFill>
              </a:rPr>
              <a:pPr/>
              <a:t>10/12/2016</a:t>
            </a:fld>
            <a:endParaRPr lang="en-US">
              <a:solidFill>
                <a:prstClr val="black">
                  <a:alpha val="80000"/>
                </a:prstClr>
              </a:solidFill>
            </a:endParaRPr>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US">
              <a:solidFill>
                <a:prstClr val="black">
                  <a:alpha val="80000"/>
                </a:prstClr>
              </a:solidFill>
            </a:endParaRPr>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4FAB73BC-B049-4115-A692-8D63A059BFB8}" type="slidenum">
              <a:rPr lang="en-US" dirty="0">
                <a:solidFill>
                  <a:srgbClr val="50B4C8">
                    <a:alpha val="25000"/>
                  </a:srgbClr>
                </a:solidFill>
              </a:rPr>
              <a:pPr/>
              <a:t>‹#›</a:t>
            </a:fld>
            <a:endParaRPr lang="en-US">
              <a:solidFill>
                <a:srgbClr val="50B4C8">
                  <a:alpha val="25000"/>
                </a:srgbClr>
              </a:solidFill>
            </a:endParaRPr>
          </a:p>
        </p:txBody>
      </p:sp>
    </p:spTree>
    <p:extLst>
      <p:ext uri="{BB962C8B-B14F-4D97-AF65-F5344CB8AC3E}">
        <p14:creationId xmlns:p14="http://schemas.microsoft.com/office/powerpoint/2010/main" val="694222394"/>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hf sldNum="0" hdr="0" ftr="0" dt="0"/>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preraktrust.org/"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3.xml"/><Relationship Id="rId5" Type="http://schemas.openxmlformats.org/officeDocument/2006/relationships/image" Target="../media/image7.jpeg"/><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3503" y="770466"/>
            <a:ext cx="10969797" cy="3828830"/>
          </a:xfrm>
        </p:spPr>
        <p:txBody>
          <a:bodyPr/>
          <a:lstStyle/>
          <a:p>
            <a:pPr algn="ctr"/>
            <a:r>
              <a:rPr lang="en-US" altLang="en-US" sz="5400">
                <a:solidFill>
                  <a:schemeClr val="bg1"/>
                </a:solidFill>
              </a:rPr>
              <a:t>A journey of innovation </a:t>
            </a:r>
            <a:br>
              <a:rPr lang="en-US" altLang="en-US" sz="5400">
                <a:solidFill>
                  <a:schemeClr val="bg1"/>
                </a:solidFill>
              </a:rPr>
            </a:br>
            <a:r>
              <a:rPr lang="en-US" altLang="en-US" sz="5400">
                <a:solidFill>
                  <a:schemeClr val="bg1"/>
                </a:solidFill>
              </a:rPr>
              <a:t>into philanthropy</a:t>
            </a:r>
            <a:endParaRPr lang="en-IN" sz="5400">
              <a:solidFill>
                <a:schemeClr val="bg1"/>
              </a:solidFill>
            </a:endParaRPr>
          </a:p>
        </p:txBody>
      </p:sp>
      <p:sp>
        <p:nvSpPr>
          <p:cNvPr id="3" name="Subtitle 2"/>
          <p:cNvSpPr>
            <a:spLocks noGrp="1"/>
          </p:cNvSpPr>
          <p:nvPr>
            <p:ph type="subTitle" idx="1"/>
          </p:nvPr>
        </p:nvSpPr>
        <p:spPr>
          <a:xfrm>
            <a:off x="667512" y="5372100"/>
            <a:ext cx="10987676" cy="480696"/>
          </a:xfrm>
        </p:spPr>
        <p:txBody>
          <a:bodyPr>
            <a:normAutofit lnSpcReduction="10000"/>
          </a:bodyPr>
          <a:lstStyle/>
          <a:p>
            <a:r>
              <a:rPr lang="en-US" err="1"/>
              <a:t>Madhavi</a:t>
            </a:r>
            <a:r>
              <a:rPr lang="en-US"/>
              <a:t> </a:t>
            </a:r>
            <a:r>
              <a:rPr lang="en-US" err="1"/>
              <a:t>Hegde</a:t>
            </a:r>
            <a:r>
              <a:rPr lang="en-US"/>
              <a:t>, SVP Bangalore Partner                       October 2016</a:t>
            </a:r>
            <a:endParaRPr lang="en-IN"/>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70716" y="313267"/>
            <a:ext cx="2047875" cy="2228850"/>
          </a:xfrm>
          <a:prstGeom prst="rect">
            <a:avLst/>
          </a:prstGeom>
        </p:spPr>
      </p:pic>
    </p:spTree>
    <p:extLst>
      <p:ext uri="{BB962C8B-B14F-4D97-AF65-F5344CB8AC3E}">
        <p14:creationId xmlns:p14="http://schemas.microsoft.com/office/powerpoint/2010/main" val="15364619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Thank you!</a:t>
            </a:r>
            <a:endParaRPr lang="en-IN"/>
          </a:p>
        </p:txBody>
      </p:sp>
      <p:sp>
        <p:nvSpPr>
          <p:cNvPr id="3" name="Text Placeholder 2"/>
          <p:cNvSpPr>
            <a:spLocks noGrp="1"/>
          </p:cNvSpPr>
          <p:nvPr>
            <p:ph type="body" idx="1"/>
          </p:nvPr>
        </p:nvSpPr>
        <p:spPr/>
        <p:txBody>
          <a:bodyPr/>
          <a:lstStyle/>
          <a:p>
            <a:endParaRPr lang="en-IN"/>
          </a:p>
        </p:txBody>
      </p:sp>
    </p:spTree>
    <p:extLst>
      <p:ext uri="{BB962C8B-B14F-4D97-AF65-F5344CB8AC3E}">
        <p14:creationId xmlns:p14="http://schemas.microsoft.com/office/powerpoint/2010/main" val="1001793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Grants Committee, 2015 | Lead Partner, </a:t>
            </a:r>
            <a:r>
              <a:rPr lang="en-US" err="1"/>
              <a:t>Prerak</a:t>
            </a:r>
            <a:r>
              <a:rPr lang="en-US"/>
              <a:t> Trust, 2016 | </a:t>
            </a:r>
            <a:endParaRPr lang="en-IN"/>
          </a:p>
        </p:txBody>
      </p:sp>
      <p:pic>
        <p:nvPicPr>
          <p:cNvPr id="4" name="Picture Placeholder 3"/>
          <p:cNvPicPr>
            <a:picLocks noGrp="1" noChangeAspect="1"/>
          </p:cNvPicPr>
          <p:nvPr>
            <p:ph type="pic" idx="1"/>
          </p:nvPr>
        </p:nvPicPr>
        <p:blipFill>
          <a:blip r:embed="rId2" cstate="print">
            <a:extLst>
              <a:ext uri="{28A0092B-C50C-407E-A947-70E740481C1C}">
                <a14:useLocalDpi xmlns:a14="http://schemas.microsoft.com/office/drawing/2010/main"/>
              </a:ext>
            </a:extLst>
          </a:blip>
          <a:stretch>
            <a:fillRect/>
          </a:stretch>
        </p:blipFill>
        <p:spPr>
          <a:xfrm>
            <a:off x="322498" y="246410"/>
            <a:ext cx="6688404" cy="5016303"/>
          </a:xfrm>
          <a:prstGeom prst="rect">
            <a:avLst/>
          </a:prstGeom>
          <a:noFill/>
          <a:ln>
            <a:noFill/>
          </a:ln>
        </p:spPr>
      </p:pic>
      <p:pic>
        <p:nvPicPr>
          <p:cNvPr id="5" name="Picture 2" descr="SVPlogo_Global-Symbol_Black + Fill_RGB.eps"/>
          <p:cNvPicPr>
            <a:picLocks noChangeAspect="1" noChangeArrowheads="1"/>
          </p:cNvPicPr>
          <p:nvPr/>
        </p:nvPicPr>
        <p:blipFill>
          <a:blip r:embed="rId3" cstate="print"/>
          <a:srcRect/>
          <a:stretch>
            <a:fillRect/>
          </a:stretch>
        </p:blipFill>
        <p:spPr bwMode="auto">
          <a:xfrm>
            <a:off x="11305059" y="5839084"/>
            <a:ext cx="857005" cy="948827"/>
          </a:xfrm>
          <a:prstGeom prst="rect">
            <a:avLst/>
          </a:prstGeom>
          <a:noFill/>
          <a:ln w="9525">
            <a:noFill/>
            <a:miter lim="800000"/>
            <a:headEnd/>
            <a:tailEnd/>
          </a:ln>
        </p:spPr>
      </p:pic>
      <p:sp>
        <p:nvSpPr>
          <p:cNvPr id="3" name="TextBox 2"/>
          <p:cNvSpPr txBox="1"/>
          <p:nvPr/>
        </p:nvSpPr>
        <p:spPr>
          <a:xfrm>
            <a:off x="7284392" y="341196"/>
            <a:ext cx="4503761" cy="5170646"/>
          </a:xfrm>
          <a:prstGeom prst="rect">
            <a:avLst/>
          </a:prstGeom>
          <a:noFill/>
        </p:spPr>
        <p:txBody>
          <a:bodyPr wrap="square" rtlCol="0" anchor="t">
            <a:spAutoFit/>
          </a:bodyPr>
          <a:lstStyle/>
          <a:p>
            <a:pPr algn="just"/>
            <a:r>
              <a:rPr lang="EN-IN" sz="2400" i="1"/>
              <a:t>“Through SVP, I have got involved in varied projects – from organic farming to waste management to energy audits – which have helped me learn in different ways. Everyone in the network is so intensely passionate of doing it right and this high energy sparks off one another. I am beginning to discover the joy of philanthropy, and hope to help make SVP the harbinger of change.” </a:t>
            </a:r>
            <a:endParaRPr lang="en-IN" sz="2400" i="1"/>
          </a:p>
          <a:p>
            <a:pPr algn="r"/>
            <a:r>
              <a:rPr lang="EN-IN" sz="2400" b="1"/>
              <a:t>– </a:t>
            </a:r>
            <a:r>
              <a:rPr lang="EN-IN" sz="2400" b="1" err="1"/>
              <a:t>Madhavi</a:t>
            </a:r>
            <a:r>
              <a:rPr lang="EN-IN" sz="2400" b="1"/>
              <a:t> </a:t>
            </a:r>
            <a:r>
              <a:rPr lang="EN-IN" sz="2400" b="1" err="1"/>
              <a:t>Hegde</a:t>
            </a:r>
            <a:endParaRPr lang="EN-IN" sz="2400" b="1"/>
          </a:p>
          <a:p>
            <a:endParaRPr lang="en-IN"/>
          </a:p>
        </p:txBody>
      </p:sp>
    </p:spTree>
    <p:extLst>
      <p:ext uri="{BB962C8B-B14F-4D97-AF65-F5344CB8AC3E}">
        <p14:creationId xmlns:p14="http://schemas.microsoft.com/office/powerpoint/2010/main" val="38215948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SVP in Bangalore : Challenges </a:t>
            </a:r>
            <a:endParaRPr lang="en-IN"/>
          </a:p>
        </p:txBody>
      </p:sp>
      <p:sp>
        <p:nvSpPr>
          <p:cNvPr id="3" name="Content Placeholder 2"/>
          <p:cNvSpPr>
            <a:spLocks noGrp="1"/>
          </p:cNvSpPr>
          <p:nvPr>
            <p:ph idx="1"/>
          </p:nvPr>
        </p:nvSpPr>
        <p:spPr/>
        <p:txBody>
          <a:bodyPr>
            <a:normAutofit fontScale="92500" lnSpcReduction="20000"/>
          </a:bodyPr>
          <a:lstStyle/>
          <a:p>
            <a:pPr marL="4572" lvl="1" indent="0">
              <a:lnSpc>
                <a:spcPct val="100000"/>
              </a:lnSpc>
              <a:spcBef>
                <a:spcPts val="1000"/>
              </a:spcBef>
              <a:buClr>
                <a:srgbClr val="A53010"/>
              </a:buClr>
              <a:buSzPct val="75000"/>
              <a:buNone/>
            </a:pPr>
            <a:r>
              <a:rPr lang="en-US" altLang="en-US" sz="3600"/>
              <a:t>- Subject Matter Experts are required to understand the opportunities and challenges. For example, creating jobs in healthcare </a:t>
            </a:r>
            <a:r>
              <a:rPr lang="en-US" altLang="en-US" sz="3600" err="1"/>
              <a:t>vs</a:t>
            </a:r>
            <a:r>
              <a:rPr lang="en-US" altLang="en-US" sz="3600"/>
              <a:t> improving farmers’ incomes</a:t>
            </a:r>
          </a:p>
          <a:p>
            <a:pPr marL="0" indent="0">
              <a:lnSpc>
                <a:spcPct val="100000"/>
              </a:lnSpc>
              <a:spcBef>
                <a:spcPts val="1000"/>
              </a:spcBef>
              <a:buClr>
                <a:srgbClr val="A53010"/>
              </a:buClr>
              <a:buSzPct val="45000"/>
              <a:buNone/>
            </a:pPr>
            <a:r>
              <a:rPr lang="en-US" altLang="en-US" sz="3600"/>
              <a:t>- Need to foster a sense of intimacy within such a large partnership, and get partners to know and work with each other</a:t>
            </a:r>
          </a:p>
          <a:p>
            <a:pPr marL="0" indent="0">
              <a:lnSpc>
                <a:spcPct val="100000"/>
              </a:lnSpc>
              <a:spcBef>
                <a:spcPts val="1000"/>
              </a:spcBef>
              <a:buClr>
                <a:srgbClr val="A53010"/>
              </a:buClr>
              <a:buSzPct val="45000"/>
              <a:buNone/>
            </a:pPr>
            <a:r>
              <a:rPr lang="en-US" altLang="en-US" sz="3600"/>
              <a:t>- Grants Committee is centralized, fostered conservatism since budgets were not discussed at all meetings</a:t>
            </a:r>
          </a:p>
        </p:txBody>
      </p:sp>
      <p:pic>
        <p:nvPicPr>
          <p:cNvPr id="4" name="Picture 2" descr="SVPlogo_Global-Symbol_Black + Fill_RGB.eps"/>
          <p:cNvPicPr>
            <a:picLocks noChangeAspect="1" noChangeArrowheads="1"/>
          </p:cNvPicPr>
          <p:nvPr/>
        </p:nvPicPr>
        <p:blipFill>
          <a:blip r:embed="rId2" cstate="print"/>
          <a:srcRect/>
          <a:stretch>
            <a:fillRect/>
          </a:stretch>
        </p:blipFill>
        <p:spPr bwMode="auto">
          <a:xfrm>
            <a:off x="11305059" y="5839084"/>
            <a:ext cx="857005" cy="948827"/>
          </a:xfrm>
          <a:prstGeom prst="rect">
            <a:avLst/>
          </a:prstGeom>
          <a:noFill/>
          <a:ln w="9525">
            <a:noFill/>
            <a:miter lim="800000"/>
            <a:headEnd/>
            <a:tailEnd/>
          </a:ln>
        </p:spPr>
      </p:pic>
    </p:spTree>
    <p:extLst>
      <p:ext uri="{BB962C8B-B14F-4D97-AF65-F5344CB8AC3E}">
        <p14:creationId xmlns:p14="http://schemas.microsoft.com/office/powerpoint/2010/main" val="3966006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224" y="499533"/>
            <a:ext cx="10772775" cy="1069960"/>
          </a:xfrm>
        </p:spPr>
        <p:txBody>
          <a:bodyPr/>
          <a:lstStyle/>
          <a:p>
            <a:r>
              <a:rPr lang="en-US"/>
              <a:t>Answer: Circles</a:t>
            </a:r>
            <a:endParaRPr lang="en-IN"/>
          </a:p>
        </p:txBody>
      </p:sp>
      <p:sp>
        <p:nvSpPr>
          <p:cNvPr id="3" name="Content Placeholder 2"/>
          <p:cNvSpPr>
            <a:spLocks noGrp="1"/>
          </p:cNvSpPr>
          <p:nvPr>
            <p:ph idx="1"/>
          </p:nvPr>
        </p:nvSpPr>
        <p:spPr>
          <a:xfrm>
            <a:off x="676657" y="5770844"/>
            <a:ext cx="10528156" cy="670898"/>
          </a:xfrm>
        </p:spPr>
        <p:txBody>
          <a:bodyPr>
            <a:noAutofit/>
          </a:bodyPr>
          <a:lstStyle/>
          <a:p>
            <a:pPr>
              <a:lnSpc>
                <a:spcPct val="100000"/>
              </a:lnSpc>
              <a:spcBef>
                <a:spcPts val="1000"/>
              </a:spcBef>
            </a:pPr>
            <a:r>
              <a:rPr lang="en-US" altLang="en-US" sz="1600" b="1" i="1">
                <a:solidFill>
                  <a:srgbClr val="404040"/>
                </a:solidFill>
              </a:rPr>
              <a:t>“There is a hunger among our SVP Partners to go deeper and understand the problems. This has led us to launch SVP Circles, that is helping us break down the livelihood problem for ourselves, vertically. It has received great traction so far.”</a:t>
            </a:r>
          </a:p>
          <a:p>
            <a:pPr algn="r">
              <a:lnSpc>
                <a:spcPct val="100000"/>
              </a:lnSpc>
              <a:spcBef>
                <a:spcPts val="1000"/>
              </a:spcBef>
            </a:pPr>
            <a:r>
              <a:rPr lang="en-US" altLang="en-US" sz="1400" b="1" err="1">
                <a:solidFill>
                  <a:srgbClr val="404040"/>
                </a:solidFill>
              </a:rPr>
              <a:t>Akila</a:t>
            </a:r>
            <a:r>
              <a:rPr lang="en-US" altLang="en-US" sz="1400" b="1">
                <a:solidFill>
                  <a:srgbClr val="404040"/>
                </a:solidFill>
              </a:rPr>
              <a:t> </a:t>
            </a:r>
            <a:r>
              <a:rPr lang="en-US" altLang="en-US" sz="1400" b="1" err="1">
                <a:solidFill>
                  <a:srgbClr val="404040"/>
                </a:solidFill>
              </a:rPr>
              <a:t>Krishnakumar</a:t>
            </a:r>
            <a:r>
              <a:rPr lang="en-US" altLang="en-US" sz="1400" b="1">
                <a:solidFill>
                  <a:srgbClr val="404040"/>
                </a:solidFill>
              </a:rPr>
              <a:t>, Former Chair &amp; Partner, SVP Bangalore</a:t>
            </a:r>
          </a:p>
        </p:txBody>
      </p:sp>
      <p:pic>
        <p:nvPicPr>
          <p:cNvPr id="4" name="Picture 2" descr="SVPlogo_Global-Symbol_Black + Fill_RGB.eps"/>
          <p:cNvPicPr>
            <a:picLocks noChangeAspect="1" noChangeArrowheads="1"/>
          </p:cNvPicPr>
          <p:nvPr/>
        </p:nvPicPr>
        <p:blipFill>
          <a:blip r:embed="rId2" cstate="print"/>
          <a:srcRect/>
          <a:stretch>
            <a:fillRect/>
          </a:stretch>
        </p:blipFill>
        <p:spPr bwMode="auto">
          <a:xfrm>
            <a:off x="11305059" y="5839084"/>
            <a:ext cx="857005" cy="948827"/>
          </a:xfrm>
          <a:prstGeom prst="rect">
            <a:avLst/>
          </a:prstGeom>
          <a:noFill/>
          <a:ln w="9525">
            <a:noFill/>
            <a:miter lim="800000"/>
            <a:headEnd/>
            <a:tailEnd/>
          </a:ln>
        </p:spPr>
      </p:pic>
      <p:sp>
        <p:nvSpPr>
          <p:cNvPr id="13" name="Oval 12"/>
          <p:cNvSpPr/>
          <p:nvPr/>
        </p:nvSpPr>
        <p:spPr>
          <a:xfrm>
            <a:off x="213301" y="1815152"/>
            <a:ext cx="2142698" cy="20426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MICRO ENTERPRISES</a:t>
            </a:r>
            <a:endParaRPr lang="en-IN" b="1"/>
          </a:p>
        </p:txBody>
      </p:sp>
      <p:sp>
        <p:nvSpPr>
          <p:cNvPr id="12" name="Oval 11"/>
          <p:cNvSpPr/>
          <p:nvPr/>
        </p:nvSpPr>
        <p:spPr>
          <a:xfrm>
            <a:off x="1913548" y="3418909"/>
            <a:ext cx="2142698" cy="20426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SKILL</a:t>
            </a:r>
          </a:p>
          <a:p>
            <a:pPr algn="ctr"/>
            <a:r>
              <a:rPr lang="en-US" b="1"/>
              <a:t>TRAINING</a:t>
            </a:r>
            <a:endParaRPr lang="en-IN" b="1"/>
          </a:p>
        </p:txBody>
      </p:sp>
      <p:sp>
        <p:nvSpPr>
          <p:cNvPr id="14" name="Oval 13"/>
          <p:cNvSpPr/>
          <p:nvPr/>
        </p:nvSpPr>
        <p:spPr>
          <a:xfrm>
            <a:off x="3731855" y="1860498"/>
            <a:ext cx="2142698" cy="20426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AGRI </a:t>
            </a:r>
          </a:p>
          <a:p>
            <a:pPr algn="ctr"/>
            <a:r>
              <a:rPr lang="en-US" b="1"/>
              <a:t>LIVELIHOODS</a:t>
            </a:r>
            <a:endParaRPr lang="en-IN" b="1"/>
          </a:p>
        </p:txBody>
      </p:sp>
      <p:sp>
        <p:nvSpPr>
          <p:cNvPr id="17" name="Oval 16"/>
          <p:cNvSpPr/>
          <p:nvPr/>
        </p:nvSpPr>
        <p:spPr>
          <a:xfrm>
            <a:off x="7279832" y="1860498"/>
            <a:ext cx="2142698" cy="20426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CIVIC</a:t>
            </a:r>
          </a:p>
        </p:txBody>
      </p:sp>
      <p:sp>
        <p:nvSpPr>
          <p:cNvPr id="21" name="Oval 20"/>
          <p:cNvSpPr/>
          <p:nvPr/>
        </p:nvSpPr>
        <p:spPr>
          <a:xfrm>
            <a:off x="5550088" y="3418909"/>
            <a:ext cx="2142698" cy="20426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HEALTH</a:t>
            </a:r>
          </a:p>
          <a:p>
            <a:pPr algn="ctr"/>
            <a:r>
              <a:rPr lang="en-US" b="1"/>
              <a:t>LIVELIHOODS</a:t>
            </a:r>
            <a:endParaRPr lang="en-IN" b="1"/>
          </a:p>
        </p:txBody>
      </p:sp>
      <p:sp>
        <p:nvSpPr>
          <p:cNvPr id="22" name="Oval 21"/>
          <p:cNvSpPr/>
          <p:nvPr/>
        </p:nvSpPr>
        <p:spPr>
          <a:xfrm>
            <a:off x="9162361" y="3300922"/>
            <a:ext cx="2142698" cy="20426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CORPORATE ENGAGEMENT</a:t>
            </a:r>
            <a:endParaRPr lang="en-IN" b="1"/>
          </a:p>
        </p:txBody>
      </p:sp>
    </p:spTree>
    <p:extLst>
      <p:ext uri="{BB962C8B-B14F-4D97-AF65-F5344CB8AC3E}">
        <p14:creationId xmlns:p14="http://schemas.microsoft.com/office/powerpoint/2010/main" val="3215320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Civic Circle</a:t>
            </a:r>
            <a:endParaRPr lang="en-IN"/>
          </a:p>
        </p:txBody>
      </p:sp>
      <p:sp>
        <p:nvSpPr>
          <p:cNvPr id="3" name="Content Placeholder 2"/>
          <p:cNvSpPr>
            <a:spLocks noGrp="1"/>
          </p:cNvSpPr>
          <p:nvPr>
            <p:ph idx="1"/>
          </p:nvPr>
        </p:nvSpPr>
        <p:spPr/>
        <p:txBody>
          <a:bodyPr>
            <a:normAutofit/>
          </a:bodyPr>
          <a:lstStyle/>
          <a:p>
            <a:r>
              <a:rPr lang="en-US" sz="3600"/>
              <a:t>SVP Bangalore's local theme  - Solid Waste Management</a:t>
            </a:r>
          </a:p>
          <a:p>
            <a:endParaRPr lang="en-US" sz="3600"/>
          </a:p>
          <a:p>
            <a:r>
              <a:rPr lang="en-US" sz="3600"/>
              <a:t>Challenges:</a:t>
            </a:r>
          </a:p>
          <a:p>
            <a:pPr>
              <a:buFont typeface="Arial" panose="020B0604020202020204" pitchFamily="34" charset="0"/>
              <a:buChar char="•"/>
            </a:pPr>
            <a:r>
              <a:rPr lang="en-US" sz="3600"/>
              <a:t> Governance </a:t>
            </a:r>
          </a:p>
          <a:p>
            <a:pPr>
              <a:buFont typeface="Arial" panose="020B0604020202020204" pitchFamily="34" charset="0"/>
              <a:buChar char="•"/>
            </a:pPr>
            <a:r>
              <a:rPr lang="en-US" sz="3600"/>
              <a:t> Established "fraternity"</a:t>
            </a:r>
          </a:p>
        </p:txBody>
      </p:sp>
      <p:pic>
        <p:nvPicPr>
          <p:cNvPr id="4" name="Picture 2" descr="SVPlogo_Global-Symbol_Black + Fill_RGB.eps"/>
          <p:cNvPicPr>
            <a:picLocks noChangeAspect="1" noChangeArrowheads="1"/>
          </p:cNvPicPr>
          <p:nvPr/>
        </p:nvPicPr>
        <p:blipFill>
          <a:blip r:embed="rId2" cstate="print"/>
          <a:srcRect/>
          <a:stretch>
            <a:fillRect/>
          </a:stretch>
        </p:blipFill>
        <p:spPr bwMode="auto">
          <a:xfrm>
            <a:off x="11305059" y="5839084"/>
            <a:ext cx="857005" cy="948827"/>
          </a:xfrm>
          <a:prstGeom prst="rect">
            <a:avLst/>
          </a:prstGeom>
          <a:noFill/>
          <a:ln w="9525">
            <a:noFill/>
            <a:miter lim="800000"/>
            <a:headEnd/>
            <a:tailEnd/>
          </a:ln>
        </p:spPr>
      </p:pic>
    </p:spTree>
    <p:extLst>
      <p:ext uri="{BB962C8B-B14F-4D97-AF65-F5344CB8AC3E}">
        <p14:creationId xmlns:p14="http://schemas.microsoft.com/office/powerpoint/2010/main" val="3037035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The </a:t>
            </a:r>
            <a:r>
              <a:rPr lang="en-US" err="1"/>
              <a:t>Prerak</a:t>
            </a:r>
            <a:r>
              <a:rPr lang="en-US"/>
              <a:t> Project: An Overview </a:t>
            </a:r>
            <a:endParaRPr lang="en-IN"/>
          </a:p>
        </p:txBody>
      </p:sp>
      <p:sp>
        <p:nvSpPr>
          <p:cNvPr id="3" name="Content Placeholder 2"/>
          <p:cNvSpPr>
            <a:spLocks noGrp="1"/>
          </p:cNvSpPr>
          <p:nvPr>
            <p:ph idx="1"/>
          </p:nvPr>
        </p:nvSpPr>
        <p:spPr/>
        <p:txBody>
          <a:bodyPr>
            <a:normAutofit fontScale="70000" lnSpcReduction="20000"/>
          </a:bodyPr>
          <a:lstStyle/>
          <a:p>
            <a:pPr>
              <a:lnSpc>
                <a:spcPct val="130000"/>
              </a:lnSpc>
              <a:spcBef>
                <a:spcPts val="1000"/>
              </a:spcBef>
              <a:buClr>
                <a:srgbClr val="A53010"/>
              </a:buClr>
              <a:buSzPct val="45000"/>
              <a:buFont typeface="Wingdings 3" panose="05040102010807070707" pitchFamily="18" charset="2"/>
              <a:buChar char=""/>
            </a:pPr>
            <a:r>
              <a:rPr lang="en-US" altLang="en-US" i="1" err="1">
                <a:solidFill>
                  <a:srgbClr val="404040"/>
                </a:solidFill>
                <a:latin typeface="Century Gothic" panose="020B0502020202020204" pitchFamily="34" charset="0"/>
              </a:rPr>
              <a:t>Prerak</a:t>
            </a:r>
            <a:r>
              <a:rPr lang="en-US" altLang="en-US" i="1">
                <a:solidFill>
                  <a:srgbClr val="404040"/>
                </a:solidFill>
                <a:latin typeface="Century Gothic" panose="020B0502020202020204" pitchFamily="34" charset="0"/>
              </a:rPr>
              <a:t> </a:t>
            </a:r>
            <a:r>
              <a:rPr lang="en-US" altLang="en-US">
                <a:solidFill>
                  <a:srgbClr val="404040"/>
                </a:solidFill>
                <a:latin typeface="Century Gothic" panose="020B0502020202020204" pitchFamily="34" charset="0"/>
              </a:rPr>
              <a:t>(</a:t>
            </a:r>
            <a:r>
              <a:rPr lang="en-US" altLang="en-US">
                <a:solidFill>
                  <a:srgbClr val="404040"/>
                </a:solidFill>
                <a:latin typeface="Century Gothic" panose="020B0502020202020204" pitchFamily="34" charset="0"/>
                <a:hlinkClick r:id="rId2"/>
              </a:rPr>
              <a:t>http://www.preraktrust.org</a:t>
            </a:r>
            <a:r>
              <a:rPr lang="en-US" altLang="en-US">
                <a:solidFill>
                  <a:srgbClr val="404040"/>
                </a:solidFill>
                <a:latin typeface="Century Gothic" panose="020B0502020202020204" pitchFamily="34" charset="0"/>
              </a:rPr>
              <a:t>) is a Not-for-Profit engaged in Water, Sanitation, Solid Waste Management and other community initiatives around Bangalore</a:t>
            </a:r>
          </a:p>
          <a:p>
            <a:pPr lvl="1">
              <a:lnSpc>
                <a:spcPct val="130000"/>
              </a:lnSpc>
              <a:spcBef>
                <a:spcPts val="1000"/>
              </a:spcBef>
              <a:buClr>
                <a:srgbClr val="A53010"/>
              </a:buClr>
              <a:buSzPct val="75000"/>
              <a:buFont typeface="Wingdings 3" panose="05040102010807070707" pitchFamily="18" charset="2"/>
              <a:buChar char=""/>
            </a:pPr>
            <a:r>
              <a:rPr lang="en-US" altLang="en-US" sz="2000">
                <a:solidFill>
                  <a:srgbClr val="404040"/>
                </a:solidFill>
                <a:latin typeface="Century Gothic" panose="020B0502020202020204" pitchFamily="34" charset="0"/>
              </a:rPr>
              <a:t>The Proposal was to establish an integrated Solid Waste Management initiative at </a:t>
            </a:r>
            <a:r>
              <a:rPr lang="en-US" altLang="en-US" sz="2000" err="1">
                <a:solidFill>
                  <a:srgbClr val="404040"/>
                </a:solidFill>
                <a:latin typeface="Century Gothic" panose="020B0502020202020204" pitchFamily="34" charset="0"/>
              </a:rPr>
              <a:t>Hebbagodi</a:t>
            </a:r>
            <a:r>
              <a:rPr lang="en-US" altLang="en-US" sz="2000">
                <a:solidFill>
                  <a:srgbClr val="404040"/>
                </a:solidFill>
                <a:latin typeface="Century Gothic" panose="020B0502020202020204" pitchFamily="34" charset="0"/>
              </a:rPr>
              <a:t> – a town about 21 km (13 mi.) outside Bangalore with a population of 35,000</a:t>
            </a:r>
          </a:p>
          <a:p>
            <a:pPr lvl="2">
              <a:lnSpc>
                <a:spcPct val="130000"/>
              </a:lnSpc>
              <a:spcBef>
                <a:spcPts val="1000"/>
              </a:spcBef>
              <a:buClr>
                <a:srgbClr val="A53010"/>
              </a:buClr>
              <a:buSzPct val="45000"/>
              <a:buFont typeface="Wingdings 3" panose="05040102010807070707" pitchFamily="18" charset="2"/>
              <a:buChar char=""/>
            </a:pPr>
            <a:r>
              <a:rPr lang="en-US" altLang="en-US">
                <a:solidFill>
                  <a:srgbClr val="404040"/>
                </a:solidFill>
                <a:latin typeface="Century Gothic" panose="020B0502020202020204" pitchFamily="34" charset="0"/>
              </a:rPr>
              <a:t>3 year engagement with the township </a:t>
            </a:r>
          </a:p>
          <a:p>
            <a:pPr lvl="2">
              <a:lnSpc>
                <a:spcPct val="130000"/>
              </a:lnSpc>
              <a:spcBef>
                <a:spcPts val="1000"/>
              </a:spcBef>
              <a:buClr>
                <a:srgbClr val="A53010"/>
              </a:buClr>
              <a:buSzPct val="45000"/>
              <a:buFont typeface="Wingdings 3" panose="05040102010807070707" pitchFamily="18" charset="2"/>
              <a:buChar char=""/>
            </a:pPr>
            <a:r>
              <a:rPr lang="en-US" altLang="en-US">
                <a:solidFill>
                  <a:srgbClr val="404040"/>
                </a:solidFill>
                <a:latin typeface="Century Gothic" panose="020B0502020202020204" pitchFamily="34" charset="0"/>
              </a:rPr>
              <a:t>End-to-End solution vision - providing a comprehensive assessment and resolution of the issues around solid waste management collection, handling and disposal</a:t>
            </a:r>
          </a:p>
          <a:p>
            <a:pPr marL="0" indent="0">
              <a:lnSpc>
                <a:spcPct val="130000"/>
              </a:lnSpc>
              <a:spcBef>
                <a:spcPts val="1000"/>
              </a:spcBef>
              <a:buClr>
                <a:srgbClr val="A53010"/>
              </a:buClr>
              <a:buSzPct val="45000"/>
              <a:buNone/>
            </a:pPr>
            <a:r>
              <a:rPr lang="en-US" altLang="en-US">
                <a:solidFill>
                  <a:srgbClr val="404040"/>
                </a:solidFill>
                <a:latin typeface="Century Gothic" panose="020B0502020202020204" pitchFamily="34" charset="0"/>
              </a:rPr>
              <a:t>The initial stage of the project was data oriented</a:t>
            </a:r>
          </a:p>
          <a:p>
            <a:pPr lvl="1">
              <a:lnSpc>
                <a:spcPct val="130000"/>
              </a:lnSpc>
              <a:spcBef>
                <a:spcPts val="1000"/>
              </a:spcBef>
              <a:buClr>
                <a:srgbClr val="A53010"/>
              </a:buClr>
              <a:buSzPct val="75000"/>
              <a:buFont typeface="Wingdings 3" panose="05040102010807070707" pitchFamily="18" charset="2"/>
              <a:buChar char=""/>
            </a:pPr>
            <a:r>
              <a:rPr lang="en-US" altLang="en-US" sz="2000">
                <a:solidFill>
                  <a:srgbClr val="404040"/>
                </a:solidFill>
                <a:latin typeface="Century Gothic" panose="020B0502020202020204" pitchFamily="34" charset="0"/>
              </a:rPr>
              <a:t>Collection of information of “black spots” – where mixed garbage was disposed </a:t>
            </a:r>
          </a:p>
          <a:p>
            <a:pPr lvl="1">
              <a:lnSpc>
                <a:spcPct val="130000"/>
              </a:lnSpc>
              <a:spcBef>
                <a:spcPts val="1000"/>
              </a:spcBef>
              <a:buClr>
                <a:srgbClr val="A53010"/>
              </a:buClr>
              <a:buSzPct val="75000"/>
              <a:buFont typeface="Wingdings 3" panose="05040102010807070707" pitchFamily="18" charset="2"/>
              <a:buChar char=""/>
            </a:pPr>
            <a:r>
              <a:rPr lang="en-US" altLang="en-US" sz="2000">
                <a:solidFill>
                  <a:srgbClr val="404040"/>
                </a:solidFill>
                <a:latin typeface="Century Gothic" panose="020B0502020202020204" pitchFamily="34" charset="0"/>
              </a:rPr>
              <a:t>Identification of systemic bottlenecks</a:t>
            </a:r>
          </a:p>
          <a:p>
            <a:pPr lvl="1">
              <a:lnSpc>
                <a:spcPct val="130000"/>
              </a:lnSpc>
              <a:spcBef>
                <a:spcPts val="1000"/>
              </a:spcBef>
              <a:buClr>
                <a:srgbClr val="A53010"/>
              </a:buClr>
              <a:buSzPct val="75000"/>
              <a:buFont typeface="Wingdings 3" panose="05040102010807070707" pitchFamily="18" charset="2"/>
              <a:buChar char=""/>
            </a:pPr>
            <a:r>
              <a:rPr lang="en-US" altLang="en-US" sz="2000">
                <a:solidFill>
                  <a:srgbClr val="404040"/>
                </a:solidFill>
                <a:latin typeface="Century Gothic" panose="020B0502020202020204" pitchFamily="34" charset="0"/>
              </a:rPr>
              <a:t>Outlining a solution approach</a:t>
            </a:r>
          </a:p>
        </p:txBody>
      </p:sp>
      <p:pic>
        <p:nvPicPr>
          <p:cNvPr id="4" name="Picture 2" descr="SVPlogo_Global-Symbol_Black + Fill_RGB.eps"/>
          <p:cNvPicPr>
            <a:picLocks noChangeAspect="1" noChangeArrowheads="1"/>
          </p:cNvPicPr>
          <p:nvPr/>
        </p:nvPicPr>
        <p:blipFill>
          <a:blip r:embed="rId3" cstate="print"/>
          <a:srcRect/>
          <a:stretch>
            <a:fillRect/>
          </a:stretch>
        </p:blipFill>
        <p:spPr bwMode="auto">
          <a:xfrm>
            <a:off x="11305059" y="5839084"/>
            <a:ext cx="857005" cy="948827"/>
          </a:xfrm>
          <a:prstGeom prst="rect">
            <a:avLst/>
          </a:prstGeom>
          <a:noFill/>
          <a:ln w="9525">
            <a:noFill/>
            <a:miter lim="800000"/>
            <a:headEnd/>
            <a:tailEnd/>
          </a:ln>
        </p:spPr>
      </p:pic>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36184" y="969169"/>
            <a:ext cx="1225550" cy="5540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9675567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The </a:t>
            </a:r>
            <a:r>
              <a:rPr lang="en-US" err="1"/>
              <a:t>Prerak</a:t>
            </a:r>
            <a:r>
              <a:rPr lang="en-US"/>
              <a:t> Project: An Overview</a:t>
            </a:r>
            <a:endParaRPr lang="en-IN"/>
          </a:p>
        </p:txBody>
      </p:sp>
      <p:sp>
        <p:nvSpPr>
          <p:cNvPr id="3" name="Content Placeholder 2"/>
          <p:cNvSpPr>
            <a:spLocks noGrp="1"/>
          </p:cNvSpPr>
          <p:nvPr>
            <p:ph idx="1"/>
          </p:nvPr>
        </p:nvSpPr>
        <p:spPr/>
        <p:txBody>
          <a:bodyPr>
            <a:normAutofit fontScale="55000" lnSpcReduction="20000"/>
          </a:bodyPr>
          <a:lstStyle/>
          <a:p>
            <a:pPr>
              <a:lnSpc>
                <a:spcPct val="140000"/>
              </a:lnSpc>
              <a:spcBef>
                <a:spcPts val="1000"/>
              </a:spcBef>
              <a:buClr>
                <a:srgbClr val="A53010"/>
              </a:buClr>
              <a:buSzPct val="45000"/>
              <a:buFont typeface="Wingdings 3" panose="05040102010807070707" pitchFamily="18" charset="2"/>
              <a:buChar char=""/>
            </a:pPr>
            <a:r>
              <a:rPr lang="en-US" altLang="en-US" sz="2700" err="1">
                <a:solidFill>
                  <a:srgbClr val="404040"/>
                </a:solidFill>
                <a:latin typeface="Century Gothic" panose="020B0502020202020204" pitchFamily="34" charset="0"/>
              </a:rPr>
              <a:t>Prerak</a:t>
            </a:r>
            <a:r>
              <a:rPr lang="en-US" altLang="en-US" sz="2700">
                <a:solidFill>
                  <a:srgbClr val="404040"/>
                </a:solidFill>
                <a:latin typeface="Century Gothic" panose="020B0502020202020204" pitchFamily="34" charset="0"/>
              </a:rPr>
              <a:t> identified three major dimensions for providing a comprehensive solution</a:t>
            </a:r>
          </a:p>
          <a:p>
            <a:pPr lvl="1">
              <a:lnSpc>
                <a:spcPct val="140000"/>
              </a:lnSpc>
              <a:spcBef>
                <a:spcPts val="1000"/>
              </a:spcBef>
              <a:buClr>
                <a:srgbClr val="A53010"/>
              </a:buClr>
              <a:buSzPct val="75000"/>
              <a:buFont typeface="Wingdings 3" panose="05040102010807070707" pitchFamily="18" charset="2"/>
              <a:buChar char=""/>
            </a:pPr>
            <a:r>
              <a:rPr lang="en-US" altLang="en-US" sz="2500">
                <a:solidFill>
                  <a:srgbClr val="404040"/>
                </a:solidFill>
                <a:latin typeface="Century Gothic" panose="020B0502020202020204" pitchFamily="34" charset="0"/>
              </a:rPr>
              <a:t>Institutional Strengthening </a:t>
            </a:r>
          </a:p>
          <a:p>
            <a:pPr lvl="1">
              <a:lnSpc>
                <a:spcPct val="140000"/>
              </a:lnSpc>
              <a:spcBef>
                <a:spcPts val="1000"/>
              </a:spcBef>
              <a:buClr>
                <a:srgbClr val="A53010"/>
              </a:buClr>
              <a:buSzPct val="75000"/>
              <a:buFont typeface="Wingdings 3" panose="05040102010807070707" pitchFamily="18" charset="2"/>
              <a:buChar char=""/>
            </a:pPr>
            <a:r>
              <a:rPr lang="en-US" altLang="en-US" sz="2500">
                <a:solidFill>
                  <a:srgbClr val="404040"/>
                </a:solidFill>
                <a:latin typeface="Century Gothic" panose="020B0502020202020204" pitchFamily="34" charset="0"/>
              </a:rPr>
              <a:t>Studies </a:t>
            </a:r>
          </a:p>
          <a:p>
            <a:pPr lvl="1">
              <a:lnSpc>
                <a:spcPct val="140000"/>
              </a:lnSpc>
              <a:spcBef>
                <a:spcPts val="1000"/>
              </a:spcBef>
              <a:buClr>
                <a:srgbClr val="A53010"/>
              </a:buClr>
              <a:buSzPct val="75000"/>
              <a:buFont typeface="Wingdings 3" panose="05040102010807070707" pitchFamily="18" charset="2"/>
              <a:buChar char=""/>
            </a:pPr>
            <a:r>
              <a:rPr lang="en-US" altLang="en-US" sz="2500">
                <a:solidFill>
                  <a:srgbClr val="404040"/>
                </a:solidFill>
                <a:latin typeface="Century Gothic" panose="020B0502020202020204" pitchFamily="34" charset="0"/>
              </a:rPr>
              <a:t>Implementation</a:t>
            </a:r>
          </a:p>
          <a:p>
            <a:pPr>
              <a:lnSpc>
                <a:spcPct val="140000"/>
              </a:lnSpc>
              <a:spcBef>
                <a:spcPts val="1000"/>
              </a:spcBef>
              <a:buNone/>
            </a:pPr>
            <a:endParaRPr lang="en-US" altLang="en-US">
              <a:solidFill>
                <a:srgbClr val="404040"/>
              </a:solidFill>
              <a:latin typeface="Century Gothic" panose="020B0502020202020204" pitchFamily="34" charset="0"/>
            </a:endParaRPr>
          </a:p>
          <a:p>
            <a:pPr>
              <a:lnSpc>
                <a:spcPct val="140000"/>
              </a:lnSpc>
              <a:spcBef>
                <a:spcPts val="1000"/>
              </a:spcBef>
              <a:buClr>
                <a:srgbClr val="A53010"/>
              </a:buClr>
              <a:buSzPct val="45000"/>
              <a:buFont typeface="Wingdings 3" panose="05040102010807070707" pitchFamily="18" charset="2"/>
              <a:buChar char=""/>
            </a:pPr>
            <a:r>
              <a:rPr lang="en-US" altLang="en-US" sz="2700">
                <a:solidFill>
                  <a:srgbClr val="404040"/>
                </a:solidFill>
                <a:latin typeface="Century Gothic" panose="020B0502020202020204" pitchFamily="34" charset="0"/>
              </a:rPr>
              <a:t>Progress has been established in part in each of the above major dimensions from Feb, 2016 – Aug, 2016</a:t>
            </a:r>
          </a:p>
          <a:p>
            <a:pPr lvl="1">
              <a:lnSpc>
                <a:spcPct val="140000"/>
              </a:lnSpc>
              <a:spcBef>
                <a:spcPts val="1000"/>
              </a:spcBef>
              <a:buClr>
                <a:srgbClr val="A53010"/>
              </a:buClr>
              <a:buSzPct val="75000"/>
              <a:buFont typeface="Wingdings 3" panose="05040102010807070707" pitchFamily="18" charset="2"/>
              <a:buChar char=""/>
            </a:pPr>
            <a:r>
              <a:rPr lang="en-US" altLang="en-US" sz="2500">
                <a:solidFill>
                  <a:srgbClr val="404040"/>
                </a:solidFill>
                <a:latin typeface="Century Gothic" panose="020B0502020202020204" pitchFamily="34" charset="0"/>
              </a:rPr>
              <a:t>A proposal to continue the engagement with </a:t>
            </a:r>
            <a:r>
              <a:rPr lang="en-US" altLang="en-US" sz="2500" err="1">
                <a:solidFill>
                  <a:srgbClr val="404040"/>
                </a:solidFill>
                <a:latin typeface="Century Gothic" panose="020B0502020202020204" pitchFamily="34" charset="0"/>
              </a:rPr>
              <a:t>Prerak</a:t>
            </a:r>
            <a:r>
              <a:rPr lang="en-US" altLang="en-US" sz="2500">
                <a:solidFill>
                  <a:srgbClr val="404040"/>
                </a:solidFill>
                <a:latin typeface="Century Gothic" panose="020B0502020202020204" pitchFamily="34" charset="0"/>
              </a:rPr>
              <a:t> is in discussion with the Grants Committee – Bangalore</a:t>
            </a:r>
          </a:p>
          <a:p>
            <a:pPr>
              <a:lnSpc>
                <a:spcPct val="140000"/>
              </a:lnSpc>
              <a:spcBef>
                <a:spcPts val="1000"/>
              </a:spcBef>
              <a:buNone/>
            </a:pPr>
            <a:endParaRPr lang="en-US" altLang="en-US">
              <a:solidFill>
                <a:srgbClr val="404040"/>
              </a:solidFill>
              <a:latin typeface="Century Gothic" panose="020B0502020202020204" pitchFamily="34" charset="0"/>
            </a:endParaRPr>
          </a:p>
          <a:p>
            <a:pPr>
              <a:lnSpc>
                <a:spcPct val="140000"/>
              </a:lnSpc>
              <a:spcBef>
                <a:spcPts val="1000"/>
              </a:spcBef>
              <a:buClr>
                <a:srgbClr val="A53010"/>
              </a:buClr>
              <a:buSzPct val="45000"/>
              <a:buFont typeface="Wingdings 3" panose="05040102010807070707" pitchFamily="18" charset="2"/>
              <a:buChar char=""/>
            </a:pPr>
            <a:r>
              <a:rPr lang="en-US" altLang="en-US" sz="2700">
                <a:solidFill>
                  <a:srgbClr val="404040"/>
                </a:solidFill>
                <a:latin typeface="Century Gothic" panose="020B0502020202020204" pitchFamily="34" charset="0"/>
              </a:rPr>
              <a:t>We have been working with the </a:t>
            </a:r>
            <a:r>
              <a:rPr lang="en-US" altLang="en-US" sz="2700" err="1">
                <a:solidFill>
                  <a:srgbClr val="404040"/>
                </a:solidFill>
                <a:latin typeface="Century Gothic" panose="020B0502020202020204" pitchFamily="34" charset="0"/>
              </a:rPr>
              <a:t>Prerak</a:t>
            </a:r>
            <a:r>
              <a:rPr lang="en-US" altLang="en-US" sz="2700">
                <a:solidFill>
                  <a:srgbClr val="404040"/>
                </a:solidFill>
                <a:latin typeface="Century Gothic" panose="020B0502020202020204" pitchFamily="34" charset="0"/>
              </a:rPr>
              <a:t> team to ensure transparency, governance and communication objectives are adhered to</a:t>
            </a:r>
          </a:p>
        </p:txBody>
      </p:sp>
      <p:pic>
        <p:nvPicPr>
          <p:cNvPr id="4" name="Picture 2" descr="SVPlogo_Global-Symbol_Black + Fill_RGB.eps"/>
          <p:cNvPicPr>
            <a:picLocks noChangeAspect="1" noChangeArrowheads="1"/>
          </p:cNvPicPr>
          <p:nvPr/>
        </p:nvPicPr>
        <p:blipFill>
          <a:blip r:embed="rId2" cstate="print"/>
          <a:srcRect/>
          <a:stretch>
            <a:fillRect/>
          </a:stretch>
        </p:blipFill>
        <p:spPr bwMode="auto">
          <a:xfrm>
            <a:off x="11305059" y="5839084"/>
            <a:ext cx="857005" cy="948827"/>
          </a:xfrm>
          <a:prstGeom prst="rect">
            <a:avLst/>
          </a:prstGeom>
          <a:noFill/>
          <a:ln w="9525">
            <a:noFill/>
            <a:miter lim="800000"/>
            <a:headEnd/>
            <a:tailEnd/>
          </a:ln>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36184" y="969169"/>
            <a:ext cx="1225550" cy="5540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7766045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4553" y="160409"/>
            <a:ext cx="10515600" cy="1149776"/>
          </a:xfrm>
        </p:spPr>
        <p:txBody>
          <a:bodyPr>
            <a:normAutofit/>
          </a:bodyPr>
          <a:lstStyle/>
          <a:p>
            <a:r>
              <a:rPr lang="en-US"/>
              <a:t>Some of the work done by </a:t>
            </a:r>
            <a:r>
              <a:rPr lang="en-US" err="1"/>
              <a:t>Prerak</a:t>
            </a:r>
            <a:endParaRPr lang="en-US"/>
          </a:p>
        </p:txBody>
      </p:sp>
      <p:pic>
        <p:nvPicPr>
          <p:cNvPr id="4" name="Picture 2" descr="SVPlogo_Global-Symbol_Black + Fill_RGB.eps"/>
          <p:cNvPicPr>
            <a:picLocks noChangeAspect="1" noChangeArrowheads="1"/>
          </p:cNvPicPr>
          <p:nvPr/>
        </p:nvPicPr>
        <p:blipFill>
          <a:blip r:embed="rId3" cstate="print"/>
          <a:srcRect/>
          <a:stretch>
            <a:fillRect/>
          </a:stretch>
        </p:blipFill>
        <p:spPr bwMode="auto">
          <a:xfrm>
            <a:off x="11191164" y="5860738"/>
            <a:ext cx="900751" cy="997260"/>
          </a:xfrm>
          <a:prstGeom prst="rect">
            <a:avLst/>
          </a:prstGeom>
          <a:noFill/>
          <a:ln w="9525">
            <a:noFill/>
            <a:miter lim="800000"/>
            <a:headEnd/>
            <a:tailEnd/>
          </a:ln>
        </p:spPr>
      </p:pic>
      <p:pic>
        <p:nvPicPr>
          <p:cNvPr id="7" name="Picture 4"/>
          <p:cNvPicPr>
            <a:picLocks noChangeAspect="1" noChangeArrowheads="1"/>
          </p:cNvPicPr>
          <p:nvPr/>
        </p:nvPicPr>
        <p:blipFill>
          <a:blip r:embed="rId4">
            <a:extLst>
              <a:ext uri="{28A0092B-C50C-407E-A947-70E740481C1C}">
                <a14:useLocalDpi xmlns:a14="http://schemas.microsoft.com/office/drawing/2010/main" val="0"/>
              </a:ext>
            </a:extLst>
          </a:blip>
          <a:srcRect t="18797" r="47435" b="18513"/>
          <a:stretch>
            <a:fillRect/>
          </a:stretch>
        </p:blipFill>
        <p:spPr bwMode="auto">
          <a:xfrm>
            <a:off x="798466" y="1609375"/>
            <a:ext cx="4459287" cy="3308350"/>
          </a:xfrm>
          <a:prstGeom prst="rect">
            <a:avLst/>
          </a:prstGeom>
          <a:noFill/>
          <a:ln>
            <a:noFill/>
          </a:ln>
          <a:effectLst/>
          <a:extLst>
            <a:ext uri="{909E8E84-426E-40DD-AFC4-6F175D3DCCD1}">
              <a14:hiddenFill xmlns:a14="http://schemas.microsoft.com/office/drawing/2010/main">
                <a:blipFill dpi="0" rotWithShape="0">
                  <a:blip/>
                  <a:srcRect t="18797" r="47435" b="18513"/>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8" name="Picture 3"/>
          <p:cNvPicPr>
            <a:picLocks noChangeAspect="1" noChangeArrowheads="1"/>
          </p:cNvPicPr>
          <p:nvPr/>
        </p:nvPicPr>
        <p:blipFill>
          <a:blip r:embed="rId4">
            <a:extLst>
              <a:ext uri="{28A0092B-C50C-407E-A947-70E740481C1C}">
                <a14:useLocalDpi xmlns:a14="http://schemas.microsoft.com/office/drawing/2010/main" val="0"/>
              </a:ext>
            </a:extLst>
          </a:blip>
          <a:srcRect l="51601" t="18797" r="1599" b="17375"/>
          <a:stretch>
            <a:fillRect/>
          </a:stretch>
        </p:blipFill>
        <p:spPr bwMode="auto">
          <a:xfrm>
            <a:off x="5594585" y="1609375"/>
            <a:ext cx="4327337" cy="3319164"/>
          </a:xfrm>
          <a:prstGeom prst="rect">
            <a:avLst/>
          </a:prstGeom>
          <a:noFill/>
          <a:ln>
            <a:noFill/>
          </a:ln>
          <a:effectLst/>
          <a:extLst>
            <a:ext uri="{909E8E84-426E-40DD-AFC4-6F175D3DCCD1}">
              <a14:hiddenFill xmlns:a14="http://schemas.microsoft.com/office/drawing/2010/main">
                <a:blipFill dpi="0" rotWithShape="0">
                  <a:blip/>
                  <a:srcRect l="51601" t="18797" r="1599" b="17375"/>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9" name="TextBox 8"/>
          <p:cNvSpPr txBox="1"/>
          <p:nvPr/>
        </p:nvSpPr>
        <p:spPr>
          <a:xfrm>
            <a:off x="928048" y="4953295"/>
            <a:ext cx="846642" cy="369332"/>
          </a:xfrm>
          <a:prstGeom prst="rect">
            <a:avLst/>
          </a:prstGeom>
          <a:noFill/>
        </p:spPr>
        <p:txBody>
          <a:bodyPr wrap="none" rtlCol="0">
            <a:spAutoFit/>
          </a:bodyPr>
          <a:lstStyle/>
          <a:p>
            <a:r>
              <a:rPr lang="en-US" b="1" i="1"/>
              <a:t>Before </a:t>
            </a:r>
            <a:endParaRPr lang="en-IN" b="1" i="1"/>
          </a:p>
        </p:txBody>
      </p:sp>
      <p:sp>
        <p:nvSpPr>
          <p:cNvPr id="11" name="TextBox 10"/>
          <p:cNvSpPr txBox="1"/>
          <p:nvPr/>
        </p:nvSpPr>
        <p:spPr>
          <a:xfrm>
            <a:off x="5707039" y="4953295"/>
            <a:ext cx="633891" cy="369332"/>
          </a:xfrm>
          <a:prstGeom prst="rect">
            <a:avLst/>
          </a:prstGeom>
          <a:noFill/>
        </p:spPr>
        <p:txBody>
          <a:bodyPr wrap="none" rtlCol="0">
            <a:spAutoFit/>
          </a:bodyPr>
          <a:lstStyle/>
          <a:p>
            <a:r>
              <a:rPr lang="en-US" b="1" i="1"/>
              <a:t>After</a:t>
            </a:r>
            <a:endParaRPr lang="en-IN" b="1" i="1"/>
          </a:p>
        </p:txBody>
      </p:sp>
    </p:spTree>
    <p:extLst>
      <p:ext uri="{BB962C8B-B14F-4D97-AF65-F5344CB8AC3E}">
        <p14:creationId xmlns:p14="http://schemas.microsoft.com/office/powerpoint/2010/main" val="73090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4553" y="160409"/>
            <a:ext cx="10515600" cy="1149776"/>
          </a:xfrm>
        </p:spPr>
        <p:txBody>
          <a:bodyPr>
            <a:normAutofit/>
          </a:bodyPr>
          <a:lstStyle/>
          <a:p>
            <a:r>
              <a:rPr lang="en-US"/>
              <a:t>Some of the work done by </a:t>
            </a:r>
            <a:r>
              <a:rPr lang="en-US" err="1"/>
              <a:t>Prerak</a:t>
            </a:r>
            <a:endParaRPr lang="en-US"/>
          </a:p>
        </p:txBody>
      </p:sp>
      <p:pic>
        <p:nvPicPr>
          <p:cNvPr id="4" name="Picture 2" descr="SVPlogo_Global-Symbol_Black + Fill_RGB.eps"/>
          <p:cNvPicPr>
            <a:picLocks noChangeAspect="1" noChangeArrowheads="1"/>
          </p:cNvPicPr>
          <p:nvPr/>
        </p:nvPicPr>
        <p:blipFill>
          <a:blip r:embed="rId3" cstate="print"/>
          <a:srcRect/>
          <a:stretch>
            <a:fillRect/>
          </a:stretch>
        </p:blipFill>
        <p:spPr bwMode="auto">
          <a:xfrm>
            <a:off x="11191164" y="5860738"/>
            <a:ext cx="900751" cy="997260"/>
          </a:xfrm>
          <a:prstGeom prst="rect">
            <a:avLst/>
          </a:prstGeom>
          <a:noFill/>
          <a:ln w="9525">
            <a:noFill/>
            <a:miter lim="800000"/>
            <a:headEnd/>
            <a:tailEnd/>
          </a:ln>
        </p:spPr>
      </p:pic>
      <p:sp>
        <p:nvSpPr>
          <p:cNvPr id="9" name="TextBox 8"/>
          <p:cNvSpPr txBox="1"/>
          <p:nvPr/>
        </p:nvSpPr>
        <p:spPr>
          <a:xfrm>
            <a:off x="928048" y="4953295"/>
            <a:ext cx="846642" cy="369332"/>
          </a:xfrm>
          <a:prstGeom prst="rect">
            <a:avLst/>
          </a:prstGeom>
          <a:noFill/>
        </p:spPr>
        <p:txBody>
          <a:bodyPr wrap="none" rtlCol="0">
            <a:spAutoFit/>
          </a:bodyPr>
          <a:lstStyle/>
          <a:p>
            <a:r>
              <a:rPr lang="en-US" b="1" i="1"/>
              <a:t>Before </a:t>
            </a:r>
            <a:endParaRPr lang="en-IN" b="1" i="1"/>
          </a:p>
        </p:txBody>
      </p:sp>
      <p:sp>
        <p:nvSpPr>
          <p:cNvPr id="11" name="TextBox 10"/>
          <p:cNvSpPr txBox="1"/>
          <p:nvPr/>
        </p:nvSpPr>
        <p:spPr>
          <a:xfrm>
            <a:off x="5707039" y="4953295"/>
            <a:ext cx="633891" cy="369332"/>
          </a:xfrm>
          <a:prstGeom prst="rect">
            <a:avLst/>
          </a:prstGeom>
          <a:noFill/>
        </p:spPr>
        <p:txBody>
          <a:bodyPr wrap="none" rtlCol="0">
            <a:spAutoFit/>
          </a:bodyPr>
          <a:lstStyle/>
          <a:p>
            <a:r>
              <a:rPr lang="en-US" b="1" i="1"/>
              <a:t>After</a:t>
            </a:r>
            <a:endParaRPr lang="en-IN" b="1" i="1"/>
          </a:p>
        </p:txBody>
      </p:sp>
      <p:pic>
        <p:nvPicPr>
          <p:cNvPr id="1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8484" y="1788762"/>
            <a:ext cx="4159250" cy="29495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2"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07039" y="1766536"/>
            <a:ext cx="3994150" cy="29940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129634052"/>
      </p:ext>
    </p:extLst>
  </p:cSld>
  <p:clrMapOvr>
    <a:masterClrMapping/>
  </p:clrMapOvr>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ppt/theme/theme2.xml><?xml version="1.0" encoding="utf-8"?>
<a:theme xmlns:a="http://schemas.openxmlformats.org/drawingml/2006/main" name="3_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10</Slides>
  <Notes>2</Notes>
  <HiddenSlides>0</HiddenSlide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Metropolitan</vt:lpstr>
      <vt:lpstr>3_Metropolitan</vt:lpstr>
      <vt:lpstr>A journey of innovation  into philanthropy</vt:lpstr>
      <vt:lpstr>Grants Committee, 2015 | Lead Partner, Prerak Trust, 2016 | </vt:lpstr>
      <vt:lpstr>SVP in Bangalore : Challenges </vt:lpstr>
      <vt:lpstr>Answer: Circles</vt:lpstr>
      <vt:lpstr>Civic Circle</vt:lpstr>
      <vt:lpstr>The Prerak Project: An Overview </vt:lpstr>
      <vt:lpstr>The Prerak Project: An Overview</vt:lpstr>
      <vt:lpstr>Some of the work done by Prerak</vt:lpstr>
      <vt:lpstr>Some of the work done by Prerak</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journey of innovation  into philanthropy</dc:title>
  <cp:revision>1</cp:revision>
  <dcterms:modified xsi:type="dcterms:W3CDTF">2016-10-12T07:25:43Z</dcterms:modified>
</cp:coreProperties>
</file>