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2"/>
    <p:restoredTop sz="93656"/>
  </p:normalViewPr>
  <p:slideViewPr>
    <p:cSldViewPr>
      <p:cViewPr varScale="1">
        <p:scale>
          <a:sx n="85" d="100"/>
          <a:sy n="85" d="100"/>
        </p:scale>
        <p:origin x="155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4C25-9C1B-4ED6-8436-C77CA57989A1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AABD-2C89-4456-BB1E-A88335085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31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4C25-9C1B-4ED6-8436-C77CA57989A1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AABD-2C89-4456-BB1E-A88335085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036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4C25-9C1B-4ED6-8436-C77CA57989A1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AABD-2C89-4456-BB1E-A88335085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72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4C25-9C1B-4ED6-8436-C77CA57989A1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AABD-2C89-4456-BB1E-A88335085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39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4C25-9C1B-4ED6-8436-C77CA57989A1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AABD-2C89-4456-BB1E-A88335085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503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4C25-9C1B-4ED6-8436-C77CA57989A1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AABD-2C89-4456-BB1E-A88335085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43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4C25-9C1B-4ED6-8436-C77CA57989A1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AABD-2C89-4456-BB1E-A88335085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00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4C25-9C1B-4ED6-8436-C77CA57989A1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AABD-2C89-4456-BB1E-A88335085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29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4C25-9C1B-4ED6-8436-C77CA57989A1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AABD-2C89-4456-BB1E-A88335085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46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4C25-9C1B-4ED6-8436-C77CA57989A1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AABD-2C89-4456-BB1E-A88335085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793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4C25-9C1B-4ED6-8436-C77CA57989A1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AABD-2C89-4456-BB1E-A88335085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595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E4C25-9C1B-4ED6-8436-C77CA57989A1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5AABD-2C89-4456-BB1E-A88335085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42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VP_Primary_Orange_Portland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8600"/>
            <a:ext cx="2340811" cy="8892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43200" y="30480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Proxima Nova Semibold"/>
                <a:cs typeface="Proxima Nova Semibold"/>
              </a:rPr>
              <a:t>M</a:t>
            </a:r>
            <a:r>
              <a:rPr lang="en-US" sz="3600" dirty="0" smtClean="0">
                <a:latin typeface="Proxima Nova Semibold"/>
                <a:cs typeface="Proxima Nova Semibold"/>
              </a:rPr>
              <a:t>enu of Engagement</a:t>
            </a:r>
            <a:endParaRPr lang="en-US" sz="3600" dirty="0">
              <a:latin typeface="Proxima Nova Semibold"/>
              <a:cs typeface="Proxima Nova Semibol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12192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12 months, my Partnership will have been successful if…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1000" y="2057400"/>
            <a:ext cx="8382000" cy="4419600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3400" y="21336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get the most out of your Partnership, try the following:</a:t>
            </a: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" y="2575633"/>
            <a:ext cx="3962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Attend an upcoming event</a:t>
            </a:r>
            <a:r>
              <a:rPr lang="en-US" sz="1600" b="1" dirty="0" smtClean="0"/>
              <a:t>:</a:t>
            </a:r>
          </a:p>
          <a:p>
            <a:endParaRPr lang="en-US" sz="1200" dirty="0"/>
          </a:p>
          <a:p>
            <a:pPr marL="342900" indent="-342900">
              <a:buFont typeface="Wingdings" charset="2"/>
              <a:buChar char="q"/>
            </a:pPr>
            <a:r>
              <a:rPr lang="en-US" sz="1600" dirty="0" smtClean="0"/>
              <a:t>New Partner Happy Hour – April 27</a:t>
            </a:r>
          </a:p>
          <a:p>
            <a:r>
              <a:rPr lang="en-US" sz="1200" i="1" dirty="0" smtClean="0">
                <a:solidFill>
                  <a:prstClr val="black"/>
                </a:solidFill>
              </a:rPr>
              <a:t>Meet other new Partners over a casual drink at Society Hotel</a:t>
            </a:r>
          </a:p>
          <a:p>
            <a:pPr lvl="0"/>
            <a:endParaRPr lang="en-US" sz="1200" i="1" dirty="0">
              <a:solidFill>
                <a:prstClr val="black"/>
              </a:solidFill>
            </a:endParaRPr>
          </a:p>
          <a:p>
            <a:pPr marL="285750" indent="-285750">
              <a:buFont typeface="Wingdings" charset="2"/>
              <a:buChar char="q"/>
            </a:pPr>
            <a:r>
              <a:rPr lang="en-US" sz="1600" dirty="0" smtClean="0"/>
              <a:t>Venture Philanthropy 101 – May 18</a:t>
            </a:r>
          </a:p>
          <a:p>
            <a:r>
              <a:rPr lang="en-US" sz="1200" dirty="0"/>
              <a:t>Dive in with our Venture Philanthropy experts to </a:t>
            </a:r>
            <a:r>
              <a:rPr lang="en-US" sz="1200" dirty="0" smtClean="0"/>
              <a:t>explore SVP’s </a:t>
            </a:r>
            <a:r>
              <a:rPr lang="en-US" sz="1200" dirty="0"/>
              <a:t>community impact model. </a:t>
            </a:r>
            <a:endParaRPr lang="en-US" sz="1200" dirty="0" smtClean="0"/>
          </a:p>
          <a:p>
            <a:endParaRPr lang="en-US" sz="1200" dirty="0" smtClean="0"/>
          </a:p>
          <a:p>
            <a:pPr marL="285750" indent="-285750">
              <a:buFont typeface="Wingdings" charset="2"/>
              <a:buChar char="q"/>
            </a:pPr>
            <a:r>
              <a:rPr lang="en-US" sz="1600" dirty="0" smtClean="0"/>
              <a:t>Equity in Action – May 25</a:t>
            </a:r>
            <a:endParaRPr lang="en-US" sz="1600" dirty="0"/>
          </a:p>
          <a:p>
            <a:pPr lvl="0"/>
            <a:r>
              <a:rPr lang="en-US" sz="1200" dirty="0"/>
              <a:t>Join fellow Partners for an evening that will inform, inspire, and </a:t>
            </a:r>
            <a:r>
              <a:rPr lang="en-US" sz="1200" dirty="0" smtClean="0"/>
              <a:t>stretch your </a:t>
            </a:r>
            <a:r>
              <a:rPr lang="en-US" sz="1200" dirty="0"/>
              <a:t>understanding of our commitment to advancing </a:t>
            </a:r>
            <a:r>
              <a:rPr lang="en-US" sz="1200" dirty="0" smtClean="0"/>
              <a:t>equity.</a:t>
            </a:r>
          </a:p>
          <a:p>
            <a:pPr lvl="0"/>
            <a:endParaRPr lang="en-US" sz="1200" dirty="0"/>
          </a:p>
          <a:p>
            <a:pPr marL="285750" lvl="0" indent="-285750">
              <a:buFont typeface="Wingdings" charset="2"/>
              <a:buChar char="q"/>
            </a:pPr>
            <a:r>
              <a:rPr lang="en-US" sz="1600" dirty="0" smtClean="0"/>
              <a:t>Summer Social – July 20</a:t>
            </a:r>
            <a:endParaRPr lang="en-US" sz="1600" dirty="0"/>
          </a:p>
          <a:p>
            <a:pPr lvl="0"/>
            <a:r>
              <a:rPr lang="en-US" sz="1200" i="1" dirty="0" smtClean="0">
                <a:solidFill>
                  <a:prstClr val="black"/>
                </a:solidFill>
              </a:rPr>
              <a:t>A purely social event! Meet other Partners and enjoy some time in the sun.</a:t>
            </a:r>
          </a:p>
          <a:p>
            <a:pPr lvl="0"/>
            <a:endParaRPr lang="en-US" sz="1200" i="1" dirty="0">
              <a:solidFill>
                <a:prstClr val="black"/>
              </a:solidFill>
            </a:endParaRPr>
          </a:p>
          <a:p>
            <a:pPr lvl="0"/>
            <a:endParaRPr lang="en-US" sz="1200" i="1" dirty="0">
              <a:solidFill>
                <a:prstClr val="black"/>
              </a:solidFill>
            </a:endParaRPr>
          </a:p>
          <a:p>
            <a:endParaRPr lang="en-US" sz="12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648200" y="2590800"/>
            <a:ext cx="40386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Helpful resources:</a:t>
            </a:r>
            <a:r>
              <a:rPr lang="en-US" sz="1200" b="1" dirty="0" smtClean="0"/>
              <a:t/>
            </a:r>
            <a:br>
              <a:rPr lang="en-US" sz="1200" b="1" dirty="0" smtClean="0"/>
            </a:br>
            <a:endParaRPr lang="en-US" sz="1200" b="1" dirty="0" smtClean="0"/>
          </a:p>
          <a:p>
            <a:pPr marL="285750" indent="-285750">
              <a:buFont typeface="Wingdings" charset="2"/>
              <a:buChar char="q"/>
            </a:pPr>
            <a:r>
              <a:rPr lang="en-US" sz="1600" dirty="0" smtClean="0"/>
              <a:t>SVP Partner Insider</a:t>
            </a:r>
          </a:p>
          <a:p>
            <a:r>
              <a:rPr lang="en-US" sz="1200" i="1" dirty="0"/>
              <a:t>A</a:t>
            </a:r>
            <a:r>
              <a:rPr lang="en-US" sz="1200" i="1" dirty="0" smtClean="0"/>
              <a:t> Partners-only monthly newsletter. Progress and updates about our work. Be sure to check out the “What We’re Reading” section for the latest philanthropic trends.</a:t>
            </a:r>
          </a:p>
          <a:p>
            <a:endParaRPr lang="en-US" sz="1200" i="1" dirty="0"/>
          </a:p>
          <a:p>
            <a:pPr marL="285750" indent="-285750">
              <a:buFont typeface="Wingdings" charset="2"/>
              <a:buChar char="q"/>
            </a:pPr>
            <a:r>
              <a:rPr lang="en-US" sz="1600" dirty="0" smtClean="0"/>
              <a:t>SVP Blog</a:t>
            </a:r>
          </a:p>
          <a:p>
            <a:r>
              <a:rPr lang="en-US" sz="1200" i="1" dirty="0" smtClean="0"/>
              <a:t>Visit our blog on the website for the latest on what our Partners and Investees have been up to.</a:t>
            </a:r>
            <a:endParaRPr lang="en-US" sz="1200" i="1" dirty="0"/>
          </a:p>
          <a:p>
            <a:endParaRPr lang="en-US" sz="1200" i="1" dirty="0" smtClean="0"/>
          </a:p>
          <a:p>
            <a:pPr marL="285750" indent="-285750">
              <a:buFont typeface="Wingdings" charset="2"/>
              <a:buChar char="q"/>
            </a:pPr>
            <a:r>
              <a:rPr lang="en-US" sz="1600" dirty="0" smtClean="0"/>
              <a:t>Like! Comment! Share!</a:t>
            </a:r>
          </a:p>
          <a:p>
            <a:r>
              <a:rPr lang="en-US" sz="1200" i="1" dirty="0" smtClean="0"/>
              <a:t>Like </a:t>
            </a:r>
            <a:r>
              <a:rPr lang="en-US" sz="1200" b="1" i="1" dirty="0" smtClean="0"/>
              <a:t>Social Venture Partners Portland </a:t>
            </a:r>
            <a:r>
              <a:rPr lang="en-US" sz="1200" i="1" dirty="0" smtClean="0"/>
              <a:t>on Facebook and follow @</a:t>
            </a:r>
            <a:r>
              <a:rPr lang="en-US" sz="1200" b="1" i="1" dirty="0" err="1" smtClean="0"/>
              <a:t>SVPPortland</a:t>
            </a:r>
            <a:r>
              <a:rPr lang="en-US" sz="1200" i="1" dirty="0" smtClean="0"/>
              <a:t> on Twitter for daily inspiration, news, and updates from our world.</a:t>
            </a:r>
            <a:r>
              <a:rPr lang="en-US" sz="1200" b="1" i="1" dirty="0" smtClean="0"/>
              <a:t> </a:t>
            </a:r>
            <a:r>
              <a:rPr lang="en-US" sz="1200" i="1" dirty="0" smtClean="0"/>
              <a:t>Add Social Venture Partners Portland to your </a:t>
            </a:r>
            <a:r>
              <a:rPr lang="en-US" sz="1200" i="1" dirty="0" err="1" smtClean="0"/>
              <a:t>Linkedin</a:t>
            </a:r>
            <a:r>
              <a:rPr lang="en-US" sz="1200" i="1" dirty="0" smtClean="0"/>
              <a:t> profile to connect with other Partners.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621846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VP_Primary_Orange_Portland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9" y="5968704"/>
            <a:ext cx="2340811" cy="889296"/>
          </a:xfrm>
          <a:prstGeom prst="rect">
            <a:avLst/>
          </a:prstGeom>
        </p:spPr>
      </p:pic>
      <p:pic>
        <p:nvPicPr>
          <p:cNvPr id="1027" name="Picture 3" descr="Di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29400" y="0"/>
            <a:ext cx="1578864" cy="804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5636544" cy="664463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My Plan </a:t>
            </a:r>
            <a:r>
              <a:rPr lang="en-US" sz="3600" b="1" dirty="0"/>
              <a:t>for </a:t>
            </a:r>
            <a:r>
              <a:rPr lang="en-US" sz="3600" b="1" dirty="0" smtClean="0"/>
              <a:t>Diving In  </a:t>
            </a:r>
            <a:endParaRPr lang="en-US" sz="3600" dirty="0"/>
          </a:p>
        </p:txBody>
      </p:sp>
      <p:sp>
        <p:nvSpPr>
          <p:cNvPr id="4" name="Rounded Rectangle 3"/>
          <p:cNvSpPr/>
          <p:nvPr/>
        </p:nvSpPr>
        <p:spPr>
          <a:xfrm>
            <a:off x="152400" y="762000"/>
            <a:ext cx="4114800" cy="296158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>
              <a:latin typeface="+mj-lt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419600" y="1295400"/>
            <a:ext cx="4572000" cy="40386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numCol="1" rtlCol="0" anchor="ctr"/>
          <a:lstStyle/>
          <a:p>
            <a:endParaRPr lang="en-US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838200"/>
            <a:ext cx="35070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If your Partnership is successful, where do you see yourself in 12 months?</a:t>
            </a:r>
            <a:endParaRPr lang="en-US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1447800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Engagement opportunities that will help me (or that I’m interested in):</a:t>
            </a:r>
          </a:p>
          <a:p>
            <a:endParaRPr lang="en-US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8200" y="3505200"/>
            <a:ext cx="7391400" cy="33855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endParaRPr lang="en-US" sz="1600" dirty="0">
              <a:latin typeface="+mj-lt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066800" y="4114800"/>
            <a:ext cx="2619708" cy="115047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43000" y="4191000"/>
            <a:ext cx="2635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Hours per month I can realistically commit to this goal?</a:t>
            </a:r>
            <a:endParaRPr lang="en-US" sz="1600" dirty="0"/>
          </a:p>
        </p:txBody>
      </p:sp>
      <p:cxnSp>
        <p:nvCxnSpPr>
          <p:cNvPr id="19" name="Elbow Connector 18"/>
          <p:cNvCxnSpPr/>
          <p:nvPr/>
        </p:nvCxnSpPr>
        <p:spPr>
          <a:xfrm rot="10800000" flipV="1">
            <a:off x="3886200" y="685800"/>
            <a:ext cx="2631831" cy="583568"/>
          </a:xfrm>
          <a:prstGeom prst="bentConnector3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4" idx="2"/>
          </p:cNvCxnSpPr>
          <p:nvPr/>
        </p:nvCxnSpPr>
        <p:spPr>
          <a:xfrm>
            <a:off x="2209800" y="3723582"/>
            <a:ext cx="0" cy="28761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Elbow Connector 1023"/>
          <p:cNvCxnSpPr>
            <a:stCxn id="10" idx="3"/>
          </p:cNvCxnSpPr>
          <p:nvPr/>
        </p:nvCxnSpPr>
        <p:spPr>
          <a:xfrm flipV="1">
            <a:off x="3686508" y="3812589"/>
            <a:ext cx="460537" cy="877448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Straight Arrow Connector 1027"/>
          <p:cNvCxnSpPr/>
          <p:nvPr/>
        </p:nvCxnSpPr>
        <p:spPr>
          <a:xfrm>
            <a:off x="4187372" y="4119958"/>
            <a:ext cx="21769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2" name="TextBox 1031"/>
          <p:cNvSpPr txBox="1"/>
          <p:nvPr/>
        </p:nvSpPr>
        <p:spPr>
          <a:xfrm>
            <a:off x="5791200" y="838200"/>
            <a:ext cx="2974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Name:____________</a:t>
            </a:r>
            <a:r>
              <a:rPr lang="en-US" dirty="0"/>
              <a:t>__</a:t>
            </a:r>
            <a:r>
              <a:rPr lang="en-US" dirty="0" smtClean="0"/>
              <a:t>____   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1752601" y="5410200"/>
            <a:ext cx="6477000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828800" y="5410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800600" y="1828800"/>
            <a:ext cx="3810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285750" indent="-285750">
              <a:buFont typeface="Wingdings" pitchFamily="2" charset="2"/>
              <a:buChar char="q"/>
            </a:pPr>
            <a:r>
              <a:rPr lang="en-US" dirty="0" smtClean="0"/>
              <a:t>Engage directly with Investees</a:t>
            </a:r>
          </a:p>
          <a:p>
            <a:pPr marL="285750" indent="-285750">
              <a:buFont typeface="Wingdings" pitchFamily="2" charset="2"/>
              <a:buChar char="q"/>
            </a:pPr>
            <a:endParaRPr lang="en-US" dirty="0"/>
          </a:p>
          <a:p>
            <a:pPr marL="285750" indent="-285750">
              <a:buFont typeface="Wingdings" pitchFamily="2" charset="2"/>
              <a:buChar char="q"/>
            </a:pPr>
            <a:r>
              <a:rPr lang="en-US" dirty="0" smtClean="0"/>
              <a:t>Join an SVP Team or Committee</a:t>
            </a:r>
          </a:p>
          <a:p>
            <a:pPr marL="285750" indent="-285750">
              <a:buFont typeface="Wingdings" pitchFamily="2" charset="2"/>
              <a:buChar char="q"/>
            </a:pPr>
            <a:endParaRPr lang="en-US" dirty="0"/>
          </a:p>
          <a:p>
            <a:pPr marL="285750" indent="-285750">
              <a:buFont typeface="Wingdings" pitchFamily="2" charset="2"/>
              <a:buChar char="q"/>
            </a:pPr>
            <a:r>
              <a:rPr lang="en-US" dirty="0" smtClean="0"/>
              <a:t>Receive R4K Info Network communications </a:t>
            </a:r>
          </a:p>
          <a:p>
            <a:endParaRPr lang="en-US" dirty="0"/>
          </a:p>
          <a:p>
            <a:pPr marL="285750" indent="-285750">
              <a:buFont typeface="Wingdings" pitchFamily="2" charset="2"/>
              <a:buChar char="q"/>
            </a:pPr>
            <a:r>
              <a:rPr lang="en-US" dirty="0" smtClean="0"/>
              <a:t>Attend events </a:t>
            </a:r>
            <a:r>
              <a:rPr lang="en-US" dirty="0"/>
              <a:t>and </a:t>
            </a:r>
            <a:r>
              <a:rPr lang="en-US" dirty="0" smtClean="0"/>
              <a:t>enrichment Activities</a:t>
            </a:r>
          </a:p>
          <a:p>
            <a:pPr marL="285750" indent="-285750">
              <a:buFont typeface="Wingdings" pitchFamily="2" charset="2"/>
              <a:buChar char="q"/>
            </a:pPr>
            <a:endParaRPr lang="en-US" dirty="0"/>
          </a:p>
          <a:p>
            <a:pPr marL="285750" indent="-285750">
              <a:buFont typeface="Wingdings" pitchFamily="2" charset="2"/>
              <a:buChar char="q"/>
            </a:pPr>
            <a:r>
              <a:rPr lang="en-US" dirty="0"/>
              <a:t>Other:________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29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194</Words>
  <Application>Microsoft Office PowerPoint</Application>
  <PresentationFormat>On-screen Show (4:3)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Proxima Nova Semibold</vt:lpstr>
      <vt:lpstr>Wingdings</vt:lpstr>
      <vt:lpstr>Office Theme</vt:lpstr>
      <vt:lpstr>PowerPoint Presentation</vt:lpstr>
      <vt:lpstr>My Plan for Diving In  </vt:lpstr>
    </vt:vector>
  </TitlesOfParts>
  <Company>SVPI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for Diving In</dc:title>
  <dc:creator>Sofia Michelakis</dc:creator>
  <cp:lastModifiedBy>Sarabeth Zemel</cp:lastModifiedBy>
  <cp:revision>41</cp:revision>
  <cp:lastPrinted>2015-10-27T22:30:16Z</cp:lastPrinted>
  <dcterms:created xsi:type="dcterms:W3CDTF">2011-09-20T21:55:41Z</dcterms:created>
  <dcterms:modified xsi:type="dcterms:W3CDTF">2016-04-19T19:48:53Z</dcterms:modified>
</cp:coreProperties>
</file>