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/>
    <p:restoredTop sz="93656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7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3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4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0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9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4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9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9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4C25-9C1B-4ED6-8436-C77CA57989A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AABD-2C89-4456-BB1E-A8833508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VP_Primary_Orange_Portlan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2340811" cy="889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304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roxima Nova Semibold"/>
                <a:cs typeface="Proxima Nova Semibold"/>
              </a:rPr>
              <a:t>M</a:t>
            </a:r>
            <a:r>
              <a:rPr lang="en-US" sz="3600" dirty="0" smtClean="0">
                <a:latin typeface="Proxima Nova Semibold"/>
                <a:cs typeface="Proxima Nova Semibold"/>
              </a:rPr>
              <a:t>enu of Engagement</a:t>
            </a:r>
            <a:endParaRPr lang="en-US" sz="3600" dirty="0">
              <a:latin typeface="Proxima Nova Semibold"/>
              <a:cs typeface="Proxima Nova Semi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19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12 months, my Partnership will have been successful if…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2057400"/>
            <a:ext cx="8382000" cy="4419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2133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get the most out of your Partnership, try the following: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2575633"/>
            <a:ext cx="396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Attend an upcoming event</a:t>
            </a:r>
            <a:r>
              <a:rPr lang="en-US" sz="1600" b="1" dirty="0" smtClean="0"/>
              <a:t>:</a:t>
            </a:r>
          </a:p>
          <a:p>
            <a:endParaRPr lang="en-US" sz="1200" dirty="0"/>
          </a:p>
          <a:p>
            <a:pPr marL="342900" indent="-342900">
              <a:buFont typeface="Wingdings" charset="2"/>
              <a:buChar char="q"/>
            </a:pPr>
            <a:r>
              <a:rPr lang="en-US" sz="1600" dirty="0" smtClean="0"/>
              <a:t>New Partner Happy Hour – April 27</a:t>
            </a:r>
          </a:p>
          <a:p>
            <a:r>
              <a:rPr lang="en-US" sz="1200" i="1" dirty="0" smtClean="0">
                <a:solidFill>
                  <a:prstClr val="black"/>
                </a:solidFill>
              </a:rPr>
              <a:t>Meet other new Partners over a casual drink at Society Hotel</a:t>
            </a:r>
          </a:p>
          <a:p>
            <a:pPr lvl="0"/>
            <a:endParaRPr lang="en-US" sz="1200" i="1" dirty="0">
              <a:solidFill>
                <a:prstClr val="black"/>
              </a:solidFill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sz="1600" dirty="0" smtClean="0"/>
              <a:t>Venture Philanthropy 101 – May 18</a:t>
            </a:r>
          </a:p>
          <a:p>
            <a:r>
              <a:rPr lang="en-US" sz="1200" dirty="0"/>
              <a:t>Dive in with our Venture Philanthropy experts to </a:t>
            </a:r>
            <a:r>
              <a:rPr lang="en-US" sz="1200" dirty="0" smtClean="0"/>
              <a:t>explore SVP’s </a:t>
            </a:r>
            <a:r>
              <a:rPr lang="en-US" sz="1200" dirty="0"/>
              <a:t>community impact model. </a:t>
            </a:r>
            <a:endParaRPr lang="en-US" sz="1200" dirty="0" smtClean="0"/>
          </a:p>
          <a:p>
            <a:endParaRPr lang="en-US" sz="1200" dirty="0" smtClean="0"/>
          </a:p>
          <a:p>
            <a:pPr marL="285750" indent="-285750">
              <a:buFont typeface="Wingdings" charset="2"/>
              <a:buChar char="q"/>
            </a:pPr>
            <a:r>
              <a:rPr lang="en-US" sz="1600" dirty="0" smtClean="0"/>
              <a:t>Equity in Action – May 25</a:t>
            </a:r>
            <a:endParaRPr lang="en-US" sz="1600" dirty="0"/>
          </a:p>
          <a:p>
            <a:pPr lvl="0"/>
            <a:r>
              <a:rPr lang="en-US" sz="1200" dirty="0"/>
              <a:t>Join fellow Partners for an evening that will inform, inspire, and </a:t>
            </a:r>
            <a:r>
              <a:rPr lang="en-US" sz="1200" dirty="0" smtClean="0"/>
              <a:t>stretch your </a:t>
            </a:r>
            <a:r>
              <a:rPr lang="en-US" sz="1200" dirty="0"/>
              <a:t>understanding of our commitment to advancing </a:t>
            </a:r>
            <a:r>
              <a:rPr lang="en-US" sz="1200" dirty="0" smtClean="0"/>
              <a:t>equity.</a:t>
            </a:r>
          </a:p>
          <a:p>
            <a:pPr lvl="0"/>
            <a:endParaRPr lang="en-US" sz="1200" dirty="0"/>
          </a:p>
          <a:p>
            <a:pPr marL="285750" lvl="0" indent="-285750">
              <a:buFont typeface="Wingdings" charset="2"/>
              <a:buChar char="q"/>
            </a:pPr>
            <a:r>
              <a:rPr lang="en-US" sz="1600" dirty="0" smtClean="0"/>
              <a:t>Summer Social – July 20</a:t>
            </a:r>
            <a:endParaRPr lang="en-US" sz="1600" dirty="0"/>
          </a:p>
          <a:p>
            <a:pPr lvl="0"/>
            <a:r>
              <a:rPr lang="en-US" sz="1200" i="1" dirty="0" smtClean="0">
                <a:solidFill>
                  <a:prstClr val="black"/>
                </a:solidFill>
              </a:rPr>
              <a:t>A purely social event! Meet other Partners and enjoy some time in the sun.</a:t>
            </a:r>
          </a:p>
          <a:p>
            <a:pPr lvl="0"/>
            <a:endParaRPr lang="en-US" sz="1200" i="1" dirty="0">
              <a:solidFill>
                <a:prstClr val="black"/>
              </a:solidFill>
            </a:endParaRPr>
          </a:p>
          <a:p>
            <a:pPr lvl="0"/>
            <a:endParaRPr lang="en-US" sz="1200" i="1" dirty="0">
              <a:solidFill>
                <a:prstClr val="black"/>
              </a:solidFill>
            </a:endParaRPr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2590800"/>
            <a:ext cx="4038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Helpful resources: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endParaRPr lang="en-US" sz="1200" b="1" dirty="0" smtClean="0"/>
          </a:p>
          <a:p>
            <a:pPr marL="285750" indent="-285750">
              <a:buFont typeface="Wingdings" charset="2"/>
              <a:buChar char="q"/>
            </a:pPr>
            <a:r>
              <a:rPr lang="en-US" sz="1600" dirty="0" smtClean="0"/>
              <a:t>SVP Partner Insider</a:t>
            </a:r>
          </a:p>
          <a:p>
            <a:r>
              <a:rPr lang="en-US" sz="1200" i="1" dirty="0"/>
              <a:t>A</a:t>
            </a:r>
            <a:r>
              <a:rPr lang="en-US" sz="1200" i="1" dirty="0" smtClean="0"/>
              <a:t> Partners-only monthly newsletter. Progress and updates about our work. Be sure to check out the “What We’re Reading” section for the latest philanthropic trends.</a:t>
            </a:r>
          </a:p>
          <a:p>
            <a:endParaRPr lang="en-US" sz="1200" i="1" dirty="0"/>
          </a:p>
          <a:p>
            <a:pPr marL="285750" indent="-285750">
              <a:buFont typeface="Wingdings" charset="2"/>
              <a:buChar char="q"/>
            </a:pPr>
            <a:r>
              <a:rPr lang="en-US" sz="1600" dirty="0" smtClean="0"/>
              <a:t>SVP Blog</a:t>
            </a:r>
          </a:p>
          <a:p>
            <a:r>
              <a:rPr lang="en-US" sz="1200" i="1" dirty="0" smtClean="0"/>
              <a:t>Visit our blog on the website for the latest on what our Partners and Investees have been up to.</a:t>
            </a:r>
            <a:endParaRPr lang="en-US" sz="1200" i="1" dirty="0"/>
          </a:p>
          <a:p>
            <a:endParaRPr lang="en-US" sz="1200" i="1" dirty="0" smtClean="0"/>
          </a:p>
          <a:p>
            <a:pPr marL="285750" indent="-285750">
              <a:buFont typeface="Wingdings" charset="2"/>
              <a:buChar char="q"/>
            </a:pPr>
            <a:r>
              <a:rPr lang="en-US" sz="1600" dirty="0" smtClean="0"/>
              <a:t>Like! Comment! Share!</a:t>
            </a:r>
          </a:p>
          <a:p>
            <a:r>
              <a:rPr lang="en-US" sz="1200" i="1" dirty="0" smtClean="0"/>
              <a:t>Like </a:t>
            </a:r>
            <a:r>
              <a:rPr lang="en-US" sz="1200" b="1" i="1" dirty="0" smtClean="0"/>
              <a:t>Social Venture Partners Portland </a:t>
            </a:r>
            <a:r>
              <a:rPr lang="en-US" sz="1200" i="1" dirty="0" smtClean="0"/>
              <a:t>on Facebook and follow @</a:t>
            </a:r>
            <a:r>
              <a:rPr lang="en-US" sz="1200" b="1" i="1" dirty="0" err="1" smtClean="0"/>
              <a:t>SVPPortland</a:t>
            </a:r>
            <a:r>
              <a:rPr lang="en-US" sz="1200" i="1" dirty="0" smtClean="0"/>
              <a:t> on Twitter for daily inspiration, news, and updates from our world.</a:t>
            </a:r>
            <a:r>
              <a:rPr lang="en-US" sz="1200" b="1" i="1" dirty="0" smtClean="0"/>
              <a:t> </a:t>
            </a:r>
            <a:r>
              <a:rPr lang="en-US" sz="1200" i="1" dirty="0" smtClean="0"/>
              <a:t>Add Social Venture Partners Portland to your </a:t>
            </a:r>
            <a:r>
              <a:rPr lang="en-US" sz="1200" i="1" dirty="0" err="1" smtClean="0"/>
              <a:t>Linkedin</a:t>
            </a:r>
            <a:r>
              <a:rPr lang="en-US" sz="1200" i="1" dirty="0" smtClean="0"/>
              <a:t> profile to connect with other Partners.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62184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VP_Primary_Orange_Portlan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" y="5968704"/>
            <a:ext cx="2340811" cy="889296"/>
          </a:xfrm>
          <a:prstGeom prst="rect">
            <a:avLst/>
          </a:prstGeom>
        </p:spPr>
      </p:pic>
      <p:pic>
        <p:nvPicPr>
          <p:cNvPr id="1027" name="Picture 3" descr="Di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29400" y="0"/>
            <a:ext cx="1578864" cy="8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5636544" cy="66446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My Plan </a:t>
            </a:r>
            <a:r>
              <a:rPr lang="en-US" sz="3600" b="1" dirty="0"/>
              <a:t>for </a:t>
            </a:r>
            <a:r>
              <a:rPr lang="en-US" sz="3600" b="1" dirty="0" smtClean="0"/>
              <a:t>Diving In  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762000"/>
            <a:ext cx="4114800" cy="29615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9600" y="1295400"/>
            <a:ext cx="4572000" cy="40386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 rtlCol="0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3507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If your Partnership is successful, where do you see yourself in 12 months?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4478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Engagement opportunities that will help me (or that I’m interested in):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3505200"/>
            <a:ext cx="7391400" cy="33855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sz="16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6800" y="4114800"/>
            <a:ext cx="2619708" cy="11504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191000"/>
            <a:ext cx="263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Hours per month I can realistically commit to this goal?</a:t>
            </a:r>
            <a:endParaRPr lang="en-US" sz="1600" dirty="0"/>
          </a:p>
        </p:txBody>
      </p:sp>
      <p:cxnSp>
        <p:nvCxnSpPr>
          <p:cNvPr id="19" name="Elbow Connector 18"/>
          <p:cNvCxnSpPr/>
          <p:nvPr/>
        </p:nvCxnSpPr>
        <p:spPr>
          <a:xfrm rot="10800000" flipV="1">
            <a:off x="3886200" y="685800"/>
            <a:ext cx="2631831" cy="583568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2"/>
          </p:cNvCxnSpPr>
          <p:nvPr/>
        </p:nvCxnSpPr>
        <p:spPr>
          <a:xfrm>
            <a:off x="2209800" y="3723582"/>
            <a:ext cx="0" cy="2876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Elbow Connector 1023"/>
          <p:cNvCxnSpPr>
            <a:stCxn id="10" idx="3"/>
          </p:cNvCxnSpPr>
          <p:nvPr/>
        </p:nvCxnSpPr>
        <p:spPr>
          <a:xfrm flipV="1">
            <a:off x="3686508" y="3812589"/>
            <a:ext cx="460537" cy="877448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/>
          <p:nvPr/>
        </p:nvCxnSpPr>
        <p:spPr>
          <a:xfrm>
            <a:off x="4187372" y="4119958"/>
            <a:ext cx="21769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Box 1031"/>
          <p:cNvSpPr txBox="1"/>
          <p:nvPr/>
        </p:nvSpPr>
        <p:spPr>
          <a:xfrm>
            <a:off x="5791200" y="838200"/>
            <a:ext cx="297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</a:t>
            </a:r>
            <a:r>
              <a:rPr lang="en-US" dirty="0"/>
              <a:t>__</a:t>
            </a:r>
            <a:r>
              <a:rPr lang="en-US" dirty="0" smtClean="0"/>
              <a:t>____   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752601" y="5410200"/>
            <a:ext cx="6477000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828800"/>
            <a:ext cx="381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Engage directly with Investees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Join an SVP Team or Committee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Receive R4K Info Network communications 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Attend events </a:t>
            </a:r>
            <a:r>
              <a:rPr lang="en-US" dirty="0"/>
              <a:t>and </a:t>
            </a:r>
            <a:r>
              <a:rPr lang="en-US" dirty="0" smtClean="0"/>
              <a:t>enrichment Activities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Other:________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194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Proxima Nova Semibold</vt:lpstr>
      <vt:lpstr>Wingdings</vt:lpstr>
      <vt:lpstr>Office Theme</vt:lpstr>
      <vt:lpstr>PowerPoint Presentation</vt:lpstr>
      <vt:lpstr>My Plan for Diving In  </vt:lpstr>
    </vt:vector>
  </TitlesOfParts>
  <Company>SVPI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Diving In</dc:title>
  <dc:creator>Sofia Michelakis</dc:creator>
  <cp:lastModifiedBy>Sarabeth Zemel</cp:lastModifiedBy>
  <cp:revision>41</cp:revision>
  <cp:lastPrinted>2015-10-27T22:30:16Z</cp:lastPrinted>
  <dcterms:created xsi:type="dcterms:W3CDTF">2011-09-20T21:55:41Z</dcterms:created>
  <dcterms:modified xsi:type="dcterms:W3CDTF">2016-04-19T19:48:53Z</dcterms:modified>
</cp:coreProperties>
</file>