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5"/>
  </p:notesMasterIdLst>
  <p:handoutMasterIdLst>
    <p:handoutMasterId r:id="rId16"/>
  </p:handoutMasterIdLst>
  <p:sldIdLst>
    <p:sldId id="290" r:id="rId2"/>
    <p:sldId id="320" r:id="rId3"/>
    <p:sldId id="317" r:id="rId4"/>
    <p:sldId id="291" r:id="rId5"/>
    <p:sldId id="321" r:id="rId6"/>
    <p:sldId id="319" r:id="rId7"/>
    <p:sldId id="309" r:id="rId8"/>
    <p:sldId id="306" r:id="rId9"/>
    <p:sldId id="318" r:id="rId10"/>
    <p:sldId id="302" r:id="rId11"/>
    <p:sldId id="313" r:id="rId12"/>
    <p:sldId id="314" r:id="rId13"/>
    <p:sldId id="299" r:id="rId1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2A9"/>
    <a:srgbClr val="336699"/>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72890" autoAdjust="0"/>
  </p:normalViewPr>
  <p:slideViewPr>
    <p:cSldViewPr>
      <p:cViewPr varScale="1">
        <p:scale>
          <a:sx n="66" d="100"/>
          <a:sy n="66" d="100"/>
        </p:scale>
        <p:origin x="1770" y="72"/>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B7F5E6-5907-4E01-BD13-192D1826438E}" type="doc">
      <dgm:prSet loTypeId="urn:microsoft.com/office/officeart/2005/8/layout/arrow5" loCatId="relationship" qsTypeId="urn:microsoft.com/office/officeart/2005/8/quickstyle/simple3" qsCatId="simple" csTypeId="urn:microsoft.com/office/officeart/2005/8/colors/accent1_2" csCatId="accent1" phldr="1"/>
      <dgm:spPr/>
      <dgm:t>
        <a:bodyPr/>
        <a:lstStyle/>
        <a:p>
          <a:endParaRPr lang="en-US"/>
        </a:p>
      </dgm:t>
    </dgm:pt>
    <dgm:pt modelId="{8C448E1D-90CC-4AA0-910D-C0A917B52D08}">
      <dgm:prSet phldrT="[Text]"/>
      <dgm:spPr>
        <a:solidFill>
          <a:srgbClr val="00B2A9"/>
        </a:solidFill>
        <a:ln>
          <a:solidFill>
            <a:srgbClr val="00B2A9"/>
          </a:solidFill>
        </a:ln>
      </dgm:spPr>
      <dgm:t>
        <a:bodyPr/>
        <a:lstStyle/>
        <a:p>
          <a:r>
            <a:rPr lang="en-US" b="1" dirty="0" smtClean="0">
              <a:solidFill>
                <a:schemeClr val="bg1"/>
              </a:solidFill>
            </a:rPr>
            <a:t>GIVER</a:t>
          </a:r>
          <a:endParaRPr lang="en-US" b="1" dirty="0">
            <a:solidFill>
              <a:schemeClr val="bg1"/>
            </a:solidFill>
          </a:endParaRPr>
        </a:p>
      </dgm:t>
    </dgm:pt>
    <dgm:pt modelId="{3D9F2C98-A251-4E5F-A28E-9334462AE7B5}" type="parTrans" cxnId="{A941D4BD-899F-4607-B0EB-A0141D2D56EB}">
      <dgm:prSet/>
      <dgm:spPr/>
      <dgm:t>
        <a:bodyPr/>
        <a:lstStyle/>
        <a:p>
          <a:endParaRPr lang="en-US"/>
        </a:p>
      </dgm:t>
    </dgm:pt>
    <dgm:pt modelId="{A3BB72C6-E41E-49D6-A36C-EB172E0C2E71}" type="sibTrans" cxnId="{A941D4BD-899F-4607-B0EB-A0141D2D56EB}">
      <dgm:prSet/>
      <dgm:spPr/>
      <dgm:t>
        <a:bodyPr/>
        <a:lstStyle/>
        <a:p>
          <a:endParaRPr lang="en-US"/>
        </a:p>
      </dgm:t>
    </dgm:pt>
    <dgm:pt modelId="{23E12703-78AC-4ECB-9693-72826CA8CB87}">
      <dgm:prSet phldrT="[Text]"/>
      <dgm:spPr>
        <a:solidFill>
          <a:srgbClr val="00B2A9"/>
        </a:solidFill>
        <a:ln>
          <a:solidFill>
            <a:srgbClr val="00B2A9"/>
          </a:solidFill>
        </a:ln>
      </dgm:spPr>
      <dgm:t>
        <a:bodyPr/>
        <a:lstStyle/>
        <a:p>
          <a:r>
            <a:rPr lang="en-US" b="1" dirty="0" smtClean="0">
              <a:solidFill>
                <a:schemeClr val="bg1"/>
              </a:solidFill>
            </a:rPr>
            <a:t>RECEIVER</a:t>
          </a:r>
          <a:endParaRPr lang="en-US" b="1" dirty="0">
            <a:solidFill>
              <a:schemeClr val="bg1"/>
            </a:solidFill>
          </a:endParaRPr>
        </a:p>
      </dgm:t>
    </dgm:pt>
    <dgm:pt modelId="{0AED7614-6E06-4FDC-9B68-B4247D221FF6}" type="parTrans" cxnId="{706B771A-C6F4-4C30-A83D-B41EDAA16D52}">
      <dgm:prSet/>
      <dgm:spPr/>
      <dgm:t>
        <a:bodyPr/>
        <a:lstStyle/>
        <a:p>
          <a:endParaRPr lang="en-US"/>
        </a:p>
      </dgm:t>
    </dgm:pt>
    <dgm:pt modelId="{8F3FB55C-FA24-4B60-AE11-F607D2435DE3}" type="sibTrans" cxnId="{706B771A-C6F4-4C30-A83D-B41EDAA16D52}">
      <dgm:prSet/>
      <dgm:spPr/>
      <dgm:t>
        <a:bodyPr/>
        <a:lstStyle/>
        <a:p>
          <a:endParaRPr lang="en-US"/>
        </a:p>
      </dgm:t>
    </dgm:pt>
    <dgm:pt modelId="{E68BE971-3D27-41F6-9186-3D97583C2CB2}" type="pres">
      <dgm:prSet presAssocID="{BAB7F5E6-5907-4E01-BD13-192D1826438E}" presName="diagram" presStyleCnt="0">
        <dgm:presLayoutVars>
          <dgm:dir/>
          <dgm:resizeHandles val="exact"/>
        </dgm:presLayoutVars>
      </dgm:prSet>
      <dgm:spPr/>
      <dgm:t>
        <a:bodyPr/>
        <a:lstStyle/>
        <a:p>
          <a:endParaRPr lang="en-US"/>
        </a:p>
      </dgm:t>
    </dgm:pt>
    <dgm:pt modelId="{ABBE6BF3-B7DA-4827-AC08-79FCD9797252}" type="pres">
      <dgm:prSet presAssocID="{8C448E1D-90CC-4AA0-910D-C0A917B52D08}" presName="arrow" presStyleLbl="node1" presStyleIdx="0" presStyleCnt="2">
        <dgm:presLayoutVars>
          <dgm:bulletEnabled val="1"/>
        </dgm:presLayoutVars>
      </dgm:prSet>
      <dgm:spPr/>
      <dgm:t>
        <a:bodyPr/>
        <a:lstStyle/>
        <a:p>
          <a:endParaRPr lang="en-US"/>
        </a:p>
      </dgm:t>
    </dgm:pt>
    <dgm:pt modelId="{8DA7F1BF-4365-4648-8CE6-FAD03E330F75}" type="pres">
      <dgm:prSet presAssocID="{23E12703-78AC-4ECB-9693-72826CA8CB87}" presName="arrow" presStyleLbl="node1" presStyleIdx="1" presStyleCnt="2">
        <dgm:presLayoutVars>
          <dgm:bulletEnabled val="1"/>
        </dgm:presLayoutVars>
      </dgm:prSet>
      <dgm:spPr/>
      <dgm:t>
        <a:bodyPr/>
        <a:lstStyle/>
        <a:p>
          <a:endParaRPr lang="en-US"/>
        </a:p>
      </dgm:t>
    </dgm:pt>
  </dgm:ptLst>
  <dgm:cxnLst>
    <dgm:cxn modelId="{330C091D-06D8-44E1-B1DF-78382FDC8D8F}" type="presOf" srcId="{8C448E1D-90CC-4AA0-910D-C0A917B52D08}" destId="{ABBE6BF3-B7DA-4827-AC08-79FCD9797252}" srcOrd="0" destOrd="0" presId="urn:microsoft.com/office/officeart/2005/8/layout/arrow5"/>
    <dgm:cxn modelId="{706B771A-C6F4-4C30-A83D-B41EDAA16D52}" srcId="{BAB7F5E6-5907-4E01-BD13-192D1826438E}" destId="{23E12703-78AC-4ECB-9693-72826CA8CB87}" srcOrd="1" destOrd="0" parTransId="{0AED7614-6E06-4FDC-9B68-B4247D221FF6}" sibTransId="{8F3FB55C-FA24-4B60-AE11-F607D2435DE3}"/>
    <dgm:cxn modelId="{7B82A071-27A4-4F35-AD54-BB4A84FB8982}" type="presOf" srcId="{BAB7F5E6-5907-4E01-BD13-192D1826438E}" destId="{E68BE971-3D27-41F6-9186-3D97583C2CB2}" srcOrd="0" destOrd="0" presId="urn:microsoft.com/office/officeart/2005/8/layout/arrow5"/>
    <dgm:cxn modelId="{7B631589-153A-4A13-AD95-EFFDBD7E3843}" type="presOf" srcId="{23E12703-78AC-4ECB-9693-72826CA8CB87}" destId="{8DA7F1BF-4365-4648-8CE6-FAD03E330F75}" srcOrd="0" destOrd="0" presId="urn:microsoft.com/office/officeart/2005/8/layout/arrow5"/>
    <dgm:cxn modelId="{A941D4BD-899F-4607-B0EB-A0141D2D56EB}" srcId="{BAB7F5E6-5907-4E01-BD13-192D1826438E}" destId="{8C448E1D-90CC-4AA0-910D-C0A917B52D08}" srcOrd="0" destOrd="0" parTransId="{3D9F2C98-A251-4E5F-A28E-9334462AE7B5}" sibTransId="{A3BB72C6-E41E-49D6-A36C-EB172E0C2E71}"/>
    <dgm:cxn modelId="{5D0FB9EC-F3A9-4190-A3EB-1C0D58B28964}" type="presParOf" srcId="{E68BE971-3D27-41F6-9186-3D97583C2CB2}" destId="{ABBE6BF3-B7DA-4827-AC08-79FCD9797252}" srcOrd="0" destOrd="0" presId="urn:microsoft.com/office/officeart/2005/8/layout/arrow5"/>
    <dgm:cxn modelId="{F9D6D930-1A81-426A-A16F-F4DC751317E8}" type="presParOf" srcId="{E68BE971-3D27-41F6-9186-3D97583C2CB2}" destId="{8DA7F1BF-4365-4648-8CE6-FAD03E330F75}" srcOrd="1" destOrd="0" presId="urn:microsoft.com/office/officeart/2005/8/layout/arrow5"/>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EE6AD9E-5101-4F4B-8CD0-3AC0851D685F}"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US"/>
        </a:p>
      </dgm:t>
    </dgm:pt>
    <dgm:pt modelId="{344784DE-DBEF-4205-B864-8440D643B7CE}">
      <dgm:prSet phldrT="[Text]"/>
      <dgm:spPr/>
      <dgm:t>
        <a:bodyPr/>
        <a:lstStyle/>
        <a:p>
          <a:r>
            <a:rPr lang="en-US" dirty="0" smtClean="0"/>
            <a:t>Investee Impact</a:t>
          </a:r>
          <a:endParaRPr lang="en-US" dirty="0"/>
        </a:p>
      </dgm:t>
    </dgm:pt>
    <dgm:pt modelId="{0DC92445-C03D-4E1C-A781-385F6094B32A}" type="parTrans" cxnId="{DF124BD5-1BE5-4329-BBA4-FF23B2F197B5}">
      <dgm:prSet/>
      <dgm:spPr/>
      <dgm:t>
        <a:bodyPr/>
        <a:lstStyle/>
        <a:p>
          <a:endParaRPr lang="en-US"/>
        </a:p>
      </dgm:t>
    </dgm:pt>
    <dgm:pt modelId="{DEDA35B0-0949-4587-BB3B-AF3833A2E3E5}" type="sibTrans" cxnId="{DF124BD5-1BE5-4329-BBA4-FF23B2F197B5}">
      <dgm:prSet/>
      <dgm:spPr/>
      <dgm:t>
        <a:bodyPr/>
        <a:lstStyle/>
        <a:p>
          <a:endParaRPr lang="en-US"/>
        </a:p>
      </dgm:t>
    </dgm:pt>
    <dgm:pt modelId="{FC4285CE-9B82-4005-98CE-CA690E2CC4BF}">
      <dgm:prSet phldrT="[Text]"/>
      <dgm:spPr/>
      <dgm:t>
        <a:bodyPr/>
        <a:lstStyle/>
        <a:p>
          <a:r>
            <a:rPr lang="en-US" dirty="0" smtClean="0"/>
            <a:t>SVP Impact</a:t>
          </a:r>
          <a:endParaRPr lang="en-US" dirty="0"/>
        </a:p>
      </dgm:t>
    </dgm:pt>
    <dgm:pt modelId="{AB6A4934-FD96-40D0-90F1-AFDB0EF92CDD}" type="parTrans" cxnId="{14158A06-DD83-452D-8F5A-FC66B984913D}">
      <dgm:prSet/>
      <dgm:spPr/>
      <dgm:t>
        <a:bodyPr/>
        <a:lstStyle/>
        <a:p>
          <a:endParaRPr lang="en-US"/>
        </a:p>
      </dgm:t>
    </dgm:pt>
    <dgm:pt modelId="{B825C6C8-2C50-49E9-8D10-472B81B62D71}" type="sibTrans" cxnId="{14158A06-DD83-452D-8F5A-FC66B984913D}">
      <dgm:prSet/>
      <dgm:spPr/>
      <dgm:t>
        <a:bodyPr/>
        <a:lstStyle/>
        <a:p>
          <a:endParaRPr lang="en-US"/>
        </a:p>
      </dgm:t>
    </dgm:pt>
    <dgm:pt modelId="{FA0CFB2D-8981-4614-948D-0C54306005EB}">
      <dgm:prSet phldrT="[Text]"/>
      <dgm:spPr/>
      <dgm:t>
        <a:bodyPr/>
        <a:lstStyle/>
        <a:p>
          <a:r>
            <a:rPr lang="en-US" dirty="0" smtClean="0"/>
            <a:t>Broader Community</a:t>
          </a:r>
        </a:p>
        <a:p>
          <a:r>
            <a:rPr lang="en-US" dirty="0" smtClean="0"/>
            <a:t>Impact</a:t>
          </a:r>
          <a:endParaRPr lang="en-US" dirty="0"/>
        </a:p>
      </dgm:t>
    </dgm:pt>
    <dgm:pt modelId="{BA59A5A4-CEFE-4F5A-85AC-E6A23E67DD5B}" type="parTrans" cxnId="{DCA70168-2E7A-4B57-9E8A-29B778BB5AC2}">
      <dgm:prSet/>
      <dgm:spPr/>
      <dgm:t>
        <a:bodyPr/>
        <a:lstStyle/>
        <a:p>
          <a:endParaRPr lang="en-US"/>
        </a:p>
      </dgm:t>
    </dgm:pt>
    <dgm:pt modelId="{007C633D-BB16-4083-BED5-C3CC6D8EF098}" type="sibTrans" cxnId="{DCA70168-2E7A-4B57-9E8A-29B778BB5AC2}">
      <dgm:prSet/>
      <dgm:spPr/>
      <dgm:t>
        <a:bodyPr/>
        <a:lstStyle/>
        <a:p>
          <a:endParaRPr lang="en-US"/>
        </a:p>
      </dgm:t>
    </dgm:pt>
    <dgm:pt modelId="{43283342-E38E-4951-B59D-ECF7583160B0}">
      <dgm:prSet phldrT="[Text]"/>
      <dgm:spPr/>
      <dgm:t>
        <a:bodyPr/>
        <a:lstStyle/>
        <a:p>
          <a:r>
            <a:rPr lang="en-US" b="1" dirty="0" smtClean="0"/>
            <a:t>YOU</a:t>
          </a:r>
          <a:endParaRPr lang="en-US" b="1" dirty="0"/>
        </a:p>
      </dgm:t>
    </dgm:pt>
    <dgm:pt modelId="{52AB9822-715B-4C99-9F6E-5FC6D5C72DA9}" type="parTrans" cxnId="{ED389A32-78E8-4598-8F34-464BC6122E84}">
      <dgm:prSet/>
      <dgm:spPr/>
      <dgm:t>
        <a:bodyPr/>
        <a:lstStyle/>
        <a:p>
          <a:endParaRPr lang="en-US"/>
        </a:p>
      </dgm:t>
    </dgm:pt>
    <dgm:pt modelId="{59BC4015-14EC-4FA8-8C99-92D7CB688604}" type="sibTrans" cxnId="{ED389A32-78E8-4598-8F34-464BC6122E84}">
      <dgm:prSet/>
      <dgm:spPr/>
      <dgm:t>
        <a:bodyPr/>
        <a:lstStyle/>
        <a:p>
          <a:endParaRPr lang="en-US"/>
        </a:p>
      </dgm:t>
    </dgm:pt>
    <dgm:pt modelId="{AD37A554-BF3D-4A37-BE70-852549A50F92}" type="pres">
      <dgm:prSet presAssocID="{DEE6AD9E-5101-4F4B-8CD0-3AC0851D685F}" presName="Name0" presStyleCnt="0">
        <dgm:presLayoutVars>
          <dgm:chMax val="4"/>
          <dgm:resizeHandles val="exact"/>
        </dgm:presLayoutVars>
      </dgm:prSet>
      <dgm:spPr/>
      <dgm:t>
        <a:bodyPr/>
        <a:lstStyle/>
        <a:p>
          <a:endParaRPr lang="en-US"/>
        </a:p>
      </dgm:t>
    </dgm:pt>
    <dgm:pt modelId="{3ED55A82-A039-4AF7-BB97-F01767A319DA}" type="pres">
      <dgm:prSet presAssocID="{DEE6AD9E-5101-4F4B-8CD0-3AC0851D685F}" presName="ellipse" presStyleLbl="trBgShp" presStyleIdx="0" presStyleCnt="1"/>
      <dgm:spPr/>
    </dgm:pt>
    <dgm:pt modelId="{B53626DD-37F9-4D78-A814-AAD40D7AA31D}" type="pres">
      <dgm:prSet presAssocID="{DEE6AD9E-5101-4F4B-8CD0-3AC0851D685F}" presName="arrow1" presStyleLbl="fgShp" presStyleIdx="0" presStyleCnt="1"/>
      <dgm:spPr/>
    </dgm:pt>
    <dgm:pt modelId="{7F5C9622-8CBE-43F1-AB5C-C769BCE31051}" type="pres">
      <dgm:prSet presAssocID="{DEE6AD9E-5101-4F4B-8CD0-3AC0851D685F}" presName="rectangle" presStyleLbl="revTx" presStyleIdx="0" presStyleCnt="1">
        <dgm:presLayoutVars>
          <dgm:bulletEnabled val="1"/>
        </dgm:presLayoutVars>
      </dgm:prSet>
      <dgm:spPr/>
      <dgm:t>
        <a:bodyPr/>
        <a:lstStyle/>
        <a:p>
          <a:endParaRPr lang="en-US"/>
        </a:p>
      </dgm:t>
    </dgm:pt>
    <dgm:pt modelId="{C376FD82-FA4D-494E-9E04-EF4A0170D367}" type="pres">
      <dgm:prSet presAssocID="{FC4285CE-9B82-4005-98CE-CA690E2CC4BF}" presName="item1" presStyleLbl="node1" presStyleIdx="0" presStyleCnt="3">
        <dgm:presLayoutVars>
          <dgm:bulletEnabled val="1"/>
        </dgm:presLayoutVars>
      </dgm:prSet>
      <dgm:spPr/>
      <dgm:t>
        <a:bodyPr/>
        <a:lstStyle/>
        <a:p>
          <a:endParaRPr lang="en-US"/>
        </a:p>
      </dgm:t>
    </dgm:pt>
    <dgm:pt modelId="{27BA4C6D-C445-460B-8ADA-AA695C17DE5F}" type="pres">
      <dgm:prSet presAssocID="{FA0CFB2D-8981-4614-948D-0C54306005EB}" presName="item2" presStyleLbl="node1" presStyleIdx="1" presStyleCnt="3">
        <dgm:presLayoutVars>
          <dgm:bulletEnabled val="1"/>
        </dgm:presLayoutVars>
      </dgm:prSet>
      <dgm:spPr/>
      <dgm:t>
        <a:bodyPr/>
        <a:lstStyle/>
        <a:p>
          <a:endParaRPr lang="en-US"/>
        </a:p>
      </dgm:t>
    </dgm:pt>
    <dgm:pt modelId="{212A7294-DC3F-4272-B2FD-5E95C528B574}" type="pres">
      <dgm:prSet presAssocID="{43283342-E38E-4951-B59D-ECF7583160B0}" presName="item3" presStyleLbl="node1" presStyleIdx="2" presStyleCnt="3">
        <dgm:presLayoutVars>
          <dgm:bulletEnabled val="1"/>
        </dgm:presLayoutVars>
      </dgm:prSet>
      <dgm:spPr/>
      <dgm:t>
        <a:bodyPr/>
        <a:lstStyle/>
        <a:p>
          <a:endParaRPr lang="en-US"/>
        </a:p>
      </dgm:t>
    </dgm:pt>
    <dgm:pt modelId="{60668E58-D664-4CDF-8A4E-09DBF916B72A}" type="pres">
      <dgm:prSet presAssocID="{DEE6AD9E-5101-4F4B-8CD0-3AC0851D685F}" presName="funnel" presStyleLbl="trAlignAcc1" presStyleIdx="0" presStyleCnt="1" custScaleY="101339"/>
      <dgm:spPr/>
    </dgm:pt>
  </dgm:ptLst>
  <dgm:cxnLst>
    <dgm:cxn modelId="{DCA70168-2E7A-4B57-9E8A-29B778BB5AC2}" srcId="{DEE6AD9E-5101-4F4B-8CD0-3AC0851D685F}" destId="{FA0CFB2D-8981-4614-948D-0C54306005EB}" srcOrd="2" destOrd="0" parTransId="{BA59A5A4-CEFE-4F5A-85AC-E6A23E67DD5B}" sibTransId="{007C633D-BB16-4083-BED5-C3CC6D8EF098}"/>
    <dgm:cxn modelId="{9BDA9783-3D98-4408-95FE-EAC912E42AB8}" type="presOf" srcId="{344784DE-DBEF-4205-B864-8440D643B7CE}" destId="{212A7294-DC3F-4272-B2FD-5E95C528B574}" srcOrd="0" destOrd="0" presId="urn:microsoft.com/office/officeart/2005/8/layout/funnel1"/>
    <dgm:cxn modelId="{14158A06-DD83-452D-8F5A-FC66B984913D}" srcId="{DEE6AD9E-5101-4F4B-8CD0-3AC0851D685F}" destId="{FC4285CE-9B82-4005-98CE-CA690E2CC4BF}" srcOrd="1" destOrd="0" parTransId="{AB6A4934-FD96-40D0-90F1-AFDB0EF92CDD}" sibTransId="{B825C6C8-2C50-49E9-8D10-472B81B62D71}"/>
    <dgm:cxn modelId="{54755B61-046D-4AB0-83BE-BAC5114A5B54}" type="presOf" srcId="{DEE6AD9E-5101-4F4B-8CD0-3AC0851D685F}" destId="{AD37A554-BF3D-4A37-BE70-852549A50F92}" srcOrd="0" destOrd="0" presId="urn:microsoft.com/office/officeart/2005/8/layout/funnel1"/>
    <dgm:cxn modelId="{BD86D870-2FC7-4F52-B56E-B8A4C5930DDE}" type="presOf" srcId="{FA0CFB2D-8981-4614-948D-0C54306005EB}" destId="{C376FD82-FA4D-494E-9E04-EF4A0170D367}" srcOrd="0" destOrd="0" presId="urn:microsoft.com/office/officeart/2005/8/layout/funnel1"/>
    <dgm:cxn modelId="{61EEBA10-B3B5-4E8D-9BCA-A322F7E4241D}" type="presOf" srcId="{43283342-E38E-4951-B59D-ECF7583160B0}" destId="{7F5C9622-8CBE-43F1-AB5C-C769BCE31051}" srcOrd="0" destOrd="0" presId="urn:microsoft.com/office/officeart/2005/8/layout/funnel1"/>
    <dgm:cxn modelId="{24CD946A-72DC-409D-AC27-BC4319C3D262}" type="presOf" srcId="{FC4285CE-9B82-4005-98CE-CA690E2CC4BF}" destId="{27BA4C6D-C445-460B-8ADA-AA695C17DE5F}" srcOrd="0" destOrd="0" presId="urn:microsoft.com/office/officeart/2005/8/layout/funnel1"/>
    <dgm:cxn modelId="{DF124BD5-1BE5-4329-BBA4-FF23B2F197B5}" srcId="{DEE6AD9E-5101-4F4B-8CD0-3AC0851D685F}" destId="{344784DE-DBEF-4205-B864-8440D643B7CE}" srcOrd="0" destOrd="0" parTransId="{0DC92445-C03D-4E1C-A781-385F6094B32A}" sibTransId="{DEDA35B0-0949-4587-BB3B-AF3833A2E3E5}"/>
    <dgm:cxn modelId="{ED389A32-78E8-4598-8F34-464BC6122E84}" srcId="{DEE6AD9E-5101-4F4B-8CD0-3AC0851D685F}" destId="{43283342-E38E-4951-B59D-ECF7583160B0}" srcOrd="3" destOrd="0" parTransId="{52AB9822-715B-4C99-9F6E-5FC6D5C72DA9}" sibTransId="{59BC4015-14EC-4FA8-8C99-92D7CB688604}"/>
    <dgm:cxn modelId="{E4E60537-CAF9-44D5-A950-E25DAF347BB7}" type="presParOf" srcId="{AD37A554-BF3D-4A37-BE70-852549A50F92}" destId="{3ED55A82-A039-4AF7-BB97-F01767A319DA}" srcOrd="0" destOrd="0" presId="urn:microsoft.com/office/officeart/2005/8/layout/funnel1"/>
    <dgm:cxn modelId="{61CE38A1-B76E-4818-83A5-7621B052651C}" type="presParOf" srcId="{AD37A554-BF3D-4A37-BE70-852549A50F92}" destId="{B53626DD-37F9-4D78-A814-AAD40D7AA31D}" srcOrd="1" destOrd="0" presId="urn:microsoft.com/office/officeart/2005/8/layout/funnel1"/>
    <dgm:cxn modelId="{D1165471-0E07-4B7F-9232-13E2F0B88F35}" type="presParOf" srcId="{AD37A554-BF3D-4A37-BE70-852549A50F92}" destId="{7F5C9622-8CBE-43F1-AB5C-C769BCE31051}" srcOrd="2" destOrd="0" presId="urn:microsoft.com/office/officeart/2005/8/layout/funnel1"/>
    <dgm:cxn modelId="{A16B8E86-984A-48DE-8797-2A1FD859EE68}" type="presParOf" srcId="{AD37A554-BF3D-4A37-BE70-852549A50F92}" destId="{C376FD82-FA4D-494E-9E04-EF4A0170D367}" srcOrd="3" destOrd="0" presId="urn:microsoft.com/office/officeart/2005/8/layout/funnel1"/>
    <dgm:cxn modelId="{34C62D05-6D73-4E07-A590-67F05B01F58B}" type="presParOf" srcId="{AD37A554-BF3D-4A37-BE70-852549A50F92}" destId="{27BA4C6D-C445-460B-8ADA-AA695C17DE5F}" srcOrd="4" destOrd="0" presId="urn:microsoft.com/office/officeart/2005/8/layout/funnel1"/>
    <dgm:cxn modelId="{266279C2-4EEB-456E-9A8A-98B2EE536F9E}" type="presParOf" srcId="{AD37A554-BF3D-4A37-BE70-852549A50F92}" destId="{212A7294-DC3F-4272-B2FD-5E95C528B574}" srcOrd="5" destOrd="0" presId="urn:microsoft.com/office/officeart/2005/8/layout/funnel1"/>
    <dgm:cxn modelId="{8F7023DE-AE4E-474C-B3CB-C18B7D2A59D0}" type="presParOf" srcId="{AD37A554-BF3D-4A37-BE70-852549A50F92}" destId="{60668E58-D664-4CDF-8A4E-09DBF916B72A}"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BE6BF3-B7DA-4827-AC08-79FCD9797252}">
      <dsp:nvSpPr>
        <dsp:cNvPr id="0" name=""/>
        <dsp:cNvSpPr/>
      </dsp:nvSpPr>
      <dsp:spPr>
        <a:xfrm rot="16200000">
          <a:off x="280" y="50254"/>
          <a:ext cx="1483816" cy="1483816"/>
        </a:xfrm>
        <a:prstGeom prst="downArrow">
          <a:avLst>
            <a:gd name="adj1" fmla="val 50000"/>
            <a:gd name="adj2" fmla="val 35000"/>
          </a:avLst>
        </a:prstGeom>
        <a:solidFill>
          <a:srgbClr val="00B2A9"/>
        </a:solidFill>
        <a:ln>
          <a:solidFill>
            <a:srgbClr val="00B2A9"/>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bg1"/>
              </a:solidFill>
            </a:rPr>
            <a:t>GIVER</a:t>
          </a:r>
          <a:endParaRPr lang="en-US" sz="1500" b="1" kern="1200" dirty="0">
            <a:solidFill>
              <a:schemeClr val="bg1"/>
            </a:solidFill>
          </a:endParaRPr>
        </a:p>
      </dsp:txBody>
      <dsp:txXfrm rot="5400000">
        <a:off x="280" y="421208"/>
        <a:ext cx="1224148" cy="741908"/>
      </dsp:txXfrm>
    </dsp:sp>
    <dsp:sp modelId="{8DA7F1BF-4365-4648-8CE6-FAD03E330F75}">
      <dsp:nvSpPr>
        <dsp:cNvPr id="0" name=""/>
        <dsp:cNvSpPr/>
      </dsp:nvSpPr>
      <dsp:spPr>
        <a:xfrm rot="5400000">
          <a:off x="1563903" y="50254"/>
          <a:ext cx="1483816" cy="1483816"/>
        </a:xfrm>
        <a:prstGeom prst="downArrow">
          <a:avLst>
            <a:gd name="adj1" fmla="val 50000"/>
            <a:gd name="adj2" fmla="val 35000"/>
          </a:avLst>
        </a:prstGeom>
        <a:solidFill>
          <a:srgbClr val="00B2A9"/>
        </a:solidFill>
        <a:ln>
          <a:solidFill>
            <a:srgbClr val="00B2A9"/>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bg1"/>
              </a:solidFill>
            </a:rPr>
            <a:t>RECEIVER</a:t>
          </a:r>
          <a:endParaRPr lang="en-US" sz="1500" b="1" kern="1200" dirty="0">
            <a:solidFill>
              <a:schemeClr val="bg1"/>
            </a:solidFill>
          </a:endParaRPr>
        </a:p>
      </dsp:txBody>
      <dsp:txXfrm rot="-5400000">
        <a:off x="1823571" y="421208"/>
        <a:ext cx="1224148" cy="7419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D55A82-A039-4AF7-BB97-F01767A319DA}">
      <dsp:nvSpPr>
        <dsp:cNvPr id="0" name=""/>
        <dsp:cNvSpPr/>
      </dsp:nvSpPr>
      <dsp:spPr>
        <a:xfrm>
          <a:off x="1199197" y="196450"/>
          <a:ext cx="3686175" cy="1280160"/>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3626DD-37F9-4D78-A814-AAD40D7AA31D}">
      <dsp:nvSpPr>
        <dsp:cNvPr id="0" name=""/>
        <dsp:cNvSpPr/>
      </dsp:nvSpPr>
      <dsp:spPr>
        <a:xfrm>
          <a:off x="2690812" y="3331128"/>
          <a:ext cx="714375" cy="457200"/>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5C9622-8CBE-43F1-AB5C-C769BCE31051}">
      <dsp:nvSpPr>
        <dsp:cNvPr id="0" name=""/>
        <dsp:cNvSpPr/>
      </dsp:nvSpPr>
      <dsp:spPr>
        <a:xfrm>
          <a:off x="1333500" y="3696888"/>
          <a:ext cx="3429000" cy="857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b="1" kern="1200" dirty="0" smtClean="0"/>
            <a:t>YOU</a:t>
          </a:r>
          <a:endParaRPr lang="en-US" sz="3100" b="1" kern="1200" dirty="0"/>
        </a:p>
      </dsp:txBody>
      <dsp:txXfrm>
        <a:off x="1333500" y="3696888"/>
        <a:ext cx="3429000" cy="857250"/>
      </dsp:txXfrm>
    </dsp:sp>
    <dsp:sp modelId="{C376FD82-FA4D-494E-9E04-EF4A0170D367}">
      <dsp:nvSpPr>
        <dsp:cNvPr id="0" name=""/>
        <dsp:cNvSpPr/>
      </dsp:nvSpPr>
      <dsp:spPr>
        <a:xfrm>
          <a:off x="2539364" y="1575480"/>
          <a:ext cx="1285875" cy="128587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Broader Community</a:t>
          </a:r>
        </a:p>
        <a:p>
          <a:pPr lvl="0" algn="ctr" defTabSz="577850">
            <a:lnSpc>
              <a:spcPct val="90000"/>
            </a:lnSpc>
            <a:spcBef>
              <a:spcPct val="0"/>
            </a:spcBef>
            <a:spcAft>
              <a:spcPct val="35000"/>
            </a:spcAft>
          </a:pPr>
          <a:r>
            <a:rPr lang="en-US" sz="1300" kern="1200" dirty="0" smtClean="0"/>
            <a:t>Impact</a:t>
          </a:r>
          <a:endParaRPr lang="en-US" sz="1300" kern="1200" dirty="0"/>
        </a:p>
      </dsp:txBody>
      <dsp:txXfrm>
        <a:off x="2727676" y="1763792"/>
        <a:ext cx="909251" cy="909251"/>
      </dsp:txXfrm>
    </dsp:sp>
    <dsp:sp modelId="{27BA4C6D-C445-460B-8ADA-AA695C17DE5F}">
      <dsp:nvSpPr>
        <dsp:cNvPr id="0" name=""/>
        <dsp:cNvSpPr/>
      </dsp:nvSpPr>
      <dsp:spPr>
        <a:xfrm>
          <a:off x="1619250" y="610788"/>
          <a:ext cx="1285875" cy="128587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SVP Impact</a:t>
          </a:r>
          <a:endParaRPr lang="en-US" sz="1300" kern="1200" dirty="0"/>
        </a:p>
      </dsp:txBody>
      <dsp:txXfrm>
        <a:off x="1807562" y="799100"/>
        <a:ext cx="909251" cy="909251"/>
      </dsp:txXfrm>
    </dsp:sp>
    <dsp:sp modelId="{212A7294-DC3F-4272-B2FD-5E95C528B574}">
      <dsp:nvSpPr>
        <dsp:cNvPr id="0" name=""/>
        <dsp:cNvSpPr/>
      </dsp:nvSpPr>
      <dsp:spPr>
        <a:xfrm>
          <a:off x="2933700" y="299892"/>
          <a:ext cx="1285875" cy="128587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Investee Impact</a:t>
          </a:r>
          <a:endParaRPr lang="en-US" sz="1300" kern="1200" dirty="0"/>
        </a:p>
      </dsp:txBody>
      <dsp:txXfrm>
        <a:off x="3122012" y="488204"/>
        <a:ext cx="909251" cy="909251"/>
      </dsp:txXfrm>
    </dsp:sp>
    <dsp:sp modelId="{60668E58-D664-4CDF-8A4E-09DBF916B72A}">
      <dsp:nvSpPr>
        <dsp:cNvPr id="0" name=""/>
        <dsp:cNvSpPr/>
      </dsp:nvSpPr>
      <dsp:spPr>
        <a:xfrm>
          <a:off x="1047750" y="17861"/>
          <a:ext cx="4000500" cy="3243253"/>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3162" tIns="46581" rIns="93162" bIns="46581"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3550"/>
          </a:xfrm>
          <a:prstGeom prst="rect">
            <a:avLst/>
          </a:prstGeom>
        </p:spPr>
        <p:txBody>
          <a:bodyPr vert="horz" lIns="93162" tIns="46581" rIns="93162" bIns="46581" rtlCol="0"/>
          <a:lstStyle>
            <a:lvl1pPr algn="r" eaLnBrk="1" hangingPunct="1">
              <a:defRPr sz="1200">
                <a:latin typeface="Arial" charset="0"/>
              </a:defRPr>
            </a:lvl1pPr>
          </a:lstStyle>
          <a:p>
            <a:pPr>
              <a:defRPr/>
            </a:pPr>
            <a:fld id="{1A368EF5-A5BC-4993-8F49-E0899B673B00}" type="datetimeFigureOut">
              <a:rPr lang="en-US"/>
              <a:pPr>
                <a:defRPr/>
              </a:pPr>
              <a:t>4/19/2016</a:t>
            </a:fld>
            <a:endParaRPr lang="en-US"/>
          </a:p>
        </p:txBody>
      </p:sp>
      <p:sp>
        <p:nvSpPr>
          <p:cNvPr id="4" name="Footer Placeholder 3"/>
          <p:cNvSpPr>
            <a:spLocks noGrp="1"/>
          </p:cNvSpPr>
          <p:nvPr>
            <p:ph type="ftr" sz="quarter" idx="2"/>
          </p:nvPr>
        </p:nvSpPr>
        <p:spPr>
          <a:xfrm>
            <a:off x="0" y="8831263"/>
            <a:ext cx="3038475" cy="463550"/>
          </a:xfrm>
          <a:prstGeom prst="rect">
            <a:avLst/>
          </a:prstGeom>
        </p:spPr>
        <p:txBody>
          <a:bodyPr vert="horz" lIns="93162" tIns="46581" rIns="93162" bIns="46581"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31263"/>
            <a:ext cx="3038475" cy="463550"/>
          </a:xfrm>
          <a:prstGeom prst="rect">
            <a:avLst/>
          </a:prstGeom>
        </p:spPr>
        <p:txBody>
          <a:bodyPr vert="horz" wrap="square" lIns="93162" tIns="46581" rIns="93162" bIns="46581" numCol="1" anchor="b" anchorCtr="0" compatLnSpc="1">
            <a:prstTxWarp prst="textNoShape">
              <a:avLst/>
            </a:prstTxWarp>
          </a:bodyPr>
          <a:lstStyle>
            <a:lvl1pPr algn="r" eaLnBrk="1" hangingPunct="1">
              <a:defRPr sz="1200"/>
            </a:lvl1pPr>
          </a:lstStyle>
          <a:p>
            <a:pPr>
              <a:defRPr/>
            </a:pPr>
            <a:fld id="{1D2F60E2-38DE-4517-913A-D80F4914E2F2}" type="slidenum">
              <a:rPr lang="en-US" altLang="en-US"/>
              <a:pPr>
                <a:defRPr/>
              </a:pPr>
              <a:t>‹#›</a:t>
            </a:fld>
            <a:endParaRPr lang="en-US" altLang="en-US"/>
          </a:p>
        </p:txBody>
      </p:sp>
    </p:spTree>
    <p:extLst>
      <p:ext uri="{BB962C8B-B14F-4D97-AF65-F5344CB8AC3E}">
        <p14:creationId xmlns:p14="http://schemas.microsoft.com/office/powerpoint/2010/main" val="2178954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62" tIns="46581" rIns="93162" bIns="46581"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7891"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162" tIns="46581" rIns="93162" bIns="46581"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62" tIns="46581" rIns="93162" bIns="4658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4"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162" tIns="46581" rIns="93162" bIns="46581"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7895"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162" tIns="46581" rIns="93162" bIns="46581" numCol="1" anchor="b" anchorCtr="0" compatLnSpc="1">
            <a:prstTxWarp prst="textNoShape">
              <a:avLst/>
            </a:prstTxWarp>
          </a:bodyPr>
          <a:lstStyle>
            <a:lvl1pPr algn="r" eaLnBrk="1" hangingPunct="1">
              <a:defRPr sz="1200"/>
            </a:lvl1pPr>
          </a:lstStyle>
          <a:p>
            <a:pPr>
              <a:defRPr/>
            </a:pPr>
            <a:fld id="{283B2FE9-7762-4CB5-954C-F35AF4D16E5D}" type="slidenum">
              <a:rPr lang="en-US" altLang="en-US"/>
              <a:pPr>
                <a:defRPr/>
              </a:pPr>
              <a:t>‹#›</a:t>
            </a:fld>
            <a:endParaRPr lang="en-US" altLang="en-US"/>
          </a:p>
        </p:txBody>
      </p:sp>
    </p:spTree>
    <p:extLst>
      <p:ext uri="{BB962C8B-B14F-4D97-AF65-F5344CB8AC3E}">
        <p14:creationId xmlns:p14="http://schemas.microsoft.com/office/powerpoint/2010/main" val="23460859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907ACD-E8E8-487B-9DF9-794C3832EB57}" type="slidenum">
              <a:rPr lang="en-US" altLang="en-US" smtClean="0"/>
              <a:pPr>
                <a:spcBef>
                  <a:spcPct val="0"/>
                </a:spcBef>
              </a:pPr>
              <a:t>1</a:t>
            </a:fld>
            <a:endParaRPr lang="en-US" alt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buFont typeface="Wingdings" panose="05000000000000000000" pitchFamily="2" charset="2"/>
              <a:buNone/>
            </a:pPr>
            <a:r>
              <a:rPr lang="en-US" altLang="en-US" smtClean="0">
                <a:latin typeface="Arial" panose="020B0604020202020204" pitchFamily="34" charset="0"/>
              </a:rPr>
              <a:t>I need to add more about SVP connect, updating profile, using the profile as contact update form for SVP ,etc</a:t>
            </a:r>
          </a:p>
          <a:p>
            <a:pPr eaLnBrk="1" hangingPunct="1">
              <a:lnSpc>
                <a:spcPct val="90000"/>
              </a:lnSpc>
              <a:buFont typeface="Wingdings" panose="05000000000000000000" pitchFamily="2" charset="2"/>
              <a:buNone/>
            </a:pPr>
            <a:endParaRPr lang="en-US" altLang="en-US" smtClean="0">
              <a:latin typeface="Arial" panose="020B0604020202020204" pitchFamily="34" charset="0"/>
            </a:endParaRPr>
          </a:p>
          <a:p>
            <a:pPr eaLnBrk="1" hangingPunct="1">
              <a:lnSpc>
                <a:spcPct val="90000"/>
              </a:lnSpc>
              <a:buFont typeface="Wingdings" panose="05000000000000000000" pitchFamily="2" charset="2"/>
              <a:buNone/>
            </a:pPr>
            <a:endParaRPr lang="en-US" altLang="en-US" smtClean="0">
              <a:latin typeface="Arial" panose="020B0604020202020204" pitchFamily="34" charset="0"/>
            </a:endParaRPr>
          </a:p>
          <a:p>
            <a:pPr eaLnBrk="1" hangingPunct="1">
              <a:lnSpc>
                <a:spcPct val="90000"/>
              </a:lnSpc>
              <a:buFont typeface="Wingdings" panose="05000000000000000000" pitchFamily="2" charset="2"/>
              <a:buNone/>
            </a:pPr>
            <a:r>
              <a:rPr lang="en-US" altLang="en-US" smtClean="0">
                <a:latin typeface="Arial" panose="020B0604020202020204" pitchFamily="34" charset="0"/>
              </a:rPr>
              <a:t>Thank you for coming.</a:t>
            </a:r>
          </a:p>
          <a:p>
            <a:pPr eaLnBrk="1" hangingPunct="1">
              <a:lnSpc>
                <a:spcPct val="90000"/>
              </a:lnSpc>
              <a:buFont typeface="Wingdings" panose="05000000000000000000" pitchFamily="2" charset="2"/>
              <a:buNone/>
            </a:pPr>
            <a:r>
              <a:rPr lang="en-US" altLang="en-US" smtClean="0">
                <a:latin typeface="Arial" panose="020B0604020202020204" pitchFamily="34" charset="0"/>
              </a:rPr>
              <a:t>We are thrilled to have all of you on-board.  During this presentation I’ll be sharing the basics about who we are, what we do, where we’re headed and exciting new efforts.  I’d also like to answer your questions and get to know you all better.</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03613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8444D4-C2F6-4B0D-995C-5C64DC729432}" type="slidenum">
              <a:rPr lang="en-US" altLang="en-US" smtClean="0"/>
              <a:pPr>
                <a:spcBef>
                  <a:spcPct val="0"/>
                </a:spcBef>
              </a:pPr>
              <a:t>10</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Current Investees: Boulder County Care Connect, Boulder Institute for Psychotherapy &amp; Research, Safe Shelter of St Vrain Valley, Center for ReSource Conservation, and Veterans Helping Veterans Now. Just added Boulder Treasures and Intercambio</a:t>
            </a:r>
          </a:p>
          <a:p>
            <a:pPr eaLnBrk="1" hangingPunct="1"/>
            <a:endParaRPr lang="en-US" altLang="en-US" smtClean="0">
              <a:latin typeface="Arial" panose="020B0604020202020204" pitchFamily="34" charset="0"/>
            </a:endParaRPr>
          </a:p>
          <a:p>
            <a:pPr eaLnBrk="1" hangingPunct="1"/>
            <a:r>
              <a:rPr lang="en-US" altLang="en-US" smtClean="0">
                <a:latin typeface="Arial" panose="020B0604020202020204" pitchFamily="34" charset="0"/>
              </a:rPr>
              <a:t>This year graduated: TLC Learning Center, Boulder Treasures, and Intercambio</a:t>
            </a:r>
          </a:p>
          <a:p>
            <a:pPr eaLnBrk="1" hangingPunct="1"/>
            <a:endParaRPr lang="en-US" altLang="en-US" smtClean="0">
              <a:latin typeface="Arial" panose="020B0604020202020204" pitchFamily="34" charset="0"/>
            </a:endParaRPr>
          </a:p>
          <a:p>
            <a:pPr eaLnBrk="1" hangingPunct="1"/>
            <a:r>
              <a:rPr lang="en-US" altLang="en-US" smtClean="0">
                <a:latin typeface="Arial" panose="020B0604020202020204" pitchFamily="34" charset="0"/>
              </a:rPr>
              <a:t>Talk about investments in capacity building and grants in service of those investments</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19770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569FC3C-B1C5-4117-B367-37D056C6A93C}" type="slidenum">
              <a:rPr lang="en-US" altLang="en-US" smtClean="0"/>
              <a:pPr>
                <a:spcBef>
                  <a:spcPct val="0"/>
                </a:spcBef>
              </a:pPr>
              <a:t>11</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610459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buFont typeface="Wingdings" panose="05000000000000000000" pitchFamily="2" charset="2"/>
              <a:buNone/>
            </a:pPr>
            <a:r>
              <a:rPr lang="en-US" altLang="en-US" smtClean="0">
                <a:latin typeface="Arial" panose="020B0604020202020204" pitchFamily="34" charset="0"/>
              </a:rPr>
              <a:t>SVP connect is very important – go over how to access, where partner list is, updating profile, using the profile as contact update form for SVP ,etc</a:t>
            </a:r>
          </a:p>
          <a:p>
            <a:pPr eaLnBrk="1" hangingPunct="1">
              <a:lnSpc>
                <a:spcPct val="90000"/>
              </a:lnSpc>
              <a:buFont typeface="Wingdings" panose="05000000000000000000" pitchFamily="2" charset="2"/>
              <a:buNone/>
            </a:pPr>
            <a:endParaRPr lang="en-US" altLang="en-US" smtClean="0">
              <a:latin typeface="Arial" panose="020B0604020202020204" pitchFamily="34" charset="0"/>
            </a:endParaRPr>
          </a:p>
          <a:p>
            <a:endParaRPr lang="en-US" altLang="en-US" smtClean="0">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41666C3-FB13-4E09-97A9-BA2FF1B04202}" type="slidenum">
              <a:rPr lang="en-US" altLang="en-US" smtClean="0"/>
              <a:pPr>
                <a:spcBef>
                  <a:spcPct val="0"/>
                </a:spcBef>
              </a:pPr>
              <a:t>12</a:t>
            </a:fld>
            <a:endParaRPr lang="en-US" altLang="en-US" smtClean="0"/>
          </a:p>
        </p:txBody>
      </p:sp>
    </p:spTree>
    <p:extLst>
      <p:ext uri="{BB962C8B-B14F-4D97-AF65-F5344CB8AC3E}">
        <p14:creationId xmlns:p14="http://schemas.microsoft.com/office/powerpoint/2010/main" val="2417213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9C5F809-1104-486D-A334-0783157B2E0E}" type="slidenum">
              <a:rPr lang="en-US" altLang="en-US" smtClean="0"/>
              <a:pPr>
                <a:spcBef>
                  <a:spcPct val="0"/>
                </a:spcBef>
              </a:pPr>
              <a:t>13</a:t>
            </a:fld>
            <a:endParaRPr lang="en-US" altLang="en-US" smtClean="0"/>
          </a:p>
        </p:txBody>
      </p:sp>
      <p:sp>
        <p:nvSpPr>
          <p:cNvPr id="31747"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en-US" altLang="en-US" sz="1100" dirty="0" smtClean="0">
                <a:latin typeface="+mj-lt"/>
              </a:rPr>
              <a:t>Fill out forms  /  Talk about next steps  /   Buddy   /  Volunteer  /   </a:t>
            </a:r>
            <a:r>
              <a:rPr lang="en-US" altLang="en-US" sz="1100" dirty="0" err="1" smtClean="0">
                <a:latin typeface="+mj-lt"/>
              </a:rPr>
              <a:t>Etc</a:t>
            </a:r>
            <a:endParaRPr lang="en-US" altLang="en-US" sz="1100" dirty="0" smtClean="0">
              <a:latin typeface="+mj-lt"/>
            </a:endParaRPr>
          </a:p>
          <a:p>
            <a:pPr eaLnBrk="1" hangingPunct="1">
              <a:defRPr/>
            </a:pPr>
            <a:endParaRPr lang="en-US" altLang="en-US" sz="1100" dirty="0" smtClean="0">
              <a:latin typeface="+mj-lt"/>
            </a:endParaRPr>
          </a:p>
          <a:p>
            <a:pPr eaLnBrk="1" hangingPunct="1">
              <a:defRPr/>
            </a:pPr>
            <a:r>
              <a:rPr lang="en-US" altLang="en-US" sz="1100" u="sng" dirty="0" smtClean="0">
                <a:latin typeface="+mj-lt"/>
              </a:rPr>
              <a:t>Handouts</a:t>
            </a:r>
          </a:p>
          <a:p>
            <a:pPr eaLnBrk="1" hangingPunct="1">
              <a:defRPr/>
            </a:pPr>
            <a:r>
              <a:rPr lang="en-US" altLang="en-US" sz="1100" dirty="0" err="1" smtClean="0">
                <a:latin typeface="+mj-lt"/>
              </a:rPr>
              <a:t>Pwpt</a:t>
            </a:r>
            <a:r>
              <a:rPr lang="en-US" altLang="en-US" sz="1100" dirty="0" smtClean="0">
                <a:latin typeface="+mj-lt"/>
              </a:rPr>
              <a:t> slides </a:t>
            </a:r>
          </a:p>
          <a:p>
            <a:pPr eaLnBrk="1" hangingPunct="1">
              <a:defRPr/>
            </a:pPr>
            <a:r>
              <a:rPr lang="en-US" altLang="en-US" sz="1100" dirty="0" smtClean="0">
                <a:latin typeface="+mj-lt"/>
              </a:rPr>
              <a:t>Strategic plan overview, values, culture</a:t>
            </a:r>
          </a:p>
          <a:p>
            <a:pPr eaLnBrk="1" hangingPunct="1">
              <a:defRPr/>
            </a:pPr>
            <a:r>
              <a:rPr lang="en-US" altLang="en-US" sz="1100" dirty="0" smtClean="0">
                <a:latin typeface="+mj-lt"/>
              </a:rPr>
              <a:t>Partner profile </a:t>
            </a:r>
          </a:p>
          <a:p>
            <a:pPr eaLnBrk="1" hangingPunct="1">
              <a:defRPr/>
            </a:pPr>
            <a:r>
              <a:rPr lang="en-US" altLang="en-US" sz="1100" dirty="0" smtClean="0">
                <a:latin typeface="+mj-lt"/>
              </a:rPr>
              <a:t>SVP Connect instructions</a:t>
            </a:r>
          </a:p>
          <a:p>
            <a:pPr eaLnBrk="1" hangingPunct="1">
              <a:defRPr/>
            </a:pPr>
            <a:r>
              <a:rPr lang="en-US" altLang="en-US" sz="1100" dirty="0" smtClean="0">
                <a:latin typeface="+mj-lt"/>
              </a:rPr>
              <a:t>Org chart </a:t>
            </a:r>
          </a:p>
          <a:p>
            <a:pPr eaLnBrk="1" hangingPunct="1">
              <a:defRPr/>
            </a:pPr>
            <a:r>
              <a:rPr lang="en-US" altLang="en-US" sz="1100" dirty="0" smtClean="0">
                <a:latin typeface="+mj-lt"/>
              </a:rPr>
              <a:t>Involvement matrix </a:t>
            </a:r>
          </a:p>
          <a:p>
            <a:pPr eaLnBrk="1" hangingPunct="1">
              <a:defRPr/>
            </a:pPr>
            <a:r>
              <a:rPr lang="en-US" altLang="en-US" sz="1100" dirty="0" smtClean="0">
                <a:latin typeface="+mj-lt"/>
              </a:rPr>
              <a:t>Confidentiality policy </a:t>
            </a:r>
          </a:p>
          <a:p>
            <a:pPr eaLnBrk="1" hangingPunct="1">
              <a:defRPr/>
            </a:pPr>
            <a:r>
              <a:rPr lang="en-US" altLang="en-US" sz="1100" dirty="0" smtClean="0">
                <a:latin typeface="+mj-lt"/>
              </a:rPr>
              <a:t>IP policy </a:t>
            </a:r>
          </a:p>
          <a:p>
            <a:pPr eaLnBrk="1" hangingPunct="1">
              <a:defRPr/>
            </a:pPr>
            <a:endParaRPr lang="en-US" altLang="en-US" sz="1100" u="sng" dirty="0" smtClean="0">
              <a:latin typeface="+mj-lt"/>
            </a:endParaRPr>
          </a:p>
          <a:p>
            <a:pPr eaLnBrk="1" hangingPunct="1">
              <a:defRPr/>
            </a:pPr>
            <a:r>
              <a:rPr lang="en-US" altLang="en-US" sz="1100" u="sng" dirty="0" smtClean="0">
                <a:latin typeface="+mj-lt"/>
              </a:rPr>
              <a:t>Gifts</a:t>
            </a:r>
          </a:p>
          <a:p>
            <a:pPr eaLnBrk="1" hangingPunct="1">
              <a:defRPr/>
            </a:pPr>
            <a:r>
              <a:rPr lang="en-US" altLang="en-US" sz="1100" dirty="0" smtClean="0">
                <a:latin typeface="+mj-lt"/>
              </a:rPr>
              <a:t>Business cards</a:t>
            </a:r>
          </a:p>
          <a:p>
            <a:pPr eaLnBrk="1" hangingPunct="1">
              <a:defRPr/>
            </a:pPr>
            <a:r>
              <a:rPr lang="en-US" altLang="en-US" sz="1100" dirty="0" smtClean="0">
                <a:latin typeface="+mj-lt"/>
              </a:rPr>
              <a:t>Message cards</a:t>
            </a:r>
          </a:p>
          <a:p>
            <a:pPr eaLnBrk="1" hangingPunct="1">
              <a:defRPr/>
            </a:pPr>
            <a:r>
              <a:rPr lang="en-US" altLang="en-US" sz="1100" dirty="0" smtClean="0">
                <a:latin typeface="+mj-lt"/>
              </a:rPr>
              <a:t>Little sticker</a:t>
            </a:r>
          </a:p>
          <a:p>
            <a:pPr eaLnBrk="1" hangingPunct="1">
              <a:defRPr/>
            </a:pPr>
            <a:r>
              <a:rPr lang="en-US" altLang="en-US" sz="1100" dirty="0" smtClean="0">
                <a:latin typeface="+mj-lt"/>
              </a:rPr>
              <a:t>Bumper sticker</a:t>
            </a:r>
          </a:p>
          <a:p>
            <a:pPr eaLnBrk="1" hangingPunct="1">
              <a:defRPr/>
            </a:pPr>
            <a:r>
              <a:rPr lang="en-US" altLang="en-US" sz="1100" dirty="0" smtClean="0">
                <a:latin typeface="+mj-lt"/>
              </a:rPr>
              <a:t>Flash drive</a:t>
            </a:r>
          </a:p>
          <a:p>
            <a:pPr eaLnBrk="1" hangingPunct="1">
              <a:defRPr/>
            </a:pPr>
            <a:endParaRPr lang="en-US" altLang="en-US" dirty="0" smtClean="0"/>
          </a:p>
        </p:txBody>
      </p:sp>
    </p:spTree>
    <p:extLst>
      <p:ext uri="{BB962C8B-B14F-4D97-AF65-F5344CB8AC3E}">
        <p14:creationId xmlns:p14="http://schemas.microsoft.com/office/powerpoint/2010/main" val="1651922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85F73C8-C160-4078-B27B-5A0CBA9B0D33}" type="slidenum">
              <a:rPr lang="en-US" altLang="en-US" smtClean="0"/>
              <a:pPr>
                <a:spcBef>
                  <a:spcPct val="0"/>
                </a:spcBef>
              </a:pPr>
              <a:t>2</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Share business-sized message cards and business cards</a:t>
            </a:r>
          </a:p>
        </p:txBody>
      </p:sp>
    </p:spTree>
    <p:extLst>
      <p:ext uri="{BB962C8B-B14F-4D97-AF65-F5344CB8AC3E}">
        <p14:creationId xmlns:p14="http://schemas.microsoft.com/office/powerpoint/2010/main" val="1267994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FBA27C-3A61-46F8-801A-7B393C54B960}" type="slidenum">
              <a:rPr lang="en-US" altLang="en-US" smtClean="0"/>
              <a:pPr>
                <a:spcBef>
                  <a:spcPct val="0"/>
                </a:spcBef>
              </a:pPr>
              <a:t>3</a:t>
            </a:fld>
            <a:endParaRPr lang="en-US"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mtClean="0">
                <a:latin typeface="Arial" panose="020B0604020202020204" pitchFamily="34" charset="0"/>
              </a:rPr>
              <a:t>The Social Venture Partners model was created in 1997, in Seattle, the inspiration and vision of Paul Brainerd and a small group of collaborators.</a:t>
            </a:r>
          </a:p>
          <a:p>
            <a:pPr eaLnBrk="1" hangingPunct="1">
              <a:lnSpc>
                <a:spcPct val="90000"/>
              </a:lnSpc>
            </a:pPr>
            <a:r>
              <a:rPr lang="en-US" altLang="en-US" smtClean="0">
                <a:latin typeface="Arial" panose="020B0604020202020204" pitchFamily="34" charset="0"/>
              </a:rPr>
              <a:t>Their vision was a philanthropic community that borrowed from venture capital practices and made highly engaged investments of money, resources and business expertise in local non-profit organizations.</a:t>
            </a:r>
          </a:p>
          <a:p>
            <a:pPr eaLnBrk="1" hangingPunct="1"/>
            <a:r>
              <a:rPr lang="en-US" altLang="en-US" smtClean="0">
                <a:latin typeface="Arial" panose="020B0604020202020204" pitchFamily="34" charset="0"/>
              </a:rPr>
              <a:t>About 13 years ago the existing SVP’s created Social Venture Partner International – now the SVP Network Office to serve member organizations and spread our model.  We now have 39 member organizations and more than 3,000 partners in the US., Canada, Japan, China, India, Australia, and the UK.  More opening</a:t>
            </a:r>
          </a:p>
          <a:p>
            <a:pPr eaLnBrk="1" hangingPunct="1"/>
            <a:r>
              <a:rPr lang="en-US" altLang="en-US" smtClean="0">
                <a:latin typeface="Arial" panose="020B0604020202020204" pitchFamily="34" charset="0"/>
              </a:rPr>
              <a:t>We work very closely as a network sharing technology and best practices and working initiatives together. </a:t>
            </a:r>
          </a:p>
          <a:p>
            <a:pPr eaLnBrk="1" hangingPunct="1"/>
            <a:r>
              <a:rPr lang="en-US" altLang="en-US" smtClean="0">
                <a:latin typeface="Arial" panose="020B0604020202020204" pitchFamily="34" charset="0"/>
              </a:rPr>
              <a:t>Largest individual donor network in world</a:t>
            </a:r>
          </a:p>
        </p:txBody>
      </p:sp>
    </p:spTree>
    <p:extLst>
      <p:ext uri="{BB962C8B-B14F-4D97-AF65-F5344CB8AC3E}">
        <p14:creationId xmlns:p14="http://schemas.microsoft.com/office/powerpoint/2010/main" val="36826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C36CD91-D4CF-4FF2-AD4F-7072470C625F}" type="slidenum">
              <a:rPr lang="en-US" altLang="en-US" smtClean="0"/>
              <a:pPr>
                <a:spcBef>
                  <a:spcPct val="0"/>
                </a:spcBef>
              </a:pPr>
              <a:t>4</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97178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dirty="0" smtClean="0"/>
              <a:t>Share one-page handout</a:t>
            </a:r>
          </a:p>
          <a:p>
            <a:pPr lvl="1">
              <a:defRPr/>
            </a:pPr>
            <a:r>
              <a:rPr lang="en-US" dirty="0" smtClean="0"/>
              <a:t>The Board crafted a 2014-2017 strategic plan with a lot of input from partners, investees, and community stakeholders</a:t>
            </a:r>
          </a:p>
          <a:p>
            <a:pPr lvl="1">
              <a:defRPr/>
            </a:pPr>
            <a:r>
              <a:rPr lang="en-US" dirty="0" smtClean="0"/>
              <a:t>It’s all about helping SVP Boulder County move from a smaller, reactive, internally-focused organization doing mostly deep work to </a:t>
            </a:r>
          </a:p>
          <a:p>
            <a:pPr lvl="1">
              <a:defRPr/>
            </a:pPr>
            <a:r>
              <a:rPr lang="en-US" dirty="0" smtClean="0"/>
              <a:t>a local leader that is: </a:t>
            </a:r>
          </a:p>
          <a:p>
            <a:pPr marL="628650" lvl="1" indent="-171450">
              <a:buFont typeface="Arial" panose="020B0604020202020204" pitchFamily="34" charset="0"/>
              <a:buChar char="•"/>
              <a:defRPr/>
            </a:pPr>
            <a:r>
              <a:rPr lang="en-US" dirty="0" smtClean="0"/>
              <a:t>proactive in driving change, </a:t>
            </a:r>
          </a:p>
          <a:p>
            <a:pPr marL="628650" lvl="1" indent="-171450">
              <a:buFont typeface="Arial" panose="020B0604020202020204" pitchFamily="34" charset="0"/>
              <a:buChar char="•"/>
              <a:defRPr/>
            </a:pPr>
            <a:r>
              <a:rPr lang="en-US" dirty="0" smtClean="0"/>
              <a:t>engaging a lot of community members, </a:t>
            </a:r>
          </a:p>
          <a:p>
            <a:pPr marL="628650" lvl="1" indent="-171450">
              <a:buFont typeface="Arial" panose="020B0604020202020204" pitchFamily="34" charset="0"/>
              <a:buChar char="•"/>
              <a:defRPr/>
            </a:pPr>
            <a:r>
              <a:rPr lang="en-US" dirty="0" smtClean="0"/>
              <a:t>doing both deep and broad capacity building work, </a:t>
            </a:r>
          </a:p>
          <a:p>
            <a:pPr marL="628650" lvl="1" indent="-171450">
              <a:buFont typeface="Arial" panose="020B0604020202020204" pitchFamily="34" charset="0"/>
              <a:buChar char="•"/>
              <a:defRPr/>
            </a:pPr>
            <a:r>
              <a:rPr lang="en-US" dirty="0" smtClean="0"/>
              <a:t>and can convene others for social good.</a:t>
            </a:r>
          </a:p>
          <a:p>
            <a:pPr lvl="1">
              <a:defRPr/>
            </a:pPr>
            <a:r>
              <a:rPr lang="en-US" dirty="0" smtClean="0"/>
              <a:t>We want to strengthen our capacity building, grow our impact, innovate, and collaborate to meet community needs.</a:t>
            </a:r>
          </a:p>
          <a:p>
            <a:pPr lvl="1">
              <a:defRPr/>
            </a:pPr>
            <a:r>
              <a:rPr lang="en-US" dirty="0" smtClean="0"/>
              <a:t>We plan to do this through the attainment of five goals:</a:t>
            </a:r>
          </a:p>
          <a:p>
            <a:pPr marL="628650" lvl="1" indent="-171450">
              <a:buFont typeface="Arial" panose="020B0604020202020204" pitchFamily="34" charset="0"/>
              <a:buChar char="•"/>
              <a:defRPr/>
            </a:pPr>
            <a:r>
              <a:rPr lang="en-US" dirty="0" smtClean="0"/>
              <a:t>Becoming a community engagement leader,</a:t>
            </a:r>
          </a:p>
          <a:p>
            <a:pPr marL="628650" lvl="1" indent="-171450">
              <a:buFont typeface="Arial" panose="020B0604020202020204" pitchFamily="34" charset="0"/>
              <a:buChar char="•"/>
              <a:defRPr/>
            </a:pPr>
            <a:r>
              <a:rPr lang="en-US" dirty="0" smtClean="0"/>
              <a:t>Increasing awareness of SVP, </a:t>
            </a:r>
          </a:p>
          <a:p>
            <a:pPr marL="628650" lvl="1" indent="-171450">
              <a:buFont typeface="Arial" panose="020B0604020202020204" pitchFamily="34" charset="0"/>
              <a:buChar char="•"/>
              <a:defRPr/>
            </a:pPr>
            <a:r>
              <a:rPr lang="en-US" dirty="0" smtClean="0"/>
              <a:t>Building nonprofit capacity,</a:t>
            </a:r>
          </a:p>
          <a:p>
            <a:pPr marL="628650" lvl="1" indent="-171450">
              <a:buFont typeface="Arial" panose="020B0604020202020204" pitchFamily="34" charset="0"/>
              <a:buChar char="•"/>
              <a:defRPr/>
            </a:pPr>
            <a:r>
              <a:rPr lang="en-US" dirty="0" smtClean="0"/>
              <a:t>Building internal capacity</a:t>
            </a:r>
          </a:p>
          <a:p>
            <a:pPr marL="628650" lvl="1" indent="-171450">
              <a:buFont typeface="Arial" panose="020B0604020202020204" pitchFamily="34" charset="0"/>
              <a:buChar char="•"/>
              <a:defRPr/>
            </a:pPr>
            <a:r>
              <a:rPr lang="en-US" dirty="0" smtClean="0"/>
              <a:t>And better evaluating our work.</a:t>
            </a: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D8930A-65AE-45DC-A8D2-3032FC2A635D}" type="slidenum">
              <a:rPr lang="en-US" altLang="en-US" smtClean="0"/>
              <a:pPr>
                <a:spcBef>
                  <a:spcPct val="0"/>
                </a:spcBef>
              </a:pPr>
              <a:t>5</a:t>
            </a:fld>
            <a:endParaRPr lang="en-US" altLang="en-US" smtClean="0"/>
          </a:p>
        </p:txBody>
      </p:sp>
    </p:spTree>
    <p:extLst>
      <p:ext uri="{BB962C8B-B14F-4D97-AF65-F5344CB8AC3E}">
        <p14:creationId xmlns:p14="http://schemas.microsoft.com/office/powerpoint/2010/main" val="2751626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sz="1100" dirty="0" smtClean="0">
                <a:latin typeface="+mn-lt"/>
              </a:rPr>
              <a:t>Go through handout of values   /    Talk about change and Act-Align-Adjust</a:t>
            </a:r>
          </a:p>
          <a:p>
            <a:pPr>
              <a:defRPr/>
            </a:pPr>
            <a:endParaRPr lang="en-US" altLang="en-US" sz="1100" dirty="0" smtClean="0">
              <a:latin typeface="+mn-lt"/>
            </a:endParaRPr>
          </a:p>
          <a:p>
            <a:pPr>
              <a:defRPr/>
            </a:pPr>
            <a:r>
              <a:rPr lang="en-US" altLang="en-US" sz="1100" dirty="0" smtClean="0">
                <a:latin typeface="+mn-lt"/>
              </a:rPr>
              <a:t>Traditionally, philanthropy is seen as a donor purchasing something (a service or program) on behalf of a beneficiary who can’t pay for that program.</a:t>
            </a:r>
          </a:p>
          <a:p>
            <a:pPr>
              <a:defRPr/>
            </a:pPr>
            <a:r>
              <a:rPr lang="en-US" altLang="en-US" sz="1100" dirty="0" smtClean="0">
                <a:latin typeface="+mn-lt"/>
              </a:rPr>
              <a:t>That’s the transaction with which most of us are familiar, and is a very static model of philanthropy.  The giver provides resources of time, money or connections to the receiver (e.g. a nonprofit organization) which in turn provides a service to the community.</a:t>
            </a:r>
          </a:p>
          <a:p>
            <a:pPr>
              <a:defRPr/>
            </a:pPr>
            <a:r>
              <a:rPr lang="en-US" altLang="en-US" sz="1100" dirty="0" smtClean="0">
                <a:latin typeface="+mn-lt"/>
              </a:rPr>
              <a:t> </a:t>
            </a:r>
          </a:p>
          <a:p>
            <a:pPr>
              <a:defRPr/>
            </a:pPr>
            <a:r>
              <a:rPr lang="en-US" altLang="en-US" sz="1100" i="1" dirty="0" smtClean="0">
                <a:latin typeface="+mn-lt"/>
              </a:rPr>
              <a:t>Philanthropy as exchange</a:t>
            </a:r>
            <a:r>
              <a:rPr lang="en-US" altLang="en-US" sz="1100" dirty="0" smtClean="0">
                <a:latin typeface="+mn-lt"/>
              </a:rPr>
              <a:t> posits that BOTH sides have something of value.  That means giver can also receive, and receiver can also give.  In this scenario the donor gives time, money, connections and the nonprofit gives back information, community impact, opportunities to engage and learn, and so forth.</a:t>
            </a:r>
            <a:endParaRPr lang="en-US" altLang="en-US" sz="1100" i="1" dirty="0" smtClean="0">
              <a:latin typeface="+mn-lt"/>
            </a:endParaRPr>
          </a:p>
          <a:p>
            <a:pPr>
              <a:defRPr/>
            </a:pPr>
            <a:r>
              <a:rPr lang="en-US" altLang="en-US" sz="1100" i="1" dirty="0" smtClean="0">
                <a:latin typeface="+mn-lt"/>
              </a:rPr>
              <a:t>One of the things I love about the exchange model is that it is inherently renewable.  Instead of being based on a one-time transaction, it creates a virtuous cycle, where both sides have something of value to contribute to each other.</a:t>
            </a:r>
          </a:p>
          <a:p>
            <a:pPr>
              <a:defRPr/>
            </a:pPr>
            <a:endParaRPr lang="en-US" altLang="en-US" sz="1100" dirty="0" smtClean="0">
              <a:latin typeface="+mn-lt"/>
            </a:endParaRPr>
          </a:p>
          <a:p>
            <a:pPr>
              <a:defRPr/>
            </a:pPr>
            <a:r>
              <a:rPr lang="en-US" altLang="en-US" sz="1100" dirty="0" smtClean="0">
                <a:latin typeface="+mn-lt"/>
              </a:rPr>
              <a:t>We work in a relationship with nonprofits.  We both have a lot to bring to the table.  We listen, provide our perspective and experience, share recommendations, but we do not tell.</a:t>
            </a: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61B367-0CB0-4EBE-BBAC-03A702FF3AC2}" type="slidenum">
              <a:rPr lang="en-US" altLang="en-US" smtClean="0"/>
              <a:pPr>
                <a:spcBef>
                  <a:spcPct val="0"/>
                </a:spcBef>
              </a:pPr>
              <a:t>6</a:t>
            </a:fld>
            <a:endParaRPr lang="en-US" altLang="en-US" smtClean="0"/>
          </a:p>
        </p:txBody>
      </p:sp>
    </p:spTree>
    <p:extLst>
      <p:ext uri="{BB962C8B-B14F-4D97-AF65-F5344CB8AC3E}">
        <p14:creationId xmlns:p14="http://schemas.microsoft.com/office/powerpoint/2010/main" val="2015081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C4E6B00-78FC-475C-AEB2-FD48262A9970}" type="slidenum">
              <a:rPr lang="en-US" altLang="en-US" smtClean="0"/>
              <a:pPr>
                <a:spcBef>
                  <a:spcPct val="0"/>
                </a:spcBef>
              </a:pPr>
              <a:t>7</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Brian, talk for a few minutes about how you have gotten involved and what those experiences have meant to you.</a:t>
            </a:r>
          </a:p>
        </p:txBody>
      </p:sp>
    </p:spTree>
    <p:extLst>
      <p:ext uri="{BB962C8B-B14F-4D97-AF65-F5344CB8AC3E}">
        <p14:creationId xmlns:p14="http://schemas.microsoft.com/office/powerpoint/2010/main" val="3585476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7265E92-1E9F-4D0C-BE04-94B7480D3BE1}" type="slidenum">
              <a:rPr lang="en-US" altLang="en-US" smtClean="0"/>
              <a:pPr>
                <a:spcBef>
                  <a:spcPct val="0"/>
                </a:spcBef>
              </a:pPr>
              <a:t>8</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smtClean="0">
                <a:latin typeface="Arial" panose="020B0604020202020204" pitchFamily="34" charset="0"/>
              </a:rPr>
              <a:t>Org chart</a:t>
            </a:r>
          </a:p>
          <a:p>
            <a:endParaRPr lang="en-US" altLang="en-US" sz="1100" smtClean="0">
              <a:latin typeface="Arial" panose="020B0604020202020204" pitchFamily="34" charset="0"/>
            </a:endParaRPr>
          </a:p>
          <a:p>
            <a:r>
              <a:rPr lang="en-US" altLang="en-US" sz="1100" smtClean="0">
                <a:latin typeface="Arial" panose="020B0604020202020204" pitchFamily="34" charset="0"/>
              </a:rPr>
              <a:t>Partners are voted on by the partnership to serve terms on the Board of Directors. </a:t>
            </a:r>
          </a:p>
        </p:txBody>
      </p:sp>
    </p:spTree>
    <p:extLst>
      <p:ext uri="{BB962C8B-B14F-4D97-AF65-F5344CB8AC3E}">
        <p14:creationId xmlns:p14="http://schemas.microsoft.com/office/powerpoint/2010/main" val="706665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F068DA-4713-4E28-9721-DCF2111FD8BD}" type="slidenum">
              <a:rPr lang="en-US" altLang="en-US" smtClean="0"/>
              <a:pPr>
                <a:spcBef>
                  <a:spcPct val="0"/>
                </a:spcBef>
              </a:pPr>
              <a:t>9</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63451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0"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2253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3F887E12-45A3-475A-9889-FCD69D2D5404}" type="slidenum">
              <a:rPr lang="en-US" altLang="en-US"/>
              <a:pPr>
                <a:defRPr/>
              </a:pPr>
              <a:t>‹#›</a:t>
            </a:fld>
            <a:endParaRPr lang="en-US" altLang="en-US"/>
          </a:p>
        </p:txBody>
      </p:sp>
    </p:spTree>
    <p:extLst>
      <p:ext uri="{BB962C8B-B14F-4D97-AF65-F5344CB8AC3E}">
        <p14:creationId xmlns:p14="http://schemas.microsoft.com/office/powerpoint/2010/main" val="676873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97CC114-540C-4E85-9C8F-CFB56AEEF8B3}" type="slidenum">
              <a:rPr lang="en-US" altLang="en-US"/>
              <a:pPr>
                <a:defRPr/>
              </a:pPr>
              <a:t>‹#›</a:t>
            </a:fld>
            <a:endParaRPr lang="en-US" altLang="en-US"/>
          </a:p>
        </p:txBody>
      </p:sp>
    </p:spTree>
    <p:extLst>
      <p:ext uri="{BB962C8B-B14F-4D97-AF65-F5344CB8AC3E}">
        <p14:creationId xmlns:p14="http://schemas.microsoft.com/office/powerpoint/2010/main" val="1733181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289B5BB-4D2F-45B9-B60C-80951C8F8848}" type="slidenum">
              <a:rPr lang="en-US" altLang="en-US"/>
              <a:pPr>
                <a:defRPr/>
              </a:pPr>
              <a:t>‹#›</a:t>
            </a:fld>
            <a:endParaRPr lang="en-US" altLang="en-US"/>
          </a:p>
        </p:txBody>
      </p:sp>
    </p:spTree>
    <p:extLst>
      <p:ext uri="{BB962C8B-B14F-4D97-AF65-F5344CB8AC3E}">
        <p14:creationId xmlns:p14="http://schemas.microsoft.com/office/powerpoint/2010/main" val="228064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370013" y="301625"/>
            <a:ext cx="7313612" cy="5640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pPr>
              <a:defRPr/>
            </a:pPr>
            <a:fld id="{7A691875-3EB4-44AB-81BC-7FB3B4A3D639}" type="slidenum">
              <a:rPr lang="en-US" altLang="en-US"/>
              <a:pPr>
                <a:defRPr/>
              </a:pPr>
              <a:t>‹#›</a:t>
            </a:fld>
            <a:endParaRPr lang="en-US" altLang="en-US"/>
          </a:p>
        </p:txBody>
      </p:sp>
    </p:spTree>
    <p:extLst>
      <p:ext uri="{BB962C8B-B14F-4D97-AF65-F5344CB8AC3E}">
        <p14:creationId xmlns:p14="http://schemas.microsoft.com/office/powerpoint/2010/main" val="3235489224"/>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74238D5-10E4-4F32-BE9D-5BE8CFDF5854}" type="slidenum">
              <a:rPr lang="en-US" altLang="en-US"/>
              <a:pPr>
                <a:defRPr/>
              </a:pPr>
              <a:t>‹#›</a:t>
            </a:fld>
            <a:endParaRPr lang="en-US" altLang="en-US"/>
          </a:p>
        </p:txBody>
      </p:sp>
    </p:spTree>
    <p:extLst>
      <p:ext uri="{BB962C8B-B14F-4D97-AF65-F5344CB8AC3E}">
        <p14:creationId xmlns:p14="http://schemas.microsoft.com/office/powerpoint/2010/main" val="1984261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3136547-C81E-4895-A5CC-C4DE78BB19AC}" type="slidenum">
              <a:rPr lang="en-US" altLang="en-US"/>
              <a:pPr>
                <a:defRPr/>
              </a:pPr>
              <a:t>‹#›</a:t>
            </a:fld>
            <a:endParaRPr lang="en-US" altLang="en-US"/>
          </a:p>
        </p:txBody>
      </p:sp>
    </p:spTree>
    <p:extLst>
      <p:ext uri="{BB962C8B-B14F-4D97-AF65-F5344CB8AC3E}">
        <p14:creationId xmlns:p14="http://schemas.microsoft.com/office/powerpoint/2010/main" val="2174009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AE40454-941E-4BA3-A860-7DFF67D1EDAD}" type="slidenum">
              <a:rPr lang="en-US" altLang="en-US"/>
              <a:pPr>
                <a:defRPr/>
              </a:pPr>
              <a:t>‹#›</a:t>
            </a:fld>
            <a:endParaRPr lang="en-US" altLang="en-US"/>
          </a:p>
        </p:txBody>
      </p:sp>
    </p:spTree>
    <p:extLst>
      <p:ext uri="{BB962C8B-B14F-4D97-AF65-F5344CB8AC3E}">
        <p14:creationId xmlns:p14="http://schemas.microsoft.com/office/powerpoint/2010/main" val="3258114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4A52E2E-6883-4E14-AAAA-D2EF0853AE9F}" type="slidenum">
              <a:rPr lang="en-US" altLang="en-US"/>
              <a:pPr>
                <a:defRPr/>
              </a:pPr>
              <a:t>‹#›</a:t>
            </a:fld>
            <a:endParaRPr lang="en-US" altLang="en-US"/>
          </a:p>
        </p:txBody>
      </p:sp>
    </p:spTree>
    <p:extLst>
      <p:ext uri="{BB962C8B-B14F-4D97-AF65-F5344CB8AC3E}">
        <p14:creationId xmlns:p14="http://schemas.microsoft.com/office/powerpoint/2010/main" val="288048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C7CBF63-6DDB-469E-A75B-1D92F6A0668E}" type="slidenum">
              <a:rPr lang="en-US" altLang="en-US"/>
              <a:pPr>
                <a:defRPr/>
              </a:pPr>
              <a:t>‹#›</a:t>
            </a:fld>
            <a:endParaRPr lang="en-US" altLang="en-US"/>
          </a:p>
        </p:txBody>
      </p:sp>
    </p:spTree>
    <p:extLst>
      <p:ext uri="{BB962C8B-B14F-4D97-AF65-F5344CB8AC3E}">
        <p14:creationId xmlns:p14="http://schemas.microsoft.com/office/powerpoint/2010/main" val="16552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669DBFF3-4399-42CA-B6A0-DE0A994984EC}" type="slidenum">
              <a:rPr lang="en-US" altLang="en-US"/>
              <a:pPr>
                <a:defRPr/>
              </a:pPr>
              <a:t>‹#›</a:t>
            </a:fld>
            <a:endParaRPr lang="en-US" altLang="en-US"/>
          </a:p>
        </p:txBody>
      </p:sp>
    </p:spTree>
    <p:extLst>
      <p:ext uri="{BB962C8B-B14F-4D97-AF65-F5344CB8AC3E}">
        <p14:creationId xmlns:p14="http://schemas.microsoft.com/office/powerpoint/2010/main" val="378979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BB470DB-8906-46E4-B976-02DAF8AF44FC}" type="slidenum">
              <a:rPr lang="en-US" altLang="en-US"/>
              <a:pPr>
                <a:defRPr/>
              </a:pPr>
              <a:t>‹#›</a:t>
            </a:fld>
            <a:endParaRPr lang="en-US" altLang="en-US"/>
          </a:p>
        </p:txBody>
      </p:sp>
    </p:spTree>
    <p:extLst>
      <p:ext uri="{BB962C8B-B14F-4D97-AF65-F5344CB8AC3E}">
        <p14:creationId xmlns:p14="http://schemas.microsoft.com/office/powerpoint/2010/main" val="246752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8A70CEC-5120-4AB5-8B50-A51CDF397AE6}" type="slidenum">
              <a:rPr lang="en-US" altLang="en-US"/>
              <a:pPr>
                <a:defRPr/>
              </a:pPr>
              <a:t>‹#›</a:t>
            </a:fld>
            <a:endParaRPr lang="en-US" altLang="en-US"/>
          </a:p>
        </p:txBody>
      </p:sp>
    </p:spTree>
    <p:extLst>
      <p:ext uri="{BB962C8B-B14F-4D97-AF65-F5344CB8AC3E}">
        <p14:creationId xmlns:p14="http://schemas.microsoft.com/office/powerpoint/2010/main" val="3306700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150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2150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2151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9CDC8883-CBF9-40F1-B320-36DE84F69157}" type="slidenum">
              <a:rPr lang="en-US" altLang="en-US"/>
              <a:pPr>
                <a:defRPr/>
              </a:pPr>
              <a:t>‹#›</a:t>
            </a:fld>
            <a:endParaRPr lang="en-US" altLang="en-US"/>
          </a:p>
        </p:txBody>
      </p:sp>
      <p:sp>
        <p:nvSpPr>
          <p:cNvPr id="1031" name="Freeform 7"/>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4081"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 id="2147484082" r:id="rId12"/>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ocialventurepartners.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vpbouldercounty.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mailto:olga@svpbouldercounty.org" TargetMode="External"/><Relationship Id="rId4" Type="http://schemas.openxmlformats.org/officeDocument/2006/relationships/hyperlink" Target="https://connect.socialventurepartners.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e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2819400"/>
            <a:ext cx="8229600" cy="3311525"/>
          </a:xfrm>
        </p:spPr>
        <p:txBody>
          <a:bodyPr/>
          <a:lstStyle/>
          <a:p>
            <a:pPr eaLnBrk="1" hangingPunct="1">
              <a:lnSpc>
                <a:spcPct val="90000"/>
              </a:lnSpc>
              <a:buFont typeface="Wingdings" panose="05000000000000000000" pitchFamily="2" charset="2"/>
              <a:buNone/>
            </a:pPr>
            <a:r>
              <a:rPr lang="en-US" altLang="en-US" sz="3200" smtClean="0"/>
              <a:t>	Strong nonprofits deliver better results.</a:t>
            </a:r>
          </a:p>
          <a:p>
            <a:pPr eaLnBrk="1" hangingPunct="1">
              <a:lnSpc>
                <a:spcPct val="90000"/>
              </a:lnSpc>
              <a:buFont typeface="Wingdings" panose="05000000000000000000" pitchFamily="2" charset="2"/>
              <a:buNone/>
            </a:pPr>
            <a:endParaRPr lang="en-US" altLang="en-US" sz="2800" smtClean="0"/>
          </a:p>
          <a:p>
            <a:pPr eaLnBrk="1" hangingPunct="1">
              <a:lnSpc>
                <a:spcPct val="90000"/>
              </a:lnSpc>
              <a:buFont typeface="Wingdings" panose="05000000000000000000" pitchFamily="2" charset="2"/>
              <a:buNone/>
            </a:pPr>
            <a:r>
              <a:rPr lang="en-US" altLang="en-US" sz="2800" smtClean="0"/>
              <a:t>	So SVP goes beyond traditional philanthropy to build the capacity of nonprofits, givers, and the community. We help organizations and people do what they do, only better.</a:t>
            </a:r>
          </a:p>
        </p:txBody>
      </p:sp>
      <p:pic>
        <p:nvPicPr>
          <p:cNvPr id="6147"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533400"/>
            <a:ext cx="288607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Box 1"/>
          <p:cNvSpPr txBox="1">
            <a:spLocks noChangeArrowheads="1"/>
          </p:cNvSpPr>
          <p:nvPr/>
        </p:nvSpPr>
        <p:spPr bwMode="auto">
          <a:xfrm>
            <a:off x="762000" y="1304925"/>
            <a:ext cx="4495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6600">
                <a:solidFill>
                  <a:srgbClr val="00B2A9"/>
                </a:solidFill>
                <a:latin typeface="Calibri" panose="020F0502020204030204" pitchFamily="34" charset="0"/>
              </a:rPr>
              <a:t>WELCOME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solidFill>
                  <a:srgbClr val="00B2A9"/>
                </a:solidFill>
                <a:latin typeface="Calibri" panose="020F0502020204030204" pitchFamily="34" charset="0"/>
              </a:rPr>
              <a:t>Strengthening </a:t>
            </a:r>
            <a:br>
              <a:rPr lang="en-US" altLang="en-US" smtClean="0">
                <a:solidFill>
                  <a:srgbClr val="00B2A9"/>
                </a:solidFill>
                <a:latin typeface="Calibri" panose="020F0502020204030204" pitchFamily="34" charset="0"/>
              </a:rPr>
            </a:br>
            <a:r>
              <a:rPr lang="en-US" altLang="en-US" smtClean="0">
                <a:solidFill>
                  <a:srgbClr val="00B2A9"/>
                </a:solidFill>
                <a:latin typeface="Calibri" panose="020F0502020204030204" pitchFamily="34" charset="0"/>
              </a:rPr>
              <a:t>Nonprofits</a:t>
            </a:r>
            <a:endParaRPr lang="en-US" altLang="en-US" smtClean="0">
              <a:solidFill>
                <a:srgbClr val="336699"/>
              </a:solidFill>
              <a:latin typeface="Calibri" panose="020F0502020204030204" pitchFamily="34" charset="0"/>
            </a:endParaRPr>
          </a:p>
        </p:txBody>
      </p:sp>
      <p:sp>
        <p:nvSpPr>
          <p:cNvPr id="10243" name="Rectangle 3"/>
          <p:cNvSpPr>
            <a:spLocks noGrp="1" noChangeArrowheads="1"/>
          </p:cNvSpPr>
          <p:nvPr>
            <p:ph type="body" idx="1"/>
          </p:nvPr>
        </p:nvSpPr>
        <p:spPr>
          <a:xfrm>
            <a:off x="381000" y="1905000"/>
            <a:ext cx="5816600" cy="3429000"/>
          </a:xfrm>
        </p:spPr>
        <p:txBody>
          <a:bodyPr/>
          <a:lstStyle/>
          <a:p>
            <a:pPr eaLnBrk="1" hangingPunct="1">
              <a:buFont typeface="Wingdings" panose="05000000000000000000" pitchFamily="2" charset="2"/>
              <a:buNone/>
              <a:defRPr/>
            </a:pPr>
            <a:r>
              <a:rPr lang="en-US" sz="2400" dirty="0" smtClean="0">
                <a:latin typeface="Calibri" panose="020F0502020204030204" pitchFamily="34" charset="0"/>
              </a:rPr>
              <a:t>Current Investees</a:t>
            </a:r>
          </a:p>
          <a:p>
            <a:pPr>
              <a:defRPr/>
            </a:pPr>
            <a:r>
              <a:rPr lang="en-US" sz="1800" dirty="0" smtClean="0">
                <a:latin typeface="Calibri" panose="020F0502020204030204" pitchFamily="34" charset="0"/>
              </a:rPr>
              <a:t>Attention Homes (June ‘15-present)</a:t>
            </a:r>
          </a:p>
          <a:p>
            <a:pPr>
              <a:defRPr/>
            </a:pPr>
            <a:r>
              <a:rPr lang="en-US" sz="1800" dirty="0" smtClean="0">
                <a:latin typeface="Calibri" panose="020F0502020204030204" pitchFamily="34" charset="0"/>
              </a:rPr>
              <a:t>Center for </a:t>
            </a:r>
            <a:r>
              <a:rPr lang="en-US" sz="1800" dirty="0" err="1" smtClean="0">
                <a:latin typeface="Calibri" panose="020F0502020204030204" pitchFamily="34" charset="0"/>
              </a:rPr>
              <a:t>ReSource</a:t>
            </a:r>
            <a:r>
              <a:rPr lang="en-US" sz="1800" dirty="0" smtClean="0">
                <a:latin typeface="Calibri" panose="020F0502020204030204" pitchFamily="34" charset="0"/>
              </a:rPr>
              <a:t> Conservation (June ’13- present)</a:t>
            </a:r>
          </a:p>
          <a:p>
            <a:pPr>
              <a:defRPr/>
            </a:pPr>
            <a:r>
              <a:rPr lang="en-US" sz="1800" dirty="0" err="1">
                <a:latin typeface="Calibri" panose="020F0502020204030204" pitchFamily="34" charset="0"/>
              </a:rPr>
              <a:t>InReach</a:t>
            </a:r>
            <a:r>
              <a:rPr lang="en-US" sz="1800" dirty="0">
                <a:latin typeface="Calibri" panose="020F0502020204030204" pitchFamily="34" charset="0"/>
              </a:rPr>
              <a:t> (formerly Boulder Institute for Psychotherapy &amp; Research) </a:t>
            </a:r>
            <a:r>
              <a:rPr lang="en-US" sz="1800" dirty="0" smtClean="0">
                <a:latin typeface="Calibri" panose="020F0502020204030204" pitchFamily="34" charset="0"/>
              </a:rPr>
              <a:t>(June ‘14- present)</a:t>
            </a:r>
          </a:p>
          <a:p>
            <a:pPr>
              <a:defRPr/>
            </a:pPr>
            <a:r>
              <a:rPr lang="en-US" sz="1800" dirty="0" smtClean="0">
                <a:latin typeface="Calibri" panose="020F0502020204030204" pitchFamily="34" charset="0"/>
              </a:rPr>
              <a:t>Safe </a:t>
            </a:r>
            <a:r>
              <a:rPr lang="en-US" sz="1800" dirty="0">
                <a:latin typeface="Calibri" panose="020F0502020204030204" pitchFamily="34" charset="0"/>
              </a:rPr>
              <a:t>Shelter of St Vrain Valley </a:t>
            </a:r>
            <a:r>
              <a:rPr lang="en-US" sz="1800" dirty="0" smtClean="0">
                <a:latin typeface="Calibri" panose="020F0502020204030204" pitchFamily="34" charset="0"/>
              </a:rPr>
              <a:t>(June ‘13- present)</a:t>
            </a:r>
          </a:p>
          <a:p>
            <a:pPr>
              <a:defRPr/>
            </a:pPr>
            <a:r>
              <a:rPr lang="en-US" sz="1800" dirty="0" smtClean="0">
                <a:latin typeface="Calibri" panose="020F0502020204030204" pitchFamily="34" charset="0"/>
              </a:rPr>
              <a:t>Voices for Children CASA (June ‘15-present)</a:t>
            </a:r>
            <a:endParaRPr lang="en-US" sz="1800" dirty="0">
              <a:latin typeface="Calibri" panose="020F0502020204030204" pitchFamily="34" charset="0"/>
            </a:endParaRPr>
          </a:p>
          <a:p>
            <a:pPr marL="0" indent="0">
              <a:buFont typeface="Wingdings" panose="05000000000000000000" pitchFamily="2" charset="2"/>
              <a:buNone/>
              <a:defRPr/>
            </a:pPr>
            <a:endParaRPr lang="en-US" sz="1800" dirty="0" smtClean="0">
              <a:latin typeface="Calibri" panose="020F0502020204030204" pitchFamily="34" charset="0"/>
            </a:endParaRPr>
          </a:p>
        </p:txBody>
      </p:sp>
      <p:pic>
        <p:nvPicPr>
          <p:cNvPr id="24580" name="Picture 4" descr="https://scontent-b.xx.fbcdn.net/hphotos-ash4/t1.0-9/10157225_789080974437294_858417402937535243_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7600" y="304800"/>
            <a:ext cx="2911475"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2" descr="https://scontent-a.xx.fbcdn.net/hphotos-ash2/t1.0-9/1000537_552673161445199_659532776_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97600" y="4191000"/>
            <a:ext cx="2911475"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197600" y="2487613"/>
            <a:ext cx="2914650" cy="202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solidFill>
                  <a:srgbClr val="00B2A9"/>
                </a:solidFill>
                <a:latin typeface="Calibri" panose="020F0502020204030204" pitchFamily="34" charset="0"/>
              </a:rPr>
              <a:t>Get Involved</a:t>
            </a:r>
            <a:endParaRPr lang="en-US" altLang="en-US" smtClean="0">
              <a:solidFill>
                <a:srgbClr val="336699"/>
              </a:solidFill>
              <a:latin typeface="Calibri" panose="020F0502020204030204" pitchFamily="34" charset="0"/>
            </a:endParaRPr>
          </a:p>
        </p:txBody>
      </p:sp>
      <p:sp>
        <p:nvSpPr>
          <p:cNvPr id="26627" name="Rectangle 3"/>
          <p:cNvSpPr>
            <a:spLocks noGrp="1" noChangeArrowheads="1"/>
          </p:cNvSpPr>
          <p:nvPr>
            <p:ph type="body" idx="1"/>
          </p:nvPr>
        </p:nvSpPr>
        <p:spPr>
          <a:xfrm>
            <a:off x="457200" y="1219200"/>
            <a:ext cx="8229600" cy="5334000"/>
          </a:xfrm>
        </p:spPr>
        <p:txBody>
          <a:bodyPr/>
          <a:lstStyle/>
          <a:p>
            <a:pPr>
              <a:lnSpc>
                <a:spcPct val="90000"/>
              </a:lnSpc>
            </a:pPr>
            <a:r>
              <a:rPr lang="en-US" altLang="en-US" sz="2800" smtClean="0"/>
              <a:t>Volunteer</a:t>
            </a:r>
          </a:p>
          <a:p>
            <a:pPr lvl="1">
              <a:lnSpc>
                <a:spcPct val="90000"/>
              </a:lnSpc>
              <a:buFont typeface="Wingdings" panose="05000000000000000000" pitchFamily="2" charset="2"/>
              <a:buChar char="§"/>
            </a:pPr>
            <a:r>
              <a:rPr lang="en-US" altLang="en-US" sz="2800" smtClean="0"/>
              <a:t>Low-Moderate-Higher level of engagement</a:t>
            </a:r>
          </a:p>
          <a:p>
            <a:pPr lvl="1">
              <a:lnSpc>
                <a:spcPct val="90000"/>
              </a:lnSpc>
              <a:buFont typeface="Wingdings" panose="05000000000000000000" pitchFamily="2" charset="2"/>
              <a:buChar char="§"/>
            </a:pPr>
            <a:r>
              <a:rPr lang="en-US" altLang="en-US" sz="2800" smtClean="0"/>
              <a:t>To support SVP, investees, or education for nonprofits</a:t>
            </a:r>
          </a:p>
          <a:p>
            <a:pPr>
              <a:buFont typeface="Wingdings" panose="05000000000000000000" pitchFamily="2" charset="2"/>
              <a:buNone/>
            </a:pPr>
            <a:r>
              <a:rPr lang="en-US" altLang="en-US" sz="2800" smtClean="0"/>
              <a:t>	</a:t>
            </a:r>
            <a:r>
              <a:rPr lang="en-US" altLang="en-US" sz="2000" i="1" smtClean="0"/>
              <a:t>Let’s talk about the volunteer opportunities handout</a:t>
            </a:r>
          </a:p>
          <a:p>
            <a:r>
              <a:rPr lang="en-US" altLang="en-US" sz="2800" smtClean="0"/>
              <a:t>Educational, Social, and Investee Events</a:t>
            </a:r>
          </a:p>
          <a:p>
            <a:pPr lvl="1">
              <a:buFont typeface="Wingdings" panose="05000000000000000000" pitchFamily="2" charset="2"/>
              <a:buChar char="§"/>
            </a:pPr>
            <a:r>
              <a:rPr lang="en-US" altLang="en-US" sz="2800" smtClean="0"/>
              <a:t>Some type of event every month, two business meetings</a:t>
            </a:r>
          </a:p>
          <a:p>
            <a:pPr lvl="1">
              <a:buFont typeface="Wingdings" panose="05000000000000000000" pitchFamily="2" charset="2"/>
              <a:buChar char="§"/>
            </a:pPr>
            <a:r>
              <a:rPr lang="en-US" altLang="en-US" sz="2800" smtClean="0"/>
              <a:t>Flexible days and times</a:t>
            </a:r>
          </a:p>
          <a:p>
            <a:pPr lvl="1">
              <a:buFont typeface="Wingdings" panose="05000000000000000000" pitchFamily="2" charset="2"/>
              <a:buChar char="§"/>
            </a:pPr>
            <a:r>
              <a:rPr lang="en-US" altLang="en-US" sz="2800" smtClean="0"/>
              <a:t>Topics – you decide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solidFill>
                  <a:srgbClr val="00B2A9"/>
                </a:solidFill>
                <a:latin typeface="Calibri" panose="020F0502020204030204" pitchFamily="34" charset="0"/>
              </a:rPr>
              <a:t>SVP Network </a:t>
            </a:r>
            <a:endParaRPr lang="en-US" altLang="en-US" smtClean="0">
              <a:solidFill>
                <a:srgbClr val="336699"/>
              </a:solidFill>
              <a:latin typeface="Calibri" panose="020F0502020204030204" pitchFamily="34" charset="0"/>
            </a:endParaRPr>
          </a:p>
        </p:txBody>
      </p:sp>
      <p:sp>
        <p:nvSpPr>
          <p:cNvPr id="28675" name="Content Placeholder 2"/>
          <p:cNvSpPr>
            <a:spLocks noGrp="1"/>
          </p:cNvSpPr>
          <p:nvPr>
            <p:ph idx="1"/>
          </p:nvPr>
        </p:nvSpPr>
        <p:spPr/>
        <p:txBody>
          <a:bodyPr/>
          <a:lstStyle/>
          <a:p>
            <a:pPr lvl="1"/>
            <a:r>
              <a:rPr lang="en-US" altLang="en-US" sz="2800" smtClean="0">
                <a:solidFill>
                  <a:srgbClr val="FF0000"/>
                </a:solidFill>
              </a:rPr>
              <a:t>SVP Connect (intranet) </a:t>
            </a:r>
          </a:p>
          <a:p>
            <a:pPr lvl="1"/>
            <a:r>
              <a:rPr lang="en-US" altLang="en-US" sz="2800" smtClean="0"/>
              <a:t>Network conference (Oct 22-24)</a:t>
            </a:r>
          </a:p>
          <a:p>
            <a:pPr lvl="1"/>
            <a:r>
              <a:rPr lang="en-US" altLang="en-US" sz="2800" smtClean="0"/>
              <a:t>Collaborative efforts</a:t>
            </a:r>
          </a:p>
          <a:p>
            <a:pPr lvl="1"/>
            <a:r>
              <a:rPr lang="en-US" altLang="en-US" sz="2800" smtClean="0"/>
              <a:t>Technology and marketing tools </a:t>
            </a:r>
          </a:p>
          <a:p>
            <a:pPr lvl="1"/>
            <a:r>
              <a:rPr lang="en-US" altLang="en-US" sz="2800" smtClean="0"/>
              <a:t>Best Practices</a:t>
            </a:r>
          </a:p>
          <a:p>
            <a:pPr lvl="1"/>
            <a:r>
              <a:rPr lang="en-US" altLang="en-US" sz="2800" smtClean="0"/>
              <a:t>Staff Support</a:t>
            </a:r>
          </a:p>
          <a:p>
            <a:pPr lvl="1"/>
            <a:r>
              <a:rPr lang="en-US" altLang="en-US" sz="2800" smtClean="0"/>
              <a:t>Impact on the philanthropic sector</a:t>
            </a:r>
          </a:p>
          <a:p>
            <a:pPr lvl="1"/>
            <a:r>
              <a:rPr lang="en-US" altLang="en-US" sz="2800" smtClean="0">
                <a:solidFill>
                  <a:srgbClr val="0070C0"/>
                </a:solidFill>
                <a:hlinkClick r:id="rId3"/>
              </a:rPr>
              <a:t>www.socialventurepartners.org</a:t>
            </a:r>
            <a:endParaRPr lang="en-US" altLang="en-US" sz="2800" smtClean="0"/>
          </a:p>
          <a:p>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solidFill>
                  <a:srgbClr val="00B2A9"/>
                </a:solidFill>
                <a:latin typeface="Calibri" panose="020F0502020204030204" pitchFamily="34" charset="0"/>
              </a:rPr>
              <a:t>About SVP </a:t>
            </a:r>
            <a:endParaRPr lang="en-US" altLang="en-US" smtClean="0">
              <a:solidFill>
                <a:srgbClr val="336699"/>
              </a:solidFill>
              <a:latin typeface="Calibri" panose="020F0502020204030204" pitchFamily="34" charset="0"/>
            </a:endParaRPr>
          </a:p>
        </p:txBody>
      </p:sp>
      <p:sp>
        <p:nvSpPr>
          <p:cNvPr id="16387" name="Rectangle 3"/>
          <p:cNvSpPr>
            <a:spLocks noGrp="1" noChangeArrowheads="1"/>
          </p:cNvSpPr>
          <p:nvPr>
            <p:ph type="body" idx="1"/>
          </p:nvPr>
        </p:nvSpPr>
        <p:spPr>
          <a:xfrm>
            <a:off x="457200" y="1219200"/>
            <a:ext cx="8229600" cy="5029200"/>
          </a:xfrm>
        </p:spPr>
        <p:txBody>
          <a:bodyPr/>
          <a:lstStyle/>
          <a:p>
            <a:pPr eaLnBrk="1" hangingPunct="1">
              <a:defRPr/>
            </a:pPr>
            <a:r>
              <a:rPr lang="en-US" altLang="en-US" sz="2400" dirty="0" smtClean="0">
                <a:latin typeface="Calibri" panose="020F0502020204030204" pitchFamily="34" charset="0"/>
              </a:rPr>
              <a:t>Website: </a:t>
            </a:r>
            <a:r>
              <a:rPr lang="en-US" altLang="en-US" sz="2400" dirty="0" smtClean="0">
                <a:latin typeface="Calibri" panose="020F0502020204030204" pitchFamily="34" charset="0"/>
                <a:hlinkClick r:id="rId3"/>
              </a:rPr>
              <a:t>www.svpbouldercounty.org</a:t>
            </a:r>
            <a:endParaRPr lang="en-US" altLang="en-US" sz="2400" dirty="0" smtClean="0">
              <a:latin typeface="Calibri" panose="020F0502020204030204" pitchFamily="34" charset="0"/>
            </a:endParaRPr>
          </a:p>
          <a:p>
            <a:pPr eaLnBrk="1" hangingPunct="1">
              <a:defRPr/>
            </a:pPr>
            <a:r>
              <a:rPr lang="en-US" altLang="en-US" sz="2400" dirty="0">
                <a:latin typeface="Calibri" panose="020F0502020204030204" pitchFamily="34" charset="0"/>
              </a:rPr>
              <a:t>SVP Connect: </a:t>
            </a:r>
            <a:r>
              <a:rPr lang="en-US" altLang="en-US" sz="2400" dirty="0">
                <a:latin typeface="Calibri" panose="020F0502020204030204" pitchFamily="34" charset="0"/>
                <a:hlinkClick r:id="rId4"/>
              </a:rPr>
              <a:t>https://</a:t>
            </a:r>
            <a:r>
              <a:rPr lang="en-US" altLang="en-US" sz="2400" dirty="0" smtClean="0">
                <a:latin typeface="Calibri" panose="020F0502020204030204" pitchFamily="34" charset="0"/>
                <a:hlinkClick r:id="rId4"/>
              </a:rPr>
              <a:t>connect.socialventurepartners.org</a:t>
            </a:r>
            <a:r>
              <a:rPr lang="en-US" altLang="en-US" sz="2400" dirty="0" smtClean="0">
                <a:latin typeface="Calibri" panose="020F0502020204030204" pitchFamily="34" charset="0"/>
              </a:rPr>
              <a:t> </a:t>
            </a:r>
          </a:p>
          <a:p>
            <a:pPr marL="342900" lvl="1" indent="-342900" eaLnBrk="1" hangingPunct="1">
              <a:buClr>
                <a:schemeClr val="accent1"/>
              </a:buClr>
              <a:buSzPct val="65000"/>
              <a:buFont typeface="Wingdings" panose="05000000000000000000" pitchFamily="2" charset="2"/>
              <a:buChar char="n"/>
              <a:defRPr/>
            </a:pPr>
            <a:r>
              <a:rPr lang="en-US" altLang="en-US" sz="2400" dirty="0">
                <a:latin typeface="Calibri" panose="020F0502020204030204" pitchFamily="34" charset="0"/>
              </a:rPr>
              <a:t>1877 Broadway, </a:t>
            </a:r>
            <a:r>
              <a:rPr lang="en-US" altLang="en-US" sz="2400" dirty="0" err="1">
                <a:latin typeface="Calibri" panose="020F0502020204030204" pitchFamily="34" charset="0"/>
              </a:rPr>
              <a:t>Ste</a:t>
            </a:r>
            <a:r>
              <a:rPr lang="en-US" altLang="en-US" sz="2400" dirty="0">
                <a:latin typeface="Calibri" panose="020F0502020204030204" pitchFamily="34" charset="0"/>
              </a:rPr>
              <a:t> 100, Boulder, CO </a:t>
            </a:r>
            <a:r>
              <a:rPr lang="en-US" altLang="en-US" sz="2400" dirty="0" smtClean="0">
                <a:latin typeface="Calibri" panose="020F0502020204030204" pitchFamily="34" charset="0"/>
              </a:rPr>
              <a:t>80302</a:t>
            </a:r>
          </a:p>
          <a:p>
            <a:pPr marL="342900" lvl="1" indent="-342900" eaLnBrk="1" hangingPunct="1">
              <a:buClr>
                <a:schemeClr val="accent1"/>
              </a:buClr>
              <a:buSzPct val="65000"/>
              <a:buFont typeface="Wingdings" panose="05000000000000000000" pitchFamily="2" charset="2"/>
              <a:buChar char="n"/>
              <a:defRPr/>
            </a:pPr>
            <a:r>
              <a:rPr lang="en-US" altLang="en-US" sz="2400" dirty="0">
                <a:latin typeface="Calibri" panose="020F0502020204030204" pitchFamily="34" charset="0"/>
              </a:rPr>
              <a:t>Contact staff at 303.840.0165 </a:t>
            </a:r>
          </a:p>
          <a:p>
            <a:pPr marL="0" lvl="1" indent="0" eaLnBrk="1" hangingPunct="1">
              <a:buClr>
                <a:schemeClr val="accent1"/>
              </a:buClr>
              <a:buSzPct val="65000"/>
              <a:buFont typeface="Wingdings" panose="05000000000000000000" pitchFamily="2" charset="2"/>
              <a:buNone/>
              <a:defRPr/>
            </a:pPr>
            <a:endParaRPr lang="en-US" altLang="en-US" sz="900" dirty="0">
              <a:latin typeface="Calibri" panose="020F0502020204030204" pitchFamily="34" charset="0"/>
            </a:endParaRPr>
          </a:p>
          <a:p>
            <a:pPr eaLnBrk="1" hangingPunct="1">
              <a:defRPr/>
            </a:pPr>
            <a:r>
              <a:rPr lang="en-US" altLang="en-US" sz="1800" dirty="0" smtClean="0">
                <a:latin typeface="Calibri" panose="020F0502020204030204" pitchFamily="34" charset="0"/>
              </a:rPr>
              <a:t>Follow us on: </a:t>
            </a:r>
          </a:p>
          <a:p>
            <a:pPr lvl="1" eaLnBrk="1" hangingPunct="1">
              <a:defRPr/>
            </a:pPr>
            <a:r>
              <a:rPr lang="en-US" altLang="en-US" sz="1800" dirty="0" smtClean="0">
                <a:latin typeface="Calibri" panose="020F0502020204030204" pitchFamily="34" charset="0"/>
              </a:rPr>
              <a:t>Facebook (Social Venture Partners Boulder County)</a:t>
            </a:r>
          </a:p>
          <a:p>
            <a:pPr lvl="1" eaLnBrk="1" hangingPunct="1">
              <a:defRPr/>
            </a:pPr>
            <a:r>
              <a:rPr lang="en-US" altLang="en-US" sz="1800" dirty="0" smtClean="0">
                <a:latin typeface="Calibri" panose="020F0502020204030204" pitchFamily="34" charset="0"/>
              </a:rPr>
              <a:t>Twitter (@</a:t>
            </a:r>
            <a:r>
              <a:rPr lang="en-US" altLang="en-US" sz="1800" dirty="0" err="1" smtClean="0">
                <a:latin typeface="Calibri" panose="020F0502020204030204" pitchFamily="34" charset="0"/>
              </a:rPr>
              <a:t>SVPBoulder</a:t>
            </a:r>
            <a:r>
              <a:rPr lang="en-US" altLang="en-US" sz="1800" dirty="0" smtClean="0">
                <a:latin typeface="Calibri" panose="020F0502020204030204" pitchFamily="34" charset="0"/>
              </a:rPr>
              <a:t>)</a:t>
            </a:r>
          </a:p>
          <a:p>
            <a:pPr lvl="1" eaLnBrk="1" hangingPunct="1">
              <a:defRPr/>
            </a:pPr>
            <a:r>
              <a:rPr lang="en-US" altLang="en-US" sz="1800" dirty="0" smtClean="0">
                <a:latin typeface="Calibri" panose="020F0502020204030204" pitchFamily="34" charset="0"/>
              </a:rPr>
              <a:t>LinkedIn (SVP Boulder County) </a:t>
            </a:r>
          </a:p>
          <a:p>
            <a:pPr marL="344487" lvl="1" indent="0" eaLnBrk="1" hangingPunct="1">
              <a:buFont typeface="Wingdings" panose="05000000000000000000" pitchFamily="2" charset="2"/>
              <a:buNone/>
              <a:defRPr/>
            </a:pPr>
            <a:r>
              <a:rPr lang="en-US" altLang="en-US" sz="1800" dirty="0" smtClean="0">
                <a:latin typeface="Calibri" panose="020F0502020204030204" pitchFamily="34" charset="0"/>
              </a:rPr>
              <a:t>     </a:t>
            </a:r>
          </a:p>
          <a:p>
            <a:pPr eaLnBrk="1" hangingPunct="1">
              <a:defRPr/>
            </a:pPr>
            <a:r>
              <a:rPr lang="en-US" altLang="en-US" sz="1800" dirty="0" smtClean="0">
                <a:solidFill>
                  <a:schemeClr val="tx1">
                    <a:lumMod val="95000"/>
                    <a:lumOff val="5000"/>
                  </a:schemeClr>
                </a:solidFill>
                <a:latin typeface="Calibri" panose="020F0502020204030204" pitchFamily="34" charset="0"/>
              </a:rPr>
              <a:t>Jennie Arbogash, Executive Director., </a:t>
            </a:r>
            <a:r>
              <a:rPr lang="en-US" altLang="en-US" sz="1800" dirty="0" smtClean="0">
                <a:latin typeface="Calibri" panose="020F0502020204030204" pitchFamily="34" charset="0"/>
              </a:rPr>
              <a:t>jennie@svpbouldercounty.org</a:t>
            </a:r>
          </a:p>
          <a:p>
            <a:pPr eaLnBrk="1" hangingPunct="1">
              <a:defRPr/>
            </a:pPr>
            <a:r>
              <a:rPr lang="en-US" altLang="en-US" sz="1800" dirty="0" smtClean="0">
                <a:latin typeface="Calibri" panose="020F0502020204030204" pitchFamily="34" charset="0"/>
              </a:rPr>
              <a:t>Olga Heifets, Education &amp; Communication Director, </a:t>
            </a:r>
            <a:r>
              <a:rPr lang="en-US" altLang="en-US" sz="1800" dirty="0" smtClean="0">
                <a:latin typeface="Calibri" panose="020F0502020204030204" pitchFamily="34" charset="0"/>
                <a:hlinkClick r:id="rId5"/>
              </a:rPr>
              <a:t>olga@svpbouldercounty.org</a:t>
            </a:r>
            <a:endParaRPr lang="en-US" altLang="en-US" sz="1800" dirty="0" smtClean="0">
              <a:latin typeface="Calibri" panose="020F0502020204030204" pitchFamily="34" charset="0"/>
            </a:endParaRPr>
          </a:p>
          <a:p>
            <a:pPr eaLnBrk="1" hangingPunct="1">
              <a:defRPr/>
            </a:pPr>
            <a:r>
              <a:rPr lang="en-US" altLang="en-US" sz="1800" dirty="0" smtClean="0">
                <a:latin typeface="Calibri" panose="020F0502020204030204" pitchFamily="34" charset="0"/>
              </a:rPr>
              <a:t>Shannon Sackmann, Membership Director, shannon@svpbouldercounty.org </a:t>
            </a:r>
          </a:p>
          <a:p>
            <a:pPr eaLnBrk="1" hangingPunct="1">
              <a:defRPr/>
            </a:pPr>
            <a:r>
              <a:rPr lang="en-US" altLang="en-US" sz="1800" dirty="0" smtClean="0">
                <a:latin typeface="Calibri" panose="020F0502020204030204" pitchFamily="34" charset="0"/>
              </a:rPr>
              <a:t>Caitlin Plaza, Program Associate, admin@svpbouldercounty.org </a:t>
            </a:r>
          </a:p>
          <a:p>
            <a:pPr eaLnBrk="1" hangingPunct="1">
              <a:defRPr/>
            </a:pPr>
            <a:endParaRPr lang="en-US" altLang="en-US" sz="2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04800"/>
            <a:ext cx="8229600" cy="788988"/>
          </a:xfrm>
        </p:spPr>
        <p:txBody>
          <a:bodyPr/>
          <a:lstStyle/>
          <a:p>
            <a:pPr eaLnBrk="1" hangingPunct="1"/>
            <a:r>
              <a:rPr lang="en-US" altLang="en-US" smtClean="0">
                <a:solidFill>
                  <a:srgbClr val="00B2A9"/>
                </a:solidFill>
                <a:latin typeface="Calibri" panose="020F0502020204030204" pitchFamily="34" charset="0"/>
              </a:rPr>
              <a:t>How we talk about SVP </a:t>
            </a:r>
            <a:endParaRPr lang="en-US" altLang="en-US" smtClean="0">
              <a:solidFill>
                <a:srgbClr val="336699"/>
              </a:solidFill>
              <a:latin typeface="Calibri" panose="020F0502020204030204" pitchFamily="34" charset="0"/>
            </a:endParaRPr>
          </a:p>
        </p:txBody>
      </p:sp>
      <p:sp>
        <p:nvSpPr>
          <p:cNvPr id="6147" name="Rectangle 3"/>
          <p:cNvSpPr>
            <a:spLocks noGrp="1" noChangeArrowheads="1"/>
          </p:cNvSpPr>
          <p:nvPr>
            <p:ph type="body" idx="1"/>
          </p:nvPr>
        </p:nvSpPr>
        <p:spPr>
          <a:xfrm>
            <a:off x="457200" y="1447800"/>
            <a:ext cx="8229600" cy="4530725"/>
          </a:xfrm>
        </p:spPr>
        <p:txBody>
          <a:bodyPr/>
          <a:lstStyle/>
          <a:p>
            <a:pPr marL="0" indent="0" eaLnBrk="1" hangingPunct="1">
              <a:lnSpc>
                <a:spcPct val="90000"/>
              </a:lnSpc>
              <a:buFont typeface="Wingdings" panose="05000000000000000000" pitchFamily="2" charset="2"/>
              <a:buNone/>
              <a:defRPr/>
            </a:pPr>
            <a:r>
              <a:rPr lang="en-US" altLang="en-US" sz="2400" dirty="0" smtClean="0"/>
              <a:t>SVP engages community </a:t>
            </a:r>
            <a:r>
              <a:rPr lang="en-US" altLang="en-US" sz="2400" dirty="0"/>
              <a:t>members, </a:t>
            </a:r>
            <a:r>
              <a:rPr lang="en-US" altLang="en-US" sz="2400" dirty="0" smtClean="0"/>
              <a:t>givers, and nonprofits to work side-by-side strengthening our community.</a:t>
            </a:r>
          </a:p>
          <a:p>
            <a:pPr lvl="1" eaLnBrk="1" hangingPunct="1">
              <a:lnSpc>
                <a:spcPct val="90000"/>
              </a:lnSpc>
              <a:buFont typeface="Wingdings" panose="05000000000000000000" pitchFamily="2" charset="2"/>
              <a:buChar char="§"/>
              <a:defRPr/>
            </a:pPr>
            <a:r>
              <a:rPr lang="en-US" altLang="en-US" sz="2400" dirty="0" smtClean="0"/>
              <a:t>Strengthen the core skills, practices, strategies, and systems of nonprofits so they are more effective</a:t>
            </a:r>
            <a:endParaRPr lang="en-US" altLang="en-US" sz="2400" dirty="0"/>
          </a:p>
          <a:p>
            <a:pPr lvl="1" eaLnBrk="1" hangingPunct="1">
              <a:lnSpc>
                <a:spcPct val="90000"/>
              </a:lnSpc>
              <a:buFont typeface="Wingdings" panose="05000000000000000000" pitchFamily="2" charset="2"/>
              <a:buChar char="§"/>
              <a:defRPr/>
            </a:pPr>
            <a:r>
              <a:rPr lang="en-US" altLang="en-US" sz="2400" dirty="0" smtClean="0"/>
              <a:t>Engage and educate givers</a:t>
            </a:r>
          </a:p>
          <a:p>
            <a:pPr lvl="1" eaLnBrk="1" hangingPunct="1">
              <a:lnSpc>
                <a:spcPct val="90000"/>
              </a:lnSpc>
              <a:buFont typeface="Wingdings" panose="05000000000000000000" pitchFamily="2" charset="2"/>
              <a:buChar char="§"/>
              <a:defRPr/>
            </a:pPr>
            <a:r>
              <a:rPr lang="en-US" altLang="en-US" sz="2400" dirty="0" smtClean="0"/>
              <a:t>Convene to create cross-sector solutions</a:t>
            </a:r>
            <a:endParaRPr lang="en-US" altLang="en-US" sz="2400" dirty="0"/>
          </a:p>
          <a:p>
            <a:pPr marL="0" lvl="1" indent="0" eaLnBrk="1" hangingPunct="1">
              <a:lnSpc>
                <a:spcPct val="90000"/>
              </a:lnSpc>
              <a:buClr>
                <a:schemeClr val="accent1"/>
              </a:buClr>
              <a:buSzPct val="65000"/>
              <a:buFont typeface="Wingdings" panose="05000000000000000000" pitchFamily="2" charset="2"/>
              <a:buNone/>
              <a:defRPr/>
            </a:pPr>
            <a:endParaRPr lang="en-US" altLang="en-US" sz="2400" dirty="0" smtClean="0"/>
          </a:p>
          <a:p>
            <a:pPr marL="0" lvl="1" indent="0" eaLnBrk="1" hangingPunct="1">
              <a:lnSpc>
                <a:spcPct val="90000"/>
              </a:lnSpc>
              <a:buClr>
                <a:schemeClr val="accent1"/>
              </a:buClr>
              <a:buSzPct val="65000"/>
              <a:buFont typeface="Wingdings" panose="05000000000000000000" pitchFamily="2" charset="2"/>
              <a:buNone/>
              <a:defRPr/>
            </a:pPr>
            <a:r>
              <a:rPr lang="en-US" altLang="en-US" sz="2400" dirty="0" smtClean="0"/>
              <a:t>We serve:</a:t>
            </a:r>
          </a:p>
          <a:p>
            <a:pPr eaLnBrk="1" hangingPunct="1">
              <a:lnSpc>
                <a:spcPct val="90000"/>
              </a:lnSpc>
              <a:buFont typeface="Wingdings" panose="05000000000000000000" pitchFamily="2" charset="2"/>
              <a:buChar char="§"/>
              <a:defRPr/>
            </a:pPr>
            <a:r>
              <a:rPr lang="en-US" altLang="en-US" sz="2400" dirty="0" smtClean="0"/>
              <a:t>Nonprofits/organizations/social sector</a:t>
            </a:r>
          </a:p>
          <a:p>
            <a:pPr eaLnBrk="1" hangingPunct="1">
              <a:lnSpc>
                <a:spcPct val="90000"/>
              </a:lnSpc>
              <a:buFont typeface="Wingdings" panose="05000000000000000000" pitchFamily="2" charset="2"/>
              <a:buChar char="§"/>
              <a:defRPr/>
            </a:pPr>
            <a:r>
              <a:rPr lang="en-US" altLang="en-US" sz="2400" dirty="0"/>
              <a:t>Philanthropists/donors/givers/volunteers/people</a:t>
            </a:r>
          </a:p>
          <a:p>
            <a:pPr eaLnBrk="1" hangingPunct="1">
              <a:lnSpc>
                <a:spcPct val="90000"/>
              </a:lnSpc>
              <a:buFont typeface="Wingdings" panose="05000000000000000000" pitchFamily="2" charset="2"/>
              <a:buChar char="§"/>
              <a:defRPr/>
            </a:pPr>
            <a:r>
              <a:rPr lang="en-US" altLang="en-US" sz="2400" dirty="0" smtClean="0"/>
              <a:t>Community members/board members/ concerned citizens</a:t>
            </a:r>
          </a:p>
          <a:p>
            <a:pPr marL="344487" lvl="1" indent="0" eaLnBrk="1" hangingPunct="1">
              <a:lnSpc>
                <a:spcPct val="90000"/>
              </a:lnSpc>
              <a:buFont typeface="Wingdings" panose="05000000000000000000" pitchFamily="2" charset="2"/>
              <a:buNone/>
              <a:defRPr/>
            </a:pPr>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solidFill>
                  <a:srgbClr val="00B2A9"/>
                </a:solidFill>
                <a:latin typeface="Calibri" panose="020F0502020204030204" pitchFamily="34" charset="0"/>
              </a:rPr>
              <a:t>SVP Member Organizations</a:t>
            </a:r>
            <a:endParaRPr lang="en-US" altLang="en-US" smtClean="0">
              <a:solidFill>
                <a:srgbClr val="336699"/>
              </a:solidFill>
              <a:latin typeface="Calibri" panose="020F0502020204030204" pitchFamily="34" charset="0"/>
            </a:endParaRPr>
          </a:p>
        </p:txBody>
      </p:sp>
      <p:pic>
        <p:nvPicPr>
          <p:cNvPr id="10243"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143000"/>
            <a:ext cx="91440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304800"/>
            <a:ext cx="8229600" cy="788988"/>
          </a:xfrm>
        </p:spPr>
        <p:txBody>
          <a:bodyPr/>
          <a:lstStyle/>
          <a:p>
            <a:pPr eaLnBrk="1" hangingPunct="1"/>
            <a:r>
              <a:rPr lang="en-US" altLang="en-US" dirty="0" smtClean="0">
                <a:solidFill>
                  <a:srgbClr val="00B2A9"/>
                </a:solidFill>
                <a:latin typeface="Calibri" panose="020F0502020204030204" pitchFamily="34" charset="0"/>
              </a:rPr>
              <a:t>SVP Boulder County Investments</a:t>
            </a:r>
            <a:endParaRPr lang="en-US" altLang="en-US" dirty="0" smtClean="0">
              <a:solidFill>
                <a:srgbClr val="336699"/>
              </a:solidFill>
              <a:latin typeface="Calibri" panose="020F0502020204030204" pitchFamily="34" charset="0"/>
            </a:endParaRPr>
          </a:p>
        </p:txBody>
      </p:sp>
      <p:sp>
        <p:nvSpPr>
          <p:cNvPr id="12291" name="Rectangle 3"/>
          <p:cNvSpPr>
            <a:spLocks noGrp="1" noChangeArrowheads="1"/>
          </p:cNvSpPr>
          <p:nvPr>
            <p:ph type="body" idx="1"/>
          </p:nvPr>
        </p:nvSpPr>
        <p:spPr>
          <a:xfrm>
            <a:off x="381000" y="1371600"/>
            <a:ext cx="8229600" cy="4530725"/>
          </a:xfrm>
        </p:spPr>
        <p:txBody>
          <a:bodyPr/>
          <a:lstStyle/>
          <a:p>
            <a:pPr algn="ctr" eaLnBrk="1" hangingPunct="1">
              <a:buFont typeface="Wingdings" panose="05000000000000000000" pitchFamily="2" charset="2"/>
              <a:buNone/>
            </a:pPr>
            <a:endParaRPr lang="en-US" altLang="en-US" sz="2800" dirty="0" smtClean="0"/>
          </a:p>
          <a:p>
            <a:pPr algn="ctr" eaLnBrk="1" hangingPunct="1">
              <a:buNone/>
            </a:pPr>
            <a:r>
              <a:rPr lang="en-US" altLang="en-US" sz="3600" dirty="0"/>
              <a:t>Cash Grants =$1,350,000 +</a:t>
            </a:r>
          </a:p>
          <a:p>
            <a:pPr algn="ctr" eaLnBrk="1" hangingPunct="1">
              <a:buNone/>
            </a:pPr>
            <a:r>
              <a:rPr lang="en-US" altLang="en-US" sz="3600" u="sng" dirty="0"/>
              <a:t>Consulting Services = $4,400,000</a:t>
            </a:r>
          </a:p>
          <a:p>
            <a:pPr algn="ctr" eaLnBrk="1" hangingPunct="1">
              <a:buNone/>
            </a:pPr>
            <a:r>
              <a:rPr lang="en-US" altLang="en-US" sz="3600" b="1" dirty="0"/>
              <a:t>Total Impact = $5,750,000</a:t>
            </a:r>
          </a:p>
          <a:p>
            <a:pPr algn="ctr" eaLnBrk="1" hangingPunct="1">
              <a:buFont typeface="Wingdings" panose="05000000000000000000" pitchFamily="2" charset="2"/>
              <a:buNone/>
            </a:pPr>
            <a:endParaRPr lang="en-US" altLang="en-US" sz="2800" dirty="0" smtClean="0"/>
          </a:p>
          <a:p>
            <a:pPr algn="ctr" eaLnBrk="1" hangingPunct="1">
              <a:buFont typeface="Wingdings" panose="05000000000000000000" pitchFamily="2" charset="2"/>
              <a:buNone/>
            </a:pPr>
            <a:r>
              <a:rPr lang="en-US" altLang="en-US" sz="2800" dirty="0" smtClean="0"/>
              <a:t>The total impact of our investments through September 30,2015 based on a consulting rate of $200 </a:t>
            </a:r>
            <a:r>
              <a:rPr lang="en-US" altLang="en-US" sz="2800" smtClean="0"/>
              <a:t>an hour.</a:t>
            </a:r>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209800" y="254000"/>
            <a:ext cx="4953000" cy="66040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596900" y="4046538"/>
            <a:ext cx="927100" cy="2085975"/>
          </a:xfrm>
          <a:prstGeom prst="ellipse">
            <a:avLst/>
          </a:prstGeom>
          <a:gradFill flip="none" rotWithShape="1">
            <a:gsLst>
              <a:gs pos="0">
                <a:srgbClr val="00B2A9">
                  <a:tint val="66000"/>
                  <a:satMod val="160000"/>
                </a:srgbClr>
              </a:gs>
              <a:gs pos="50000">
                <a:srgbClr val="00B2A9">
                  <a:tint val="44500"/>
                  <a:satMod val="160000"/>
                </a:srgbClr>
              </a:gs>
              <a:gs pos="100000">
                <a:srgbClr val="00B2A9">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16387" name="Picture 6" descr="Exch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1304250"/>
            <a:ext cx="18097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2"/>
          <p:cNvSpPr txBox="1">
            <a:spLocks noChangeArrowheads="1"/>
          </p:cNvSpPr>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4200">
              <a:solidFill>
                <a:srgbClr val="336699"/>
              </a:solidFill>
              <a:latin typeface="Garamond" panose="02020404030301010803" pitchFamily="18" charset="0"/>
            </a:endParaRPr>
          </a:p>
        </p:txBody>
      </p:sp>
      <p:sp>
        <p:nvSpPr>
          <p:cNvPr id="16389" name="Rectangle 2"/>
          <p:cNvSpPr txBox="1">
            <a:spLocks noChangeArrowheads="1"/>
          </p:cNvSpPr>
          <p:nvPr/>
        </p:nvSpPr>
        <p:spPr bwMode="auto">
          <a:xfrm>
            <a:off x="609600" y="4302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4200">
                <a:solidFill>
                  <a:srgbClr val="00B2A9"/>
                </a:solidFill>
                <a:latin typeface="Calibri" panose="020F0502020204030204" pitchFamily="34" charset="0"/>
              </a:rPr>
              <a:t>SVP Values &amp; Culture</a:t>
            </a:r>
            <a:endParaRPr lang="en-US" altLang="en-US" sz="4200">
              <a:solidFill>
                <a:srgbClr val="336699"/>
              </a:solidFill>
              <a:latin typeface="Calibri" panose="020F0502020204030204" pitchFamily="34" charset="0"/>
            </a:endParaRPr>
          </a:p>
        </p:txBody>
      </p:sp>
      <p:sp>
        <p:nvSpPr>
          <p:cNvPr id="16390" name="TextBox 1"/>
          <p:cNvSpPr txBox="1">
            <a:spLocks noChangeArrowheads="1"/>
          </p:cNvSpPr>
          <p:nvPr/>
        </p:nvSpPr>
        <p:spPr bwMode="auto">
          <a:xfrm>
            <a:off x="596900" y="1295400"/>
            <a:ext cx="44958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3200"/>
              <a:t>Engage &amp; Learn	</a:t>
            </a:r>
          </a:p>
          <a:p>
            <a:pPr eaLnBrk="1" hangingPunct="1">
              <a:spcBef>
                <a:spcPct val="0"/>
              </a:spcBef>
              <a:buClrTx/>
              <a:buSzTx/>
              <a:buFontTx/>
              <a:buNone/>
            </a:pPr>
            <a:r>
              <a:rPr lang="en-US" altLang="en-US" sz="3200"/>
              <a:t>Inclusivity &amp; Respect</a:t>
            </a:r>
          </a:p>
          <a:p>
            <a:pPr eaLnBrk="1" hangingPunct="1">
              <a:spcBef>
                <a:spcPct val="0"/>
              </a:spcBef>
              <a:buClrTx/>
              <a:buSzTx/>
              <a:buFontTx/>
              <a:buNone/>
            </a:pPr>
            <a:r>
              <a:rPr lang="en-US" altLang="en-US" sz="3200"/>
              <a:t>Leverage &amp; Strengthen</a:t>
            </a:r>
          </a:p>
          <a:p>
            <a:pPr eaLnBrk="1" hangingPunct="1">
              <a:spcBef>
                <a:spcPct val="0"/>
              </a:spcBef>
              <a:buClrTx/>
              <a:buSzTx/>
              <a:buFontTx/>
              <a:buNone/>
            </a:pPr>
            <a:r>
              <a:rPr lang="en-US" altLang="en-US" sz="3200"/>
              <a:t>Risk &amp; Grow</a:t>
            </a:r>
          </a:p>
          <a:p>
            <a:pPr eaLnBrk="1" hangingPunct="1">
              <a:spcBef>
                <a:spcPct val="0"/>
              </a:spcBef>
              <a:buClrTx/>
              <a:buSzTx/>
              <a:buFontTx/>
              <a:buNone/>
            </a:pPr>
            <a:r>
              <a:rPr lang="en-US" altLang="en-US" sz="3200"/>
              <a:t>Connect &amp; Collaborate</a:t>
            </a:r>
          </a:p>
        </p:txBody>
      </p:sp>
      <p:graphicFrame>
        <p:nvGraphicFramePr>
          <p:cNvPr id="2" name="Diagram 1"/>
          <p:cNvGraphicFramePr/>
          <p:nvPr/>
        </p:nvGraphicFramePr>
        <p:xfrm>
          <a:off x="5791200" y="1905000"/>
          <a:ext cx="3048000" cy="15843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6392" name="Group 5"/>
          <p:cNvGrpSpPr>
            <a:grpSpLocks/>
          </p:cNvGrpSpPr>
          <p:nvPr/>
        </p:nvGrpSpPr>
        <p:grpSpPr bwMode="auto">
          <a:xfrm>
            <a:off x="6534150" y="4046538"/>
            <a:ext cx="1724025" cy="1736725"/>
            <a:chOff x="942975" y="4190999"/>
            <a:chExt cx="1724025" cy="1736725"/>
          </a:xfrm>
        </p:grpSpPr>
        <p:pic>
          <p:nvPicPr>
            <p:cNvPr id="16396" name="Picture 4" descr="One Way Givi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9187" y="4337466"/>
              <a:ext cx="1371600" cy="1443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val 2"/>
            <p:cNvSpPr/>
            <p:nvPr/>
          </p:nvSpPr>
          <p:spPr>
            <a:xfrm>
              <a:off x="942975" y="4190999"/>
              <a:ext cx="1724025" cy="17367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cxnSp>
        <p:nvCxnSpPr>
          <p:cNvPr id="5" name="Straight Connector 4"/>
          <p:cNvCxnSpPr>
            <a:stCxn id="3" idx="1"/>
            <a:endCxn id="3" idx="5"/>
          </p:cNvCxnSpPr>
          <p:nvPr/>
        </p:nvCxnSpPr>
        <p:spPr>
          <a:xfrm>
            <a:off x="6786563" y="4302125"/>
            <a:ext cx="1219200" cy="122713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6394" name="TextBox 6"/>
          <p:cNvSpPr txBox="1">
            <a:spLocks noChangeArrowheads="1"/>
          </p:cNvSpPr>
          <p:nvPr/>
        </p:nvSpPr>
        <p:spPr bwMode="auto">
          <a:xfrm rot="-5400000">
            <a:off x="90487" y="4722813"/>
            <a:ext cx="19399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3600">
                <a:solidFill>
                  <a:srgbClr val="00B2A9"/>
                </a:solidFill>
              </a:rPr>
              <a:t>we ASK</a:t>
            </a:r>
          </a:p>
        </p:txBody>
      </p:sp>
      <p:sp>
        <p:nvSpPr>
          <p:cNvPr id="8" name="TextBox 7"/>
          <p:cNvSpPr txBox="1"/>
          <p:nvPr/>
        </p:nvSpPr>
        <p:spPr>
          <a:xfrm>
            <a:off x="1600200" y="4194175"/>
            <a:ext cx="3886200" cy="1938338"/>
          </a:xfrm>
          <a:prstGeom prst="rect">
            <a:avLst/>
          </a:prstGeom>
          <a:noFill/>
        </p:spPr>
        <p:txBody>
          <a:bodyPr>
            <a:spAutoFit/>
          </a:bodyPr>
          <a:lstStyle/>
          <a:p>
            <a:pPr eaLnBrk="1" hangingPunct="1">
              <a:defRPr/>
            </a:pPr>
            <a:r>
              <a:rPr lang="en-US" sz="2400" b="1" dirty="0">
                <a:solidFill>
                  <a:srgbClr val="00B2A9"/>
                </a:solidFill>
                <a:latin typeface="Arial" charset="0"/>
              </a:rPr>
              <a:t>You can say:</a:t>
            </a:r>
          </a:p>
          <a:p>
            <a:pPr marL="285750" indent="-285750" eaLnBrk="1" hangingPunct="1">
              <a:buFont typeface="Arial" panose="020B0604020202020204" pitchFamily="34" charset="0"/>
              <a:buChar char="•"/>
              <a:defRPr/>
            </a:pPr>
            <a:r>
              <a:rPr lang="en-US" sz="2400" b="1" dirty="0">
                <a:solidFill>
                  <a:srgbClr val="00B2A9"/>
                </a:solidFill>
                <a:latin typeface="Arial" charset="0"/>
              </a:rPr>
              <a:t>Yes</a:t>
            </a:r>
          </a:p>
          <a:p>
            <a:pPr marL="285750" indent="-285750" eaLnBrk="1" hangingPunct="1">
              <a:buFont typeface="Arial" panose="020B0604020202020204" pitchFamily="34" charset="0"/>
              <a:buChar char="•"/>
              <a:defRPr/>
            </a:pPr>
            <a:r>
              <a:rPr lang="en-US" sz="2400" b="1" dirty="0">
                <a:solidFill>
                  <a:srgbClr val="00B2A9"/>
                </a:solidFill>
                <a:latin typeface="Arial" charset="0"/>
              </a:rPr>
              <a:t>Maybe</a:t>
            </a:r>
          </a:p>
          <a:p>
            <a:pPr marL="285750" indent="-285750" eaLnBrk="1" hangingPunct="1">
              <a:buFont typeface="Arial" panose="020B0604020202020204" pitchFamily="34" charset="0"/>
              <a:buChar char="•"/>
              <a:defRPr/>
            </a:pPr>
            <a:r>
              <a:rPr lang="en-US" sz="2400" b="1" dirty="0">
                <a:solidFill>
                  <a:srgbClr val="00B2A9"/>
                </a:solidFill>
                <a:latin typeface="Arial" charset="0"/>
              </a:rPr>
              <a:t>No</a:t>
            </a:r>
          </a:p>
          <a:p>
            <a:pPr marL="285750" indent="-285750" eaLnBrk="1" hangingPunct="1">
              <a:buFont typeface="Arial" panose="020B0604020202020204" pitchFamily="34" charset="0"/>
              <a:buChar char="•"/>
              <a:defRPr/>
            </a:pPr>
            <a:r>
              <a:rPr lang="en-US" sz="2400" b="1" dirty="0">
                <a:solidFill>
                  <a:srgbClr val="00B2A9"/>
                </a:solidFill>
                <a:latin typeface="Arial" charset="0"/>
              </a:rPr>
              <a:t>I have a counter-offer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457200" y="304800"/>
            <a:ext cx="7313613" cy="1143000"/>
          </a:xfrm>
        </p:spPr>
        <p:txBody>
          <a:bodyPr/>
          <a:lstStyle/>
          <a:p>
            <a:r>
              <a:rPr lang="en-US" altLang="en-US" smtClean="0">
                <a:solidFill>
                  <a:srgbClr val="00B2A9"/>
                </a:solidFill>
                <a:latin typeface="Calibri" panose="020F0502020204030204" pitchFamily="34" charset="0"/>
              </a:rPr>
              <a:t>How Partners Get Involved</a:t>
            </a:r>
            <a:endParaRPr lang="en-US" altLang="en-US" smtClean="0">
              <a:solidFill>
                <a:srgbClr val="336699"/>
              </a:solidFill>
              <a:latin typeface="Calibri" panose="020F0502020204030204" pitchFamily="34" charset="0"/>
            </a:endParaRPr>
          </a:p>
        </p:txBody>
      </p:sp>
      <p:graphicFrame>
        <p:nvGraphicFramePr>
          <p:cNvPr id="2" name="Diagram 1"/>
          <p:cNvGraphicFramePr/>
          <p:nvPr/>
        </p:nvGraphicFramePr>
        <p:xfrm>
          <a:off x="1524000" y="1600200"/>
          <a:ext cx="60960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6" name="TextBox 3"/>
          <p:cNvSpPr txBox="1">
            <a:spLocks noChangeArrowheads="1"/>
          </p:cNvSpPr>
          <p:nvPr/>
        </p:nvSpPr>
        <p:spPr bwMode="auto">
          <a:xfrm>
            <a:off x="6629400" y="1085850"/>
            <a:ext cx="26670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latin typeface="Calibri" panose="020F0502020204030204" pitchFamily="34" charset="0"/>
              </a:rPr>
              <a:t>Nonprofit Consulting Projects</a:t>
            </a:r>
          </a:p>
          <a:p>
            <a:pPr eaLnBrk="1" hangingPunct="1">
              <a:spcBef>
                <a:spcPct val="0"/>
              </a:spcBef>
              <a:buClrTx/>
              <a:buSzTx/>
              <a:buFontTx/>
              <a:buNone/>
            </a:pPr>
            <a:r>
              <a:rPr lang="en-US" altLang="en-US" sz="1800">
                <a:latin typeface="Calibri" panose="020F0502020204030204" pitchFamily="34" charset="0"/>
              </a:rPr>
              <a:t>Lead Partner</a:t>
            </a:r>
          </a:p>
          <a:p>
            <a:pPr eaLnBrk="1" hangingPunct="1">
              <a:spcBef>
                <a:spcPct val="0"/>
              </a:spcBef>
              <a:buClrTx/>
              <a:buSzTx/>
              <a:buFontTx/>
              <a:buNone/>
            </a:pPr>
            <a:r>
              <a:rPr lang="en-US" altLang="en-US" sz="1800">
                <a:latin typeface="Calibri" panose="020F0502020204030204" pitchFamily="34" charset="0"/>
              </a:rPr>
              <a:t>Coaching</a:t>
            </a:r>
          </a:p>
          <a:p>
            <a:pPr eaLnBrk="1" hangingPunct="1">
              <a:spcBef>
                <a:spcPct val="0"/>
              </a:spcBef>
              <a:buClrTx/>
              <a:buSzTx/>
              <a:buFontTx/>
              <a:buNone/>
            </a:pPr>
            <a:r>
              <a:rPr lang="en-US" altLang="en-US" sz="1800">
                <a:latin typeface="Calibri" panose="020F0502020204030204" pitchFamily="34" charset="0"/>
              </a:rPr>
              <a:t>Investee Gatherings</a:t>
            </a:r>
          </a:p>
          <a:p>
            <a:pPr eaLnBrk="1" hangingPunct="1">
              <a:spcBef>
                <a:spcPct val="0"/>
              </a:spcBef>
              <a:buClrTx/>
              <a:buSzTx/>
              <a:buFontTx/>
              <a:buNone/>
            </a:pPr>
            <a:r>
              <a:rPr lang="en-US" altLang="en-US" sz="1800">
                <a:latin typeface="Calibri" panose="020F0502020204030204" pitchFamily="34" charset="0"/>
              </a:rPr>
              <a:t>Investment Committee</a:t>
            </a:r>
          </a:p>
        </p:txBody>
      </p:sp>
      <p:sp>
        <p:nvSpPr>
          <p:cNvPr id="18437" name="TextBox 5"/>
          <p:cNvSpPr txBox="1">
            <a:spLocks noChangeArrowheads="1"/>
          </p:cNvSpPr>
          <p:nvPr/>
        </p:nvSpPr>
        <p:spPr bwMode="auto">
          <a:xfrm>
            <a:off x="6086475" y="4267200"/>
            <a:ext cx="3429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latin typeface="Calibri" panose="020F0502020204030204" pitchFamily="34" charset="0"/>
              </a:rPr>
              <a:t>Executive Coaching</a:t>
            </a:r>
          </a:p>
          <a:p>
            <a:pPr eaLnBrk="1" hangingPunct="1">
              <a:spcBef>
                <a:spcPct val="0"/>
              </a:spcBef>
              <a:buClrTx/>
              <a:buSzTx/>
              <a:buFontTx/>
              <a:buNone/>
            </a:pPr>
            <a:r>
              <a:rPr lang="en-US" altLang="en-US" sz="1800">
                <a:latin typeface="Calibri" panose="020F0502020204030204" pitchFamily="34" charset="0"/>
              </a:rPr>
              <a:t>Educational Workshops</a:t>
            </a:r>
          </a:p>
          <a:p>
            <a:pPr eaLnBrk="1" hangingPunct="1">
              <a:spcBef>
                <a:spcPct val="0"/>
              </a:spcBef>
              <a:buClrTx/>
              <a:buSzTx/>
              <a:buFontTx/>
              <a:buNone/>
            </a:pPr>
            <a:r>
              <a:rPr lang="en-US" altLang="en-US" sz="1800">
                <a:latin typeface="Calibri" panose="020F0502020204030204" pitchFamily="34" charset="0"/>
              </a:rPr>
              <a:t>Write a blog post</a:t>
            </a:r>
          </a:p>
          <a:p>
            <a:pPr eaLnBrk="1" hangingPunct="1">
              <a:spcBef>
                <a:spcPct val="0"/>
              </a:spcBef>
              <a:buClrTx/>
              <a:buSzTx/>
              <a:buFont typeface="Wingdings" panose="05000000000000000000" pitchFamily="2" charset="2"/>
              <a:buNone/>
            </a:pPr>
            <a:r>
              <a:rPr lang="en-US" altLang="en-US" sz="1800">
                <a:latin typeface="Calibri" panose="020F0502020204030204" pitchFamily="34" charset="0"/>
              </a:rPr>
              <a:t>Coordinate a program</a:t>
            </a:r>
          </a:p>
          <a:p>
            <a:pPr eaLnBrk="1" hangingPunct="1">
              <a:spcBef>
                <a:spcPct val="0"/>
              </a:spcBef>
              <a:buClrTx/>
              <a:buSzTx/>
              <a:buFontTx/>
              <a:buNone/>
            </a:pPr>
            <a:r>
              <a:rPr lang="en-US" altLang="en-US" sz="1800">
                <a:latin typeface="Calibri" panose="020F0502020204030204" pitchFamily="34" charset="0"/>
              </a:rPr>
              <a:t>And, more</a:t>
            </a:r>
          </a:p>
        </p:txBody>
      </p:sp>
      <p:sp>
        <p:nvSpPr>
          <p:cNvPr id="18438" name="TextBox 6"/>
          <p:cNvSpPr txBox="1">
            <a:spLocks noChangeArrowheads="1"/>
          </p:cNvSpPr>
          <p:nvPr/>
        </p:nvSpPr>
        <p:spPr bwMode="auto">
          <a:xfrm>
            <a:off x="304800" y="3430588"/>
            <a:ext cx="31242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latin typeface="Calibri" panose="020F0502020204030204" pitchFamily="34" charset="0"/>
              </a:rPr>
              <a:t>Board of Directors</a:t>
            </a:r>
          </a:p>
          <a:p>
            <a:pPr eaLnBrk="1" hangingPunct="1">
              <a:spcBef>
                <a:spcPct val="0"/>
              </a:spcBef>
              <a:buClrTx/>
              <a:buSzTx/>
              <a:buFontTx/>
              <a:buNone/>
            </a:pPr>
            <a:r>
              <a:rPr lang="en-US" altLang="en-US" sz="1800">
                <a:latin typeface="Calibri" panose="020F0502020204030204" pitchFamily="34" charset="0"/>
              </a:rPr>
              <a:t>Sustainability</a:t>
            </a:r>
          </a:p>
          <a:p>
            <a:pPr eaLnBrk="1" hangingPunct="1">
              <a:spcBef>
                <a:spcPct val="0"/>
              </a:spcBef>
              <a:buClrTx/>
              <a:buSzTx/>
              <a:buFontTx/>
              <a:buNone/>
            </a:pPr>
            <a:r>
              <a:rPr lang="en-US" altLang="en-US" sz="1800">
                <a:latin typeface="Calibri" panose="020F0502020204030204" pitchFamily="34" charset="0"/>
              </a:rPr>
              <a:t>Finance</a:t>
            </a:r>
          </a:p>
          <a:p>
            <a:pPr eaLnBrk="1" hangingPunct="1">
              <a:spcBef>
                <a:spcPct val="0"/>
              </a:spcBef>
              <a:buClrTx/>
              <a:buSzTx/>
              <a:buFontTx/>
              <a:buNone/>
            </a:pPr>
            <a:r>
              <a:rPr lang="en-US" altLang="en-US" sz="1800">
                <a:latin typeface="Calibri" panose="020F0502020204030204" pitchFamily="34" charset="0"/>
              </a:rPr>
              <a:t>Partner Engagement</a:t>
            </a:r>
          </a:p>
          <a:p>
            <a:pPr eaLnBrk="1" hangingPunct="1">
              <a:spcBef>
                <a:spcPct val="0"/>
              </a:spcBef>
              <a:buClrTx/>
              <a:buSzTx/>
              <a:buFontTx/>
              <a:buNone/>
            </a:pPr>
            <a:r>
              <a:rPr lang="en-US" altLang="en-US" sz="1800">
                <a:latin typeface="Calibri" panose="020F0502020204030204" pitchFamily="34" charset="0"/>
              </a:rPr>
              <a:t>Task Forces</a:t>
            </a:r>
          </a:p>
          <a:p>
            <a:pPr eaLnBrk="1" hangingPunct="1">
              <a:spcBef>
                <a:spcPct val="0"/>
              </a:spcBef>
              <a:buClrTx/>
              <a:buSzTx/>
              <a:buFontTx/>
              <a:buNone/>
            </a:pPr>
            <a:r>
              <a:rPr lang="en-US" altLang="en-US" sz="1800">
                <a:latin typeface="Calibri" panose="020F0502020204030204" pitchFamily="34" charset="0"/>
              </a:rPr>
              <a:t>Educational Sessions</a:t>
            </a:r>
          </a:p>
          <a:p>
            <a:pPr eaLnBrk="1" hangingPunct="1">
              <a:spcBef>
                <a:spcPct val="0"/>
              </a:spcBef>
              <a:buClrTx/>
              <a:buSzTx/>
              <a:buFontTx/>
              <a:buNone/>
            </a:pPr>
            <a:r>
              <a:rPr lang="en-US" altLang="en-US" sz="1800">
                <a:latin typeface="Calibri" panose="020F0502020204030204" pitchFamily="34" charset="0"/>
              </a:rPr>
              <a:t>Host an event</a:t>
            </a:r>
          </a:p>
          <a:p>
            <a:pPr eaLnBrk="1" hangingPunct="1">
              <a:spcBef>
                <a:spcPct val="0"/>
              </a:spcBef>
              <a:buClrTx/>
              <a:buSzTx/>
              <a:buFontTx/>
              <a:buNone/>
            </a:pPr>
            <a:r>
              <a:rPr lang="en-US" altLang="en-US" sz="1800">
                <a:latin typeface="Calibri" panose="020F0502020204030204" pitchFamily="34" charset="0"/>
              </a:rPr>
              <a:t>And, more</a:t>
            </a:r>
          </a:p>
        </p:txBody>
      </p:sp>
      <p:cxnSp>
        <p:nvCxnSpPr>
          <p:cNvPr id="9" name="Straight Arrow Connector 8"/>
          <p:cNvCxnSpPr/>
          <p:nvPr/>
        </p:nvCxnSpPr>
        <p:spPr>
          <a:xfrm flipV="1">
            <a:off x="1447800" y="2971800"/>
            <a:ext cx="1219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943600" y="1295400"/>
            <a:ext cx="457200" cy="390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5562600" y="4267200"/>
            <a:ext cx="3810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solidFill>
                  <a:srgbClr val="00B2A9"/>
                </a:solidFill>
                <a:latin typeface="Calibri" panose="020F0502020204030204" pitchFamily="34" charset="0"/>
              </a:rPr>
              <a:t>Leadership Structure</a:t>
            </a:r>
            <a:endParaRPr lang="en-US" altLang="en-US" smtClean="0">
              <a:solidFill>
                <a:srgbClr val="336699"/>
              </a:solidFill>
              <a:latin typeface="Calibri" panose="020F0502020204030204" pitchFamily="34" charset="0"/>
            </a:endParaRPr>
          </a:p>
        </p:txBody>
      </p:sp>
      <p:sp>
        <p:nvSpPr>
          <p:cNvPr id="7171" name="Rectangle 3"/>
          <p:cNvSpPr>
            <a:spLocks noGrp="1" noChangeArrowheads="1"/>
          </p:cNvSpPr>
          <p:nvPr>
            <p:ph type="body" idx="1"/>
          </p:nvPr>
        </p:nvSpPr>
        <p:spPr>
          <a:xfrm>
            <a:off x="533400" y="1219200"/>
            <a:ext cx="8229600" cy="4530725"/>
          </a:xfrm>
        </p:spPr>
        <p:txBody>
          <a:bodyPr/>
          <a:lstStyle/>
          <a:p>
            <a:pPr>
              <a:lnSpc>
                <a:spcPct val="90000"/>
              </a:lnSpc>
              <a:defRPr/>
            </a:pPr>
            <a:r>
              <a:rPr lang="en-US" sz="2000" dirty="0" smtClean="0"/>
              <a:t>Board of Directors </a:t>
            </a:r>
          </a:p>
          <a:p>
            <a:pPr>
              <a:lnSpc>
                <a:spcPct val="90000"/>
              </a:lnSpc>
              <a:defRPr/>
            </a:pPr>
            <a:r>
              <a:rPr lang="en-US" sz="2000" dirty="0" smtClean="0"/>
              <a:t>Staff</a:t>
            </a:r>
          </a:p>
          <a:p>
            <a:pPr>
              <a:lnSpc>
                <a:spcPct val="90000"/>
              </a:lnSpc>
              <a:defRPr/>
            </a:pPr>
            <a:r>
              <a:rPr lang="en-US" sz="2000" dirty="0" smtClean="0"/>
              <a:t>Committee Chairs</a:t>
            </a:r>
          </a:p>
          <a:p>
            <a:pPr>
              <a:lnSpc>
                <a:spcPct val="90000"/>
              </a:lnSpc>
              <a:defRPr/>
            </a:pPr>
            <a:r>
              <a:rPr lang="en-US" sz="2000" dirty="0" smtClean="0"/>
              <a:t>Lead Partners</a:t>
            </a:r>
          </a:p>
          <a:p>
            <a:pPr marL="0" indent="0">
              <a:lnSpc>
                <a:spcPct val="90000"/>
              </a:lnSpc>
              <a:buFont typeface="Wingdings" panose="05000000000000000000" pitchFamily="2" charset="2"/>
              <a:buNone/>
              <a:defRPr/>
            </a:pPr>
            <a:endParaRPr lang="en-US" sz="1200" dirty="0" smtClean="0"/>
          </a:p>
          <a:p>
            <a:pPr marL="0" indent="0">
              <a:lnSpc>
                <a:spcPct val="90000"/>
              </a:lnSpc>
              <a:buFont typeface="Wingdings" panose="05000000000000000000" pitchFamily="2" charset="2"/>
              <a:buNone/>
              <a:defRPr/>
            </a:pPr>
            <a:r>
              <a:rPr lang="en-US" sz="3200" dirty="0" smtClean="0">
                <a:solidFill>
                  <a:srgbClr val="00B2A9"/>
                </a:solidFill>
                <a:latin typeface="Calibri" panose="020F0502020204030204" pitchFamily="34" charset="0"/>
              </a:rPr>
              <a:t>Current Affiliations</a:t>
            </a:r>
          </a:p>
          <a:p>
            <a:pPr>
              <a:lnSpc>
                <a:spcPct val="90000"/>
              </a:lnSpc>
              <a:defRPr/>
            </a:pPr>
            <a:r>
              <a:rPr lang="en-US" sz="2000" dirty="0" smtClean="0"/>
              <a:t>SVP Network member</a:t>
            </a:r>
          </a:p>
          <a:p>
            <a:pPr>
              <a:lnSpc>
                <a:spcPct val="90000"/>
              </a:lnSpc>
              <a:defRPr/>
            </a:pPr>
            <a:r>
              <a:rPr lang="en-US" sz="2000" dirty="0" smtClean="0"/>
              <a:t>Impact HUB Boulder &amp; Impact HUB Global</a:t>
            </a:r>
          </a:p>
          <a:p>
            <a:pPr>
              <a:lnSpc>
                <a:spcPct val="90000"/>
              </a:lnSpc>
              <a:defRPr/>
            </a:pPr>
            <a:r>
              <a:rPr lang="en-US" sz="2000" dirty="0" smtClean="0"/>
              <a:t>Colorado Nonprofit Association</a:t>
            </a:r>
          </a:p>
          <a:p>
            <a:pPr>
              <a:lnSpc>
                <a:spcPct val="90000"/>
              </a:lnSpc>
              <a:defRPr/>
            </a:pPr>
            <a:r>
              <a:rPr lang="en-US" sz="2000" dirty="0"/>
              <a:t>Colorado Association of Funders</a:t>
            </a:r>
          </a:p>
          <a:p>
            <a:pPr>
              <a:lnSpc>
                <a:spcPct val="90000"/>
              </a:lnSpc>
              <a:defRPr/>
            </a:pPr>
            <a:r>
              <a:rPr lang="en-US" sz="2000" dirty="0" smtClean="0"/>
              <a:t>Colorado Funders for Inclusiveness and Equity</a:t>
            </a:r>
            <a:endParaRPr lang="en-US" sz="2000" dirty="0"/>
          </a:p>
          <a:p>
            <a:pPr>
              <a:lnSpc>
                <a:spcPct val="90000"/>
              </a:lnSpc>
              <a:defRPr/>
            </a:pPr>
            <a:r>
              <a:rPr lang="en-US" sz="2000" dirty="0" smtClean="0"/>
              <a:t>The </a:t>
            </a:r>
            <a:r>
              <a:rPr lang="en-US" sz="2000" dirty="0"/>
              <a:t>Community </a:t>
            </a:r>
            <a:r>
              <a:rPr lang="en-US" sz="2000" dirty="0" smtClean="0"/>
              <a:t>Foundation</a:t>
            </a:r>
          </a:p>
          <a:p>
            <a:pPr>
              <a:lnSpc>
                <a:spcPct val="90000"/>
              </a:lnSpc>
              <a:defRPr/>
            </a:pPr>
            <a:r>
              <a:rPr lang="en-US" sz="2000" dirty="0" smtClean="0"/>
              <a:t>Boulder and Latino Chambers </a:t>
            </a:r>
          </a:p>
          <a:p>
            <a:pPr>
              <a:lnSpc>
                <a:spcPct val="90000"/>
              </a:lnSpc>
              <a:defRPr/>
            </a:pPr>
            <a:r>
              <a:rPr lang="en-US" sz="2000" dirty="0" smtClean="0"/>
              <a:t>And more</a:t>
            </a:r>
            <a:endParaRPr lang="en-US" sz="2000" dirty="0"/>
          </a:p>
          <a:p>
            <a:pPr>
              <a:lnSpc>
                <a:spcPct val="90000"/>
              </a:lnSpc>
              <a:defRPr/>
            </a:pPr>
            <a:endParaRPr lang="en-US" sz="3200"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solidFill>
                  <a:srgbClr val="00B2A9"/>
                </a:solidFill>
                <a:latin typeface="Calibri" panose="020F0502020204030204" pitchFamily="34" charset="0"/>
              </a:rPr>
              <a:t>SVP Programs</a:t>
            </a:r>
            <a:endParaRPr lang="en-US" altLang="en-US" smtClean="0">
              <a:solidFill>
                <a:srgbClr val="336699"/>
              </a:solidFill>
              <a:latin typeface="Calibri" panose="020F0502020204030204" pitchFamily="34" charset="0"/>
            </a:endParaRPr>
          </a:p>
        </p:txBody>
      </p:sp>
      <p:sp>
        <p:nvSpPr>
          <p:cNvPr id="22531" name="Rectangle 3"/>
          <p:cNvSpPr>
            <a:spLocks noGrp="1" noChangeArrowheads="1"/>
          </p:cNvSpPr>
          <p:nvPr>
            <p:ph type="body" idx="1"/>
          </p:nvPr>
        </p:nvSpPr>
        <p:spPr>
          <a:xfrm>
            <a:off x="457200" y="1066800"/>
            <a:ext cx="8229600" cy="5486400"/>
          </a:xfrm>
        </p:spPr>
        <p:txBody>
          <a:bodyPr/>
          <a:lstStyle/>
          <a:p>
            <a:pPr eaLnBrk="1" hangingPunct="1"/>
            <a:r>
              <a:rPr lang="en-US" altLang="en-US" sz="2400" dirty="0" smtClean="0"/>
              <a:t>Investee Capacity Building  </a:t>
            </a:r>
          </a:p>
          <a:p>
            <a:pPr lvl="1" eaLnBrk="1" hangingPunct="1"/>
            <a:r>
              <a:rPr lang="en-US" altLang="en-US" sz="2200" dirty="0" smtClean="0"/>
              <a:t>Pro bono consulting</a:t>
            </a:r>
          </a:p>
          <a:p>
            <a:pPr lvl="1" eaLnBrk="1" hangingPunct="1"/>
            <a:r>
              <a:rPr lang="en-US" altLang="en-US" sz="2200" dirty="0" smtClean="0"/>
              <a:t>Cash grants (in support of capacity building)</a:t>
            </a:r>
          </a:p>
          <a:p>
            <a:pPr eaLnBrk="1" hangingPunct="1"/>
            <a:r>
              <a:rPr lang="en-US" altLang="en-US" sz="2400" dirty="0" smtClean="0"/>
              <a:t>Partner Philanthropic Development</a:t>
            </a:r>
          </a:p>
          <a:p>
            <a:pPr lvl="1" eaLnBrk="1" hangingPunct="1"/>
            <a:r>
              <a:rPr lang="en-US" altLang="en-US" sz="2200" dirty="0" smtClean="0"/>
              <a:t>Volunteer engagement for nonprofits &amp; SVP</a:t>
            </a:r>
          </a:p>
          <a:p>
            <a:pPr lvl="1" eaLnBrk="1" hangingPunct="1"/>
            <a:r>
              <a:rPr lang="en-US" altLang="en-US" sz="2200" dirty="0" smtClean="0"/>
              <a:t>Partner Bootcamp (educational series)</a:t>
            </a:r>
          </a:p>
          <a:p>
            <a:pPr lvl="1" eaLnBrk="1" hangingPunct="1"/>
            <a:r>
              <a:rPr lang="en-US" altLang="en-US" sz="2200" dirty="0" smtClean="0"/>
              <a:t>Expanding Networks</a:t>
            </a:r>
          </a:p>
          <a:p>
            <a:pPr eaLnBrk="1" hangingPunct="1"/>
            <a:r>
              <a:rPr lang="en-US" altLang="en-US" sz="2400" dirty="0" smtClean="0"/>
              <a:t>Execs Evolve – </a:t>
            </a:r>
            <a:r>
              <a:rPr lang="en-US" altLang="en-US" sz="2200" dirty="0" smtClean="0"/>
              <a:t>executive coaching for nonprofit leaders</a:t>
            </a:r>
          </a:p>
          <a:p>
            <a:pPr eaLnBrk="1" hangingPunct="1"/>
            <a:r>
              <a:rPr lang="en-US" altLang="en-US" sz="2400" dirty="0" smtClean="0"/>
              <a:t>Nonprofit Education</a:t>
            </a:r>
          </a:p>
          <a:p>
            <a:pPr lvl="1" eaLnBrk="1" hangingPunct="1"/>
            <a:r>
              <a:rPr lang="en-US" altLang="en-US" sz="2200" i="1" dirty="0" smtClean="0"/>
              <a:t>Boards with Brains</a:t>
            </a:r>
            <a:endParaRPr lang="en-US" altLang="en-US" sz="2200" dirty="0" smtClean="0"/>
          </a:p>
          <a:p>
            <a:pPr eaLnBrk="1" hangingPunct="1"/>
            <a:r>
              <a:rPr lang="en-US" altLang="en-US" sz="2400" dirty="0" smtClean="0"/>
              <a:t>Strategic Partnerships &amp; Collaborations</a:t>
            </a:r>
          </a:p>
          <a:p>
            <a:pPr eaLnBrk="1" hangingPunct="1"/>
            <a:r>
              <a:rPr lang="en-US" altLang="en-US" sz="2400" dirty="0" smtClean="0"/>
              <a:t>Invested EDs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Custom 1">
      <a:dk1>
        <a:srgbClr val="000000"/>
      </a:dk1>
      <a:lt1>
        <a:srgbClr val="FFFFFF"/>
      </a:lt1>
      <a:dk2>
        <a:srgbClr val="006633"/>
      </a:dk2>
      <a:lt2>
        <a:srgbClr val="5F5F5F"/>
      </a:lt2>
      <a:accent1>
        <a:srgbClr val="0000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4457</TotalTime>
  <Words>1069</Words>
  <Application>Microsoft Office PowerPoint</Application>
  <PresentationFormat>On-screen Show (4:3)</PresentationFormat>
  <Paragraphs>204</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Garamond</vt:lpstr>
      <vt:lpstr>Wingdings</vt:lpstr>
      <vt:lpstr>Edge</vt:lpstr>
      <vt:lpstr>PowerPoint Presentation</vt:lpstr>
      <vt:lpstr>How we talk about SVP </vt:lpstr>
      <vt:lpstr>SVP Member Organizations</vt:lpstr>
      <vt:lpstr>SVP Boulder County Investments</vt:lpstr>
      <vt:lpstr>PowerPoint Presentation</vt:lpstr>
      <vt:lpstr>PowerPoint Presentation</vt:lpstr>
      <vt:lpstr>How Partners Get Involved</vt:lpstr>
      <vt:lpstr>Leadership Structure</vt:lpstr>
      <vt:lpstr>SVP Programs</vt:lpstr>
      <vt:lpstr>Strengthening  Nonprofits</vt:lpstr>
      <vt:lpstr>Get Involved</vt:lpstr>
      <vt:lpstr>SVP Network </vt:lpstr>
      <vt:lpstr>About SVP </vt:lpstr>
    </vt:vector>
  </TitlesOfParts>
  <Company>The Community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SVP Grants Cycle 2009</dc:title>
  <dc:creator>Volunteer</dc:creator>
  <cp:lastModifiedBy>Sarabeth Zemel</cp:lastModifiedBy>
  <cp:revision>195</cp:revision>
  <cp:lastPrinted>2015-06-16T18:19:58Z</cp:lastPrinted>
  <dcterms:created xsi:type="dcterms:W3CDTF">2009-05-05T18:47:52Z</dcterms:created>
  <dcterms:modified xsi:type="dcterms:W3CDTF">2016-04-19T19:46:49Z</dcterms:modified>
</cp:coreProperties>
</file>