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41"/>
  </p:notesMasterIdLst>
  <p:handoutMasterIdLst>
    <p:handoutMasterId r:id="rId42"/>
  </p:handoutMasterIdLst>
  <p:sldIdLst>
    <p:sldId id="274" r:id="rId2"/>
    <p:sldId id="577" r:id="rId3"/>
    <p:sldId id="616" r:id="rId4"/>
    <p:sldId id="691" r:id="rId5"/>
    <p:sldId id="695" r:id="rId6"/>
    <p:sldId id="618" r:id="rId7"/>
    <p:sldId id="679" r:id="rId8"/>
    <p:sldId id="611" r:id="rId9"/>
    <p:sldId id="614" r:id="rId10"/>
    <p:sldId id="659" r:id="rId11"/>
    <p:sldId id="627" r:id="rId12"/>
    <p:sldId id="660" r:id="rId13"/>
    <p:sldId id="661" r:id="rId14"/>
    <p:sldId id="632" r:id="rId15"/>
    <p:sldId id="630" r:id="rId16"/>
    <p:sldId id="631" r:id="rId17"/>
    <p:sldId id="633" r:id="rId18"/>
    <p:sldId id="662" r:id="rId19"/>
    <p:sldId id="664" r:id="rId20"/>
    <p:sldId id="665" r:id="rId21"/>
    <p:sldId id="666" r:id="rId22"/>
    <p:sldId id="640" r:id="rId23"/>
    <p:sldId id="676" r:id="rId24"/>
    <p:sldId id="669" r:id="rId25"/>
    <p:sldId id="644" r:id="rId26"/>
    <p:sldId id="670" r:id="rId27"/>
    <p:sldId id="648" r:id="rId28"/>
    <p:sldId id="698" r:id="rId29"/>
    <p:sldId id="672" r:id="rId30"/>
    <p:sldId id="682" r:id="rId31"/>
    <p:sldId id="683" r:id="rId32"/>
    <p:sldId id="684" r:id="rId33"/>
    <p:sldId id="689" r:id="rId34"/>
    <p:sldId id="673" r:id="rId35"/>
    <p:sldId id="697" r:id="rId36"/>
    <p:sldId id="654" r:id="rId37"/>
    <p:sldId id="675" r:id="rId38"/>
    <p:sldId id="657" r:id="rId39"/>
    <p:sldId id="678" r:id="rId4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Hare" initials="C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85B1"/>
    <a:srgbClr val="8497B0"/>
    <a:srgbClr val="85A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89689" autoAdjust="0"/>
  </p:normalViewPr>
  <p:slideViewPr>
    <p:cSldViewPr snapToGrid="0">
      <p:cViewPr varScale="1">
        <p:scale>
          <a:sx n="74" d="100"/>
          <a:sy n="74" d="100"/>
        </p:scale>
        <p:origin x="87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3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8475-1B19-4D86-9615-7234CFF1A5AE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7A2B5-6CD4-41A2-9CD9-2C1BCED3B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2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8.12766" units="1/cm"/>
          <inkml:channelProperty channel="Y" name="resolution" value="58.18182" units="1/cm"/>
          <inkml:channelProperty channel="T" name="resolution" value="1" units="1/dev"/>
        </inkml:channelProperties>
      </inkml:inkSource>
      <inkml:timestamp xml:id="ts0" timeString="2016-07-25T17:34:47.42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13763 15159 0</inkml:trace>
  <inkml:trace contextRef="#ctx0" brushRef="#br0" timeOffset="1115.021">11235 5694 0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6A5F370-31AF-45DE-80A4-82E17DFFA931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86A73CC-1793-4D7A-AB6F-E24E847FBD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0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sz="1800" b="1" baseline="0" dirty="0"/>
              <a:t>No County Governments, </a:t>
            </a:r>
            <a:r>
              <a:rPr lang="en-US" sz="1800" b="1" dirty="0">
                <a:solidFill>
                  <a:schemeClr val="accent2"/>
                </a:solidFill>
              </a:rPr>
              <a:t>174 </a:t>
            </a:r>
            <a:r>
              <a:rPr lang="en-US" sz="1800" b="1" dirty="0"/>
              <a:t>town governments, 194 school districts, 60% of towns can’t afford their infrastructure</a:t>
            </a:r>
          </a:p>
          <a:p>
            <a:pPr marL="228600" indent="-228600">
              <a:buAutoNum type="arabicPeriod" startAt="3"/>
            </a:pPr>
            <a:endParaRPr lang="en-US" sz="1800" b="1" baseline="0" dirty="0"/>
          </a:p>
          <a:p>
            <a:pPr marL="228600" indent="-228600">
              <a:buAutoNum type="arabicPeriod" startAt="3"/>
            </a:pPr>
            <a:r>
              <a:rPr lang="en-US" sz="1800" b="1" baseline="0" dirty="0"/>
              <a:t>GROWTH in immigration, particularly in state’s HISPANIC population. 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43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6.  SILOED</a:t>
            </a:r>
            <a:r>
              <a:rPr lang="en-US" sz="1800" b="1" baseline="0" dirty="0"/>
              <a:t> nonprofit sector  -- DIFFICULT to develop &amp; scale solutions. </a:t>
            </a:r>
            <a:endParaRPr lang="en-US" sz="18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9.  Increased realization (among funders, government, some business) that community engagement is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Diversify ou</a:t>
            </a:r>
            <a:r>
              <a:rPr lang="en-US" baseline="0" dirty="0"/>
              <a:t>r Partnership -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strengthen our organizational capacity &amp; add new perspectives and expertise.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14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09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reveal each bullet point one by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4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Partner Skills Training examples:  (nonprofit 101, nonprofit financial management, building consensus)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13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once</a:t>
            </a:r>
            <a:r>
              <a:rPr lang="en-US" baseline="0" dirty="0"/>
              <a:t> to reveal 3 strategies under 2) Enable our Partners 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2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4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September</a:t>
            </a:r>
            <a:r>
              <a:rPr lang="en-US" baseline="0" dirty="0"/>
              <a:t> – Tour of Harbor Watch Lab &amp; local LI Sound Oyster Farm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10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69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78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45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70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97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ROUTE 8 – Historically a KEY manufacturing corridor in CT</a:t>
            </a:r>
          </a:p>
          <a:p>
            <a:r>
              <a:rPr lang="en-US" dirty="0"/>
              <a:t>- </a:t>
            </a:r>
            <a:r>
              <a:rPr lang="en-US" sz="12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Most of corridor designated “enterprise corridor zone”, offering tax advantages to new businesses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84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21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EXPANSION</a:t>
            </a:r>
            <a:r>
              <a:rPr lang="en-US" baseline="0" dirty="0"/>
              <a:t> OF CHOICES – Open choice (suburban slots), new school starts, investments in public school improvement efforts</a:t>
            </a:r>
            <a:endParaRPr lang="en-US" dirty="0"/>
          </a:p>
          <a:p>
            <a:r>
              <a:rPr lang="en-US" dirty="0"/>
              <a:t>PARENT ENGAGEMENT– Support community orgs to increase power of low income families to advocate</a:t>
            </a:r>
            <a:r>
              <a:rPr lang="en-US" baseline="0" dirty="0"/>
              <a:t> for improved learning opportunities</a:t>
            </a:r>
          </a:p>
          <a:p>
            <a:r>
              <a:rPr lang="en-US" baseline="0" dirty="0"/>
              <a:t>EARLY CHILDHOOD -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 high quality education &amp; child care orgs          EFFECTIVE DATA INFRASTRUCTURE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Collective Impact Initiatives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71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7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0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55% of the partners responded; (24</a:t>
            </a:r>
            <a:r>
              <a:rPr lang="en-US" baseline="0" dirty="0"/>
              <a:t> out of 45 partners)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403C-5EE8-4677-A687-4FD0200711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3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9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9E217439-7CF4-4370-9617-DC711116307F}" type="slidenum">
              <a:rPr lang="en-GB" altLang="en-US" sz="1200"/>
              <a:pPr algn="r"/>
              <a:t>7</a:t>
            </a:fld>
            <a:endParaRPr lang="en-GB" altLang="en-US" sz="1200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Completed 12 lengthy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interviews with the ED’s affiliates of varied sizes and locations.     </a:t>
            </a: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- 31/CHARLESTON - 510/SEATTLE,   Global Network Stats:  40 Affiliates, 3500+ Partners have invested $55M+ in 700+ nonprofits, 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Seattle founded 1998   --- NOW HAVE 40 chapters in 9 countries – San</a:t>
            </a:r>
            <a:r>
              <a:rPr lang="en-US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Antonio added few months ago, London was added last Fall.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1308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SEEKING to Solve a Community Problem:  CHICAGO  - POVERTY   Investing BROADLY:  BOULDER COUNTY &amp; CLEVELAND  CONCENTRATED on Specific Issue:  PORTLAND - EDUCATION</a:t>
            </a:r>
          </a:p>
          <a:p>
            <a:r>
              <a:rPr lang="en-US" baseline="0" dirty="0"/>
              <a:t>CONVENING ROLE:  Portland, San Diego –Portland was “failing 1 success at a time w/o moving the needle”.  Created 10 </a:t>
            </a:r>
            <a:r>
              <a:rPr lang="en-US" baseline="0" dirty="0" err="1"/>
              <a:t>yr</a:t>
            </a:r>
            <a:r>
              <a:rPr lang="en-US" baseline="0" dirty="0"/>
              <a:t> plan (currently in </a:t>
            </a:r>
            <a:r>
              <a:rPr lang="en-US" baseline="0" dirty="0" err="1"/>
              <a:t>yr</a:t>
            </a:r>
            <a:r>
              <a:rPr lang="en-US" baseline="0" dirty="0"/>
              <a:t> 5) to get every child in Portland ready for Pre-K.  Supporting/focusing on collective action for orgs focused on infant-Pre-K . Local cross-sector partnerships:  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ridgeport, Stamford, &amp; Norwalk STRIVEs</a:t>
            </a:r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6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MEMBERSHIP</a:t>
            </a:r>
            <a:r>
              <a:rPr lang="en-US" baseline="0" dirty="0"/>
              <a:t>– Seek to expand AGE RANGE, GEOGRAPHIC REACH, CAREER &amp; CULTURAL BACKGROUNDS, PARTNER SKILL SETS</a:t>
            </a:r>
          </a:p>
          <a:p>
            <a:r>
              <a:rPr lang="en-US" baseline="0" dirty="0"/>
              <a:t>BUILD AWARENESS OF SVP– Have Partners speak at community events/orgs (Rotary, alumni club events, etc.) to offer insight into SVP / venture philanthropy</a:t>
            </a:r>
          </a:p>
          <a:p>
            <a:r>
              <a:rPr lang="en-US" baseline="0" dirty="0"/>
              <a:t>Opportunities for Partners:  JEFFERSONIAN DINNER, LECTURES, HAPPY HOURS also PARTNER-LED COMMITTEES &amp; ISSUE FOCUSED GROUPS on Ed &amp; Workforce Dev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73CC-1793-4D7A-AB6F-E24E847FBD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7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8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7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811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483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4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63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614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3617-0E2E-49AC-99FC-410F86F4398D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C832-FA5A-4213-B1FC-9E2532260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7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451" y="3495041"/>
            <a:ext cx="9386024" cy="2799352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Strategic Plan</a:t>
            </a:r>
          </a:p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2016-2019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3"/>
          <a:stretch/>
        </p:blipFill>
        <p:spPr>
          <a:xfrm>
            <a:off x="3030526" y="1074596"/>
            <a:ext cx="6265875" cy="20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1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Community Landscape Analysis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Karen Brown</a:t>
            </a:r>
          </a:p>
          <a:p>
            <a:pPr algn="r"/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20" y="2441151"/>
            <a:ext cx="5976620" cy="19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5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0780" y="923976"/>
            <a:ext cx="9558020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Biggest issue facing CT: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Closing the opportunity gap 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US" sz="3200" dirty="0">
              <a:latin typeface="+mj-lt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Poor CT economy:  Stagnating job creation &amp; economic growth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US" sz="3200" dirty="0">
              <a:latin typeface="+mj-lt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Hyper-localization: Fragmented political &amp; financial systems make it difficult to scale social solutions</a:t>
            </a:r>
          </a:p>
          <a:p>
            <a:pPr marL="514350" indent="-514350">
              <a:lnSpc>
                <a:spcPct val="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US" sz="3200" dirty="0">
              <a:latin typeface="+mj-lt"/>
            </a:endParaRPr>
          </a:p>
          <a:p>
            <a:pPr marL="514350" indent="-514350">
              <a:lnSpc>
                <a:spcPct val="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US" sz="3200" dirty="0">
              <a:latin typeface="+mj-lt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Significant demographic changes: young &amp; educated are  leaving, immigrant population growing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9360" y="132080"/>
            <a:ext cx="893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Key Findings</a:t>
            </a:r>
          </a:p>
        </p:txBody>
      </p:sp>
      <p:pic>
        <p:nvPicPr>
          <p:cNvPr id="4098" name="Picture 2" descr="http://kdplatform.com/wp-content/uploads/2014/07/bridging_skills_gap_opportunity_for_associ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9" y="572972"/>
            <a:ext cx="1708304" cy="1281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anonews.org/wp-content/uploads/2015/08/Japan-witnessed-major-economy-downf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9" y="2030245"/>
            <a:ext cx="1846815" cy="1243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28" y="3488367"/>
            <a:ext cx="2130263" cy="1476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7" y="5071738"/>
            <a:ext cx="1911024" cy="143326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879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8292" y="2144761"/>
            <a:ext cx="924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lvl="5" indent="-347472">
              <a:buFont typeface="+mj-lt"/>
              <a:buAutoNum type="arabicPeriod" startAt="6"/>
            </a:pPr>
            <a:r>
              <a:rPr lang="en-US" sz="3200" dirty="0">
                <a:latin typeface="+mj-lt"/>
              </a:rPr>
              <a:t>Fragmented nonprofit sector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8293" y="5637985"/>
            <a:ext cx="924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pPr marL="347472" lvl="5" indent="-347472">
              <a:buClr>
                <a:schemeClr val="accent1">
                  <a:lumMod val="50000"/>
                </a:schemeClr>
              </a:buClr>
              <a:buFont typeface="+mj-lt"/>
              <a:buAutoNum type="arabicPeriod" startAt="9"/>
            </a:pPr>
            <a:r>
              <a:rPr lang="en-US" sz="3200" dirty="0">
                <a:latin typeface="+mj-lt"/>
              </a:rPr>
              <a:t>Community engagement is key to achieving impact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57449" y="99826"/>
            <a:ext cx="648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Key Findings</a:t>
            </a:r>
          </a:p>
        </p:txBody>
      </p:sp>
      <p:pic>
        <p:nvPicPr>
          <p:cNvPr id="9" name="Picture 8" descr="Screen Shot 2016-04-21 at 3.16.2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4" y="868092"/>
            <a:ext cx="1476959" cy="1100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4" y="3058606"/>
            <a:ext cx="1476959" cy="107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44" y="5551611"/>
            <a:ext cx="1476959" cy="1175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78" y="2069775"/>
            <a:ext cx="1464925" cy="853692"/>
          </a:xfrm>
          <a:prstGeom prst="rect">
            <a:avLst/>
          </a:prstGeom>
        </p:spPr>
      </p:pic>
      <p:sp>
        <p:nvSpPr>
          <p:cNvPr id="11" name="AutoShape 8" descr="Image result for adapting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44" y="4385300"/>
            <a:ext cx="1476959" cy="9561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8292" y="969033"/>
            <a:ext cx="924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lvl="5" indent="-347472">
              <a:buClr>
                <a:schemeClr val="accent1">
                  <a:lumMod val="50000"/>
                </a:schemeClr>
              </a:buClr>
              <a:buFont typeface="+mj-lt"/>
              <a:buAutoNum type="arabicPeriod" startAt="5"/>
            </a:pPr>
            <a:r>
              <a:rPr lang="en-US" sz="3200" dirty="0">
                <a:latin typeface="+mj-lt"/>
              </a:rPr>
              <a:t>Disengaged corporate &amp; business sector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8292" y="3213228"/>
            <a:ext cx="924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lvl="5" indent="-347472">
              <a:buClr>
                <a:schemeClr val="accent1">
                  <a:lumMod val="50000"/>
                </a:schemeClr>
              </a:buClr>
              <a:buFont typeface="+mj-lt"/>
              <a:buAutoNum type="arabicPeriod" startAt="7"/>
            </a:pPr>
            <a:r>
              <a:rPr lang="en-US" sz="3200" dirty="0">
                <a:latin typeface="+mj-lt"/>
              </a:rPr>
              <a:t>Revitalization needed in urban areas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8292" y="4487140"/>
            <a:ext cx="924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lvl="5" indent="-347472">
              <a:buClr>
                <a:schemeClr val="accent1">
                  <a:lumMod val="50000"/>
                </a:schemeClr>
              </a:buClr>
              <a:buFont typeface="+mj-lt"/>
              <a:buAutoNum type="arabicPeriod" startAt="8"/>
            </a:pPr>
            <a:r>
              <a:rPr lang="en-US" sz="3200" dirty="0">
                <a:latin typeface="+mj-lt"/>
              </a:rPr>
              <a:t>Funders are adapting their strategies</a:t>
            </a:r>
          </a:p>
        </p:txBody>
      </p:sp>
    </p:spTree>
    <p:extLst>
      <p:ext uri="{BB962C8B-B14F-4D97-AF65-F5344CB8AC3E}">
        <p14:creationId xmlns:p14="http://schemas.microsoft.com/office/powerpoint/2010/main" val="236107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Mission, Vision, Key Imperatives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Mark Argosh</a:t>
            </a:r>
          </a:p>
          <a:p>
            <a:pPr algn="r"/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80" y="2441151"/>
            <a:ext cx="5976620" cy="19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" y="111049"/>
            <a:ext cx="115620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/>
          </a:p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Our Research Led Us to Six Major Imperatives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083024"/>
            <a:ext cx="94792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Set a compelling vision and goal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Grow &amp; diversify our partnership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Collaborate with funders &amp; cross sector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Develop an innovative investment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Play a convening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Enhance &amp; extend SVP Partner capabilities </a:t>
            </a:r>
          </a:p>
        </p:txBody>
      </p:sp>
      <p:pic>
        <p:nvPicPr>
          <p:cNvPr id="4" name="Picture 3" descr="Screen Shot 2016-06-12 at 2.47.4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5" y="1157489"/>
            <a:ext cx="1142139" cy="921693"/>
          </a:xfrm>
          <a:prstGeom prst="rect">
            <a:avLst/>
          </a:prstGeom>
        </p:spPr>
      </p:pic>
      <p:pic>
        <p:nvPicPr>
          <p:cNvPr id="6" name="Picture 5" descr="Screen Shot 2016-06-12 at 2.45.4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5" y="2104184"/>
            <a:ext cx="1214967" cy="864735"/>
          </a:xfrm>
          <a:prstGeom prst="rect">
            <a:avLst/>
          </a:prstGeom>
        </p:spPr>
      </p:pic>
      <p:pic>
        <p:nvPicPr>
          <p:cNvPr id="7" name="Picture 6" descr="Screen Shot 2016-06-12 at 3.11.11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36" y="3840141"/>
            <a:ext cx="1188706" cy="815545"/>
          </a:xfrm>
          <a:prstGeom prst="rect">
            <a:avLst/>
          </a:prstGeom>
        </p:spPr>
      </p:pic>
      <p:pic>
        <p:nvPicPr>
          <p:cNvPr id="8" name="Picture 7" descr="Screen Shot 2016-06-12 at 3.42.34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36" y="3011422"/>
            <a:ext cx="1115879" cy="698641"/>
          </a:xfrm>
          <a:prstGeom prst="rect">
            <a:avLst/>
          </a:prstGeom>
        </p:spPr>
      </p:pic>
      <p:pic>
        <p:nvPicPr>
          <p:cNvPr id="7170" name="Picture 2" descr="http://presnb.com/wp-content/uploads/2016/05/meeting-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86" y="4727603"/>
            <a:ext cx="1188329" cy="963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een Shot 2016-06-12 at 2.45.34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17" y="5634312"/>
            <a:ext cx="1159698" cy="9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4" y="751840"/>
            <a:ext cx="11013440" cy="56587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BROAD PARTNER &amp; COMMUNITY CONSENSUS  </a:t>
            </a:r>
          </a:p>
          <a:p>
            <a:pPr marL="0" indent="0" algn="ctr">
              <a:buNone/>
            </a:pPr>
            <a:endParaRPr lang="en-US" sz="11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3500" b="1" i="1" dirty="0">
                <a:latin typeface="+mj-lt"/>
              </a:rPr>
              <a:t>The biggest problem facing Fairfield County and Connecticut is the</a:t>
            </a:r>
          </a:p>
          <a:p>
            <a:pPr marL="0" indent="0" algn="ctr">
              <a:buNone/>
            </a:pPr>
            <a:r>
              <a:rPr lang="en-US" sz="3500" b="1" i="1" dirty="0">
                <a:latin typeface="+mj-lt"/>
              </a:rPr>
              <a:t> </a:t>
            </a:r>
            <a:r>
              <a:rPr lang="en-US" sz="39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Opportunity Gap </a:t>
            </a: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HAVE A GOAL</a:t>
            </a:r>
          </a:p>
          <a:p>
            <a:pPr marL="0" indent="0" algn="ctr">
              <a:buNone/>
            </a:pPr>
            <a:endParaRPr lang="en-US" sz="11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3500" b="1" i="1" dirty="0">
                <a:latin typeface="+mj-lt"/>
              </a:rPr>
              <a:t>We are dedicated to closing the Opportunity Gap </a:t>
            </a:r>
          </a:p>
          <a:p>
            <a:pPr marL="0" indent="0" algn="ctr">
              <a:buNone/>
            </a:pPr>
            <a:r>
              <a:rPr lang="en-US" sz="3500" b="1" i="1" dirty="0">
                <a:latin typeface="+mj-lt"/>
              </a:rPr>
              <a:t>in Connecticut for all families</a:t>
            </a:r>
            <a:r>
              <a:rPr lang="en-US" sz="3500" i="1" dirty="0">
                <a:latin typeface="+mj-lt"/>
              </a:rPr>
              <a:t> </a:t>
            </a:r>
            <a:endParaRPr lang="en-US" sz="3500" i="1" dirty="0"/>
          </a:p>
        </p:txBody>
      </p:sp>
      <p:sp>
        <p:nvSpPr>
          <p:cNvPr id="2" name="Down Arrow 1"/>
          <p:cNvSpPr/>
          <p:nvPr/>
        </p:nvSpPr>
        <p:spPr>
          <a:xfrm>
            <a:off x="4314468" y="2566221"/>
            <a:ext cx="3149451" cy="1466826"/>
          </a:xfrm>
          <a:prstGeom prst="downArrow">
            <a:avLst>
              <a:gd name="adj1" fmla="val 50000"/>
              <a:gd name="adj2" fmla="val 5436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4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3760" y="1774008"/>
            <a:ext cx="110439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Our Mission</a:t>
            </a:r>
          </a:p>
          <a:p>
            <a:r>
              <a:rPr lang="en-US" sz="3200" dirty="0">
                <a:latin typeface="+mj-lt"/>
              </a:rPr>
              <a:t>SVP Connecticut is an engaged community of Partners leveraging time, expertise, and resources for sustainable solutions to social problems, while becoming more strategic and effective in our personal giving.</a:t>
            </a:r>
          </a:p>
          <a:p>
            <a:r>
              <a:rPr lang="en-US" dirty="0">
                <a:latin typeface="+mj-lt"/>
              </a:rPr>
              <a:t> </a:t>
            </a:r>
          </a:p>
          <a:p>
            <a:endParaRPr lang="en-US" b="1" dirty="0">
              <a:latin typeface="+mj-lt"/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Our Vision</a:t>
            </a:r>
          </a:p>
          <a:p>
            <a:r>
              <a:rPr lang="en-US" sz="3200" dirty="0">
                <a:latin typeface="+mj-lt"/>
              </a:rPr>
              <a:t>As a community, it is our responsibility to close the opportunity gap in Connecticut.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74754"/>
            <a:ext cx="5352993" cy="15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0238" y="4696326"/>
            <a:ext cx="10840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Strengthen </a:t>
            </a:r>
            <a:r>
              <a:rPr lang="en-US" sz="3200" b="1" i="1" dirty="0">
                <a:latin typeface="+mj-lt"/>
              </a:rPr>
              <a:t>our organizational capacity to support our strategies</a:t>
            </a:r>
            <a:endParaRPr lang="en-US" sz="3200" b="1" u="sng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238" y="3994015"/>
            <a:ext cx="10993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Enable </a:t>
            </a:r>
            <a:r>
              <a:rPr lang="en-US" sz="3200" b="1" i="1" dirty="0">
                <a:latin typeface="+mj-lt"/>
              </a:rPr>
              <a:t>our Partners to grow as strategic philanthropists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238" y="2424355"/>
            <a:ext cx="10840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GOALS</a:t>
            </a:r>
          </a:p>
          <a:p>
            <a:pPr marL="342900" indent="-342900">
              <a:buAutoNum type="arabicPeriod"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Grow </a:t>
            </a:r>
            <a:r>
              <a:rPr lang="en-US" sz="3200" b="1" i="1" dirty="0">
                <a:latin typeface="+mj-lt"/>
              </a:rPr>
              <a:t>our social impact through our work in closing the opportunity gap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239" y="140787"/>
            <a:ext cx="109861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Key Goals</a:t>
            </a:r>
          </a:p>
          <a:p>
            <a:endParaRPr lang="en-US" sz="2400" b="1" u="sng" dirty="0"/>
          </a:p>
          <a:p>
            <a:r>
              <a:rPr lang="en-US" sz="3200" b="1" dirty="0">
                <a:latin typeface="+mj-lt"/>
              </a:rPr>
              <a:t>To achieve our vision, we have three goals and a set of strategies to strengthen SVP Connecticut and take our impact to the next level: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 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4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Strategies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4"/>
            <a:ext cx="4204012" cy="2509556"/>
          </a:xfrm>
        </p:spPr>
        <p:txBody>
          <a:bodyPr anchor="t">
            <a:normAutofit fontScale="92500" lnSpcReduction="10000"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Robert Smith</a:t>
            </a:r>
          </a:p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Don Kendall</a:t>
            </a:r>
          </a:p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Ted Yang</a:t>
            </a:r>
          </a:p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Jeff Mayer</a:t>
            </a:r>
          </a:p>
          <a:p>
            <a:pPr algn="r"/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60" y="2532362"/>
            <a:ext cx="5976620" cy="19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909"/>
            <a:ext cx="10515600" cy="521938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Goal:  Grow Our Impact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840" y="2936838"/>
            <a:ext cx="4653280" cy="3585882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Social enterprise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Social enterprise preferred, but not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Issue sector agnostic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936838"/>
            <a:ext cx="5806440" cy="3585882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Organizations closing the Opportunity Gap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SVP-CT Partners, FCCF and other community partners to identify organizations/sectors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Cohort Investment, Collective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Fast Pitch competition with target market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95731" y="1526791"/>
            <a:ext cx="1432560" cy="595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Who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38192" y="3334383"/>
            <a:ext cx="1257808" cy="102311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840" y="2352063"/>
            <a:ext cx="4653280" cy="58477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Previous Approaches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352062"/>
            <a:ext cx="5806440" cy="58477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Proposed Approach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840" y="845992"/>
            <a:ext cx="1075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Strategy:  Innovate Our Investment Process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136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Strategic Context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Don Kendall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0" y="2633962"/>
            <a:ext cx="5976620" cy="19756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440" y="1980624"/>
            <a:ext cx="4653280" cy="3537473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RFP once per year in the Spring  </a:t>
            </a:r>
          </a:p>
          <a:p>
            <a:r>
              <a:rPr lang="en-US" dirty="0">
                <a:latin typeface="+mj-lt"/>
              </a:rPr>
              <a:t>Missed opportunities; bad timing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080" y="1993966"/>
            <a:ext cx="5455920" cy="3537472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RFP once per year in the fall  &gt;&gt;&gt;  better timing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Proactively solicit Investees throughout the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Actively engage SVP Partners throughout the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Monthly meeting of Investment Committee (open)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38192" y="669838"/>
            <a:ext cx="1691939" cy="595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When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38192" y="3624839"/>
            <a:ext cx="1257808" cy="102311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440" y="1409191"/>
            <a:ext cx="4653280" cy="58477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Previous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388850"/>
            <a:ext cx="5461000" cy="58477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Proposed Approaches</a:t>
            </a:r>
          </a:p>
        </p:txBody>
      </p:sp>
    </p:spTree>
    <p:extLst>
      <p:ext uri="{BB962C8B-B14F-4D97-AF65-F5344CB8AC3E}">
        <p14:creationId xmlns:p14="http://schemas.microsoft.com/office/powerpoint/2010/main" val="46830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526" y="1572124"/>
            <a:ext cx="2756348" cy="4574640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Previous Approach</a:t>
            </a:r>
          </a:p>
          <a:p>
            <a:r>
              <a:rPr lang="en-US" dirty="0">
                <a:latin typeface="+mj-lt"/>
              </a:rPr>
              <a:t>Subjective “feels right” approach with anecdotal post investment follow-up</a:t>
            </a:r>
          </a:p>
          <a:p>
            <a:pPr lvl="1">
              <a:buFont typeface="Calibri" panose="020F0502020204030204" pitchFamily="34" charset="0"/>
              <a:buChar char="↓"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3778" y="2720960"/>
            <a:ext cx="3690021" cy="3431033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Initial 3 month time-only investment</a:t>
            </a:r>
          </a:p>
          <a:p>
            <a:pPr marL="233363" lvl="1" indent="-173038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Confirm scope</a:t>
            </a:r>
          </a:p>
          <a:p>
            <a:pPr marL="233363" lvl="1" indent="-173038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Ensure matching goals</a:t>
            </a:r>
          </a:p>
          <a:p>
            <a:pPr marL="233363" lvl="1" indent="-173038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Ensure right fit with SVP goals, skill set, interest, strategies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63250" y="586672"/>
            <a:ext cx="1981200" cy="595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How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95970" y="4084219"/>
            <a:ext cx="1257808" cy="102311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543800" y="2731023"/>
            <a:ext cx="4518212" cy="343103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Investment</a:t>
            </a:r>
          </a:p>
          <a:p>
            <a:pPr marL="0" lvl="1" indent="0" algn="ctr">
              <a:buNone/>
            </a:pPr>
            <a:r>
              <a:rPr lang="en-US" sz="2800" dirty="0">
                <a:latin typeface="+mj-lt"/>
              </a:rPr>
              <a:t>At conclusion of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successful </a:t>
            </a:r>
            <a:r>
              <a:rPr lang="en-US" sz="2800" dirty="0">
                <a:latin typeface="+mj-lt"/>
              </a:rPr>
              <a:t>Assessment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Up to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$25K </a:t>
            </a:r>
            <a:r>
              <a:rPr lang="en-US" sz="2600" dirty="0">
                <a:latin typeface="+mj-lt"/>
              </a:rPr>
              <a:t>per year, up to three years, SVP retains option</a:t>
            </a:r>
          </a:p>
          <a:p>
            <a:pPr marL="0" lvl="1" indent="0" algn="ctr">
              <a:buNone/>
            </a:pP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OR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Conclude engagement; provide brief with  recommendations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3778" y="2156899"/>
            <a:ext cx="8208234" cy="55399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Refined Investment criteria &amp; rubric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3778" y="1572124"/>
            <a:ext cx="8208234" cy="58477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Proposed Approach</a:t>
            </a:r>
          </a:p>
        </p:txBody>
      </p:sp>
    </p:spTree>
    <p:extLst>
      <p:ext uri="{BB962C8B-B14F-4D97-AF65-F5344CB8AC3E}">
        <p14:creationId xmlns:p14="http://schemas.microsoft.com/office/powerpoint/2010/main" val="400159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744" y="4423257"/>
            <a:ext cx="4923247" cy="2068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629" y="1433850"/>
            <a:ext cx="117883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Strategy: Serve as a Convener and Catalyst for System Change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Take our community survey findings on the road</a:t>
            </a:r>
          </a:p>
          <a:p>
            <a:pPr marL="862013" indent="28416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with funders, other orgs</a:t>
            </a:r>
          </a:p>
          <a:p>
            <a:pPr marL="514350" indent="460375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 startAt="2"/>
            </a:pPr>
            <a:r>
              <a:rPr lang="en-US" sz="3200" b="1" dirty="0">
                <a:latin typeface="+mj-lt"/>
              </a:rPr>
              <a:t>Build network &amp; framework for collaboration</a:t>
            </a:r>
          </a:p>
          <a:p>
            <a:pPr marL="862013" indent="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Determine how we can help existing Collective Action Networks              	   (e.g. Thrive by 25)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" y="383534"/>
            <a:ext cx="12029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Goal:  Grow Our Impact </a:t>
            </a:r>
          </a:p>
        </p:txBody>
      </p:sp>
    </p:spTree>
    <p:extLst>
      <p:ext uri="{BB962C8B-B14F-4D97-AF65-F5344CB8AC3E}">
        <p14:creationId xmlns:p14="http://schemas.microsoft.com/office/powerpoint/2010/main" val="369933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78856"/>
            <a:ext cx="10789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Goal:  Grow Our Impact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326" y="1061657"/>
            <a:ext cx="113844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Strategy:  Enhance Consulting Services to Investees</a:t>
            </a:r>
          </a:p>
          <a:p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Elevate quality of SVP services delivered by expanding Partner skills training/mentoring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Partner with FCCF Center for Nonprofit Excellence to augment our capacity building services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Develop corporate membership with SVP-coordinated employee </a:t>
            </a:r>
          </a:p>
          <a:p>
            <a:pPr lvl="1" indent="517525">
              <a:buClr>
                <a:schemeClr val="accent1">
                  <a:lumMod val="50000"/>
                </a:schemeClr>
              </a:buClr>
            </a:pPr>
            <a:r>
              <a:rPr lang="en-US" sz="2800" dirty="0">
                <a:latin typeface="+mj-lt"/>
              </a:rPr>
              <a:t>skills-based engagement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Increase time-only, short-duration engagements – expands SVP reach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58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Ted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03">
            <a:off x="7178170" y="3136212"/>
            <a:ext cx="4640935" cy="3072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88159" y="2073067"/>
            <a:ext cx="881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Offer varied education opportunities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8159" y="2657518"/>
            <a:ext cx="881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Enhance Partner experiences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8159" y="3182862"/>
            <a:ext cx="1014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US" sz="3200" dirty="0"/>
              <a:t>Provide hands-on engagement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241" y="580432"/>
            <a:ext cx="1179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Goal:  Enable our Partners to Grow as Strategic Philanthropists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418" y="1488048"/>
            <a:ext cx="309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Strategies:  </a:t>
            </a:r>
          </a:p>
        </p:txBody>
      </p:sp>
    </p:spTree>
    <p:extLst>
      <p:ext uri="{BB962C8B-B14F-4D97-AF65-F5344CB8AC3E}">
        <p14:creationId xmlns:p14="http://schemas.microsoft.com/office/powerpoint/2010/main" val="36572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0" y="1060348"/>
            <a:ext cx="11844170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Strategy:  Offer Varied Education Opportunities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Speaker series featuring social sector thought leaders – Fall kick-off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SVP Network workshops (on-going) &amp; annual conference (Oct / LA)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Nonprofit 101 boot camps on grant making and capacity building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Lunch &amp; Learns and Entrepreneur breakfasts – resuming in Sept 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FCCF / Center for Nonprofit Excellence events &amp; resources</a:t>
            </a:r>
          </a:p>
          <a:p>
            <a:pPr marL="1200150" lvl="2" indent="-225425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0" lvl="1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Strategy:  Enhance Partner Experiences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2800" dirty="0">
                <a:latin typeface="+mj-lt"/>
              </a:rPr>
              <a:t>Onboarding for new Partners, link with a “Partner Buddy” 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2800" dirty="0">
                <a:latin typeface="+mj-lt"/>
              </a:rPr>
              <a:t>Who are we? Learn about ourselves / spotlight on Partners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2800" dirty="0">
                <a:latin typeface="+mj-lt"/>
              </a:rPr>
              <a:t>Partner-led education talks – we have philanthropists who want to share!</a:t>
            </a:r>
          </a:p>
          <a:p>
            <a:pPr lvl="2" indent="-290513"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2800" dirty="0">
                <a:latin typeface="+mj-lt"/>
              </a:rPr>
              <a:t>Social events</a:t>
            </a:r>
            <a:endParaRPr lang="en-US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1140" y="147469"/>
            <a:ext cx="1166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Goal:  Enable Our Partners to Grow as Philanthropists</a:t>
            </a:r>
          </a:p>
        </p:txBody>
      </p:sp>
    </p:spTree>
    <p:extLst>
      <p:ext uri="{BB962C8B-B14F-4D97-AF65-F5344CB8AC3E}">
        <p14:creationId xmlns:p14="http://schemas.microsoft.com/office/powerpoint/2010/main" val="65020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d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40" y="4777098"/>
            <a:ext cx="4251960" cy="1940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028" y="1193959"/>
            <a:ext cx="11887199" cy="3209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Strategy:  Provide Hands-on Engagement Opportunities</a:t>
            </a:r>
          </a:p>
          <a:p>
            <a:pPr marL="854075" lvl="1" indent="-620713"/>
            <a:endParaRPr lang="en-US" sz="1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5938" lvl="2" indent="-225425">
              <a:lnSpc>
                <a:spcPts val="39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Publicize clear roles/responsibilities for SVP committees &amp; Investee project teams</a:t>
            </a:r>
          </a:p>
          <a:p>
            <a:pPr marL="515938" lvl="2" indent="-225425">
              <a:lnSpc>
                <a:spcPts val="39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Develop varied ways for Partners to get involved – there is a role for everyone! </a:t>
            </a:r>
          </a:p>
          <a:p>
            <a:pPr marL="515938" lvl="2" indent="-225425">
              <a:lnSpc>
                <a:spcPts val="39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Mentor Partners who want to “roll up their sleeves” to learn</a:t>
            </a:r>
          </a:p>
          <a:p>
            <a:pPr marL="515938" lvl="2" indent="-225425">
              <a:lnSpc>
                <a:spcPts val="39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Facilitate community leadership opportunities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547" y="299046"/>
            <a:ext cx="1118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Goal:  Enable Our Partners to Grow as Philanthropists</a:t>
            </a:r>
          </a:p>
        </p:txBody>
      </p:sp>
    </p:spTree>
    <p:extLst>
      <p:ext uri="{BB962C8B-B14F-4D97-AF65-F5344CB8AC3E}">
        <p14:creationId xmlns:p14="http://schemas.microsoft.com/office/powerpoint/2010/main" val="2041489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44" y="1987573"/>
            <a:ext cx="5090971" cy="39139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680" y="1667863"/>
            <a:ext cx="7355840" cy="382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407034" lvl="1" indent="-284163">
              <a:lnSpc>
                <a:spcPts val="42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b="1" spc="-55" dirty="0">
                <a:cs typeface="Times New Roman"/>
              </a:rPr>
              <a:t>Reach 100 Partners by June 2017</a:t>
            </a:r>
          </a:p>
          <a:p>
            <a:pPr marL="914400" marR="407034" lvl="1" indent="-284163">
              <a:lnSpc>
                <a:spcPts val="42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000" spc="-55" dirty="0">
                <a:latin typeface="+mj-lt"/>
                <a:cs typeface="Times New Roman"/>
              </a:rPr>
              <a:t>Solicit referrals from partnership – everyone is a SVP Ambassador!</a:t>
            </a:r>
          </a:p>
          <a:p>
            <a:pPr marL="914400" marR="407034" lvl="1" indent="-284163">
              <a:lnSpc>
                <a:spcPts val="42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000" spc="-55" dirty="0">
                <a:latin typeface="+mj-lt"/>
                <a:cs typeface="Times New Roman"/>
              </a:rPr>
              <a:t>Focus on millennials &amp; expanding geographic reach, age-range, skill-sets</a:t>
            </a:r>
          </a:p>
          <a:p>
            <a:pPr marL="914400" marR="407034" lvl="1" indent="-284163">
              <a:lnSpc>
                <a:spcPts val="42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000" spc="-55" dirty="0">
                <a:latin typeface="+mj-lt"/>
                <a:cs typeface="Times New Roman"/>
              </a:rPr>
              <a:t>Update recruitment materials/website</a:t>
            </a:r>
          </a:p>
          <a:p>
            <a:pPr marL="914400" marR="407034" lvl="1" indent="-284163">
              <a:lnSpc>
                <a:spcPts val="42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000" spc="-55" dirty="0">
                <a:latin typeface="+mj-lt"/>
                <a:cs typeface="Times New Roman"/>
              </a:rPr>
              <a:t>Build community awareness of SVP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362047" y="210096"/>
            <a:ext cx="1011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Goal:  Strengthen SVP’s Organizational Capacity</a:t>
            </a:r>
          </a:p>
        </p:txBody>
      </p:sp>
      <p:sp>
        <p:nvSpPr>
          <p:cNvPr id="6" name="TextBox 5"/>
          <p:cNvSpPr txBox="1"/>
          <p:nvPr/>
        </p:nvSpPr>
        <p:spPr>
          <a:xfrm rot="18678854">
            <a:off x="9651086" y="2140065"/>
            <a:ext cx="120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Geographic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</a:p>
        </p:txBody>
      </p:sp>
      <p:sp>
        <p:nvSpPr>
          <p:cNvPr id="7" name="TextBox 6"/>
          <p:cNvSpPr txBox="1"/>
          <p:nvPr/>
        </p:nvSpPr>
        <p:spPr>
          <a:xfrm rot="1650090">
            <a:off x="7419509" y="2723372"/>
            <a:ext cx="1741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Demographics</a:t>
            </a:r>
          </a:p>
        </p:txBody>
      </p:sp>
      <p:sp>
        <p:nvSpPr>
          <p:cNvPr id="8" name="TextBox 7"/>
          <p:cNvSpPr txBox="1"/>
          <p:nvPr/>
        </p:nvSpPr>
        <p:spPr>
          <a:xfrm rot="1543133">
            <a:off x="10024767" y="3922515"/>
            <a:ext cx="165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Professional </a:t>
            </a:r>
          </a:p>
          <a:p>
            <a:r>
              <a:rPr lang="en-US" sz="1600" b="1" dirty="0"/>
              <a:t> Experience</a:t>
            </a:r>
          </a:p>
        </p:txBody>
      </p:sp>
      <p:sp>
        <p:nvSpPr>
          <p:cNvPr id="9" name="TextBox 8"/>
          <p:cNvSpPr txBox="1"/>
          <p:nvPr/>
        </p:nvSpPr>
        <p:spPr>
          <a:xfrm rot="18828264">
            <a:off x="7382499" y="4377801"/>
            <a:ext cx="174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Capacity Building </a:t>
            </a:r>
          </a:p>
          <a:p>
            <a:pPr algn="ctr"/>
            <a:r>
              <a:rPr lang="en-US" sz="1600" b="1" dirty="0"/>
              <a:t>Skills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894" y="1083088"/>
            <a:ext cx="1087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Strategy:  Grow &amp; Diversify our Partnership</a:t>
            </a:r>
          </a:p>
        </p:txBody>
      </p:sp>
    </p:spTree>
    <p:extLst>
      <p:ext uri="{BB962C8B-B14F-4D97-AF65-F5344CB8AC3E}">
        <p14:creationId xmlns:p14="http://schemas.microsoft.com/office/powerpoint/2010/main" val="9872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8919" y="1568506"/>
            <a:ext cx="92830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Strategy:  </a:t>
            </a:r>
            <a:r>
              <a:rPr lang="en-US" sz="3600" i="1" dirty="0">
                <a:latin typeface="+mj-lt"/>
              </a:rPr>
              <a:t>Expand &amp; diversity revenue sources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Strategy:  </a:t>
            </a:r>
            <a:r>
              <a:rPr lang="en-US" sz="3600" i="1" dirty="0">
                <a:latin typeface="+mj-lt"/>
              </a:rPr>
              <a:t>Deepen our partnership with FCCF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Strategy:  </a:t>
            </a:r>
            <a:r>
              <a:rPr lang="en-US" sz="3600" i="1" dirty="0">
                <a:latin typeface="+mj-lt"/>
              </a:rPr>
              <a:t>Define Partner &amp; staff roles</a:t>
            </a:r>
            <a:endParaRPr lang="en-US" sz="3600" dirty="0">
              <a:latin typeface="+mj-lt"/>
              <a:cs typeface="Times New Roman"/>
            </a:endParaRPr>
          </a:p>
          <a:p>
            <a:pPr lvl="1"/>
            <a:r>
              <a:rPr lang="en-US" sz="3200" dirty="0">
                <a:latin typeface="+mj-lt"/>
                <a:cs typeface="Times New Roman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8919" y="501042"/>
            <a:ext cx="1011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Goal:  Strengthen SVP’s Organizational Capacity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3" y="3439391"/>
            <a:ext cx="3819782" cy="14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2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Future Investment Focus:  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>Workforce Development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4"/>
            <a:ext cx="4204012" cy="2509556"/>
          </a:xfrm>
        </p:spPr>
        <p:txBody>
          <a:bodyPr anchor="t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Sylvia Shepard</a:t>
            </a:r>
          </a:p>
          <a:p>
            <a:pPr algn="r"/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441151"/>
            <a:ext cx="5976620" cy="19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2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Partner Survey Results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Clare Hare</a:t>
            </a:r>
          </a:p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Jim Corgel</a:t>
            </a:r>
          </a:p>
          <a:p>
            <a:pPr algn="r"/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40" y="2532362"/>
            <a:ext cx="5976620" cy="19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3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85" y="3150407"/>
            <a:ext cx="1885473" cy="2324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195" y="3214202"/>
            <a:ext cx="1769298" cy="2261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878" y="1025210"/>
            <a:ext cx="112843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5.5 M opportunity youth (aged 16-24) are not in school and not employed</a:t>
            </a:r>
          </a:p>
          <a:p>
            <a:pPr lvl="3"/>
            <a:r>
              <a:rPr lang="en-US" sz="2600" i="1" dirty="0"/>
              <a:t>homeless youth			young families</a:t>
            </a:r>
          </a:p>
          <a:p>
            <a:pPr lvl="3"/>
            <a:r>
              <a:rPr lang="en-US" sz="2600" i="1" dirty="0"/>
              <a:t>ex-incarcerated			pregnant teens (mostly 16-19)</a:t>
            </a:r>
          </a:p>
          <a:p>
            <a:pPr lvl="3"/>
            <a:r>
              <a:rPr lang="en-US" sz="2600" i="1" dirty="0"/>
              <a:t>HS and CC drop-outs		youth transitioning from HS and CC</a:t>
            </a:r>
            <a:endParaRPr lang="en-US" sz="2800" dirty="0"/>
          </a:p>
          <a:p>
            <a:endParaRPr lang="en-US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Cost the U.S.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$76.9 billion </a:t>
            </a:r>
            <a:r>
              <a:rPr lang="en-US" sz="2800" b="1" dirty="0">
                <a:latin typeface="+mj-lt"/>
              </a:rPr>
              <a:t>in lost income taxes</a:t>
            </a:r>
          </a:p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YET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40%</a:t>
            </a:r>
            <a:r>
              <a:rPr lang="en-US" sz="2800" b="1" dirty="0"/>
              <a:t> </a:t>
            </a:r>
            <a:r>
              <a:rPr lang="en-US" sz="2800" b="1" dirty="0">
                <a:latin typeface="+mj-lt"/>
              </a:rPr>
              <a:t>of U.S. businesses report difficulty filling jobs </a:t>
            </a:r>
          </a:p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AND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88%</a:t>
            </a:r>
            <a:r>
              <a:rPr lang="en-US" sz="2800" b="1" dirty="0">
                <a:latin typeface="+mj-lt"/>
              </a:rPr>
              <a:t> say their future depends on finding the right talent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>
              <a:latin typeface="+mj-lt"/>
            </a:endParaRPr>
          </a:p>
          <a:p>
            <a:pPr algn="ctr"/>
            <a:endParaRPr lang="en-US" sz="1000" b="1" dirty="0">
              <a:latin typeface="+mj-lt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Engaging Opportunity Youth is Critical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3212" y="60726"/>
            <a:ext cx="10223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Change Lever:  Opportunity Youth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2983" y="6272801"/>
            <a:ext cx="207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Stats from </a:t>
            </a:r>
            <a:r>
              <a:rPr lang="en-US" sz="1200" i="1" dirty="0" err="1"/>
              <a:t>LeadersUp</a:t>
            </a:r>
            <a:r>
              <a:rPr lang="en-US" sz="1200" i="1" dirty="0"/>
              <a:t> website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623" y="6127770"/>
            <a:ext cx="3274828" cy="50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2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159" y="640913"/>
            <a:ext cx="1118925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SVP identifies and supports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alternative</a:t>
            </a:r>
            <a:r>
              <a:rPr lang="en-US" sz="2400" dirty="0">
                <a:latin typeface="+mj-lt"/>
              </a:rPr>
              <a:t> career pathways to middle skill jobs, closely collaborating with FCCF’s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Thrive By 25 </a:t>
            </a:r>
            <a:r>
              <a:rPr lang="en-US" sz="2400" dirty="0">
                <a:latin typeface="+mj-lt"/>
              </a:rPr>
              <a:t>in this effort. </a:t>
            </a:r>
          </a:p>
          <a:p>
            <a:endParaRPr lang="en-US" sz="1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Transition Supports  </a:t>
            </a:r>
          </a:p>
          <a:p>
            <a:r>
              <a:rPr lang="en-US" sz="2800" dirty="0">
                <a:latin typeface="+mj-lt"/>
              </a:rPr>
              <a:t>		</a:t>
            </a:r>
            <a:r>
              <a:rPr lang="en-US" sz="2200" dirty="0">
                <a:latin typeface="+mj-lt"/>
              </a:rPr>
              <a:t>HS				Higher Education</a:t>
            </a:r>
          </a:p>
          <a:p>
            <a:r>
              <a:rPr lang="en-US" sz="2200" dirty="0">
                <a:latin typeface="+mj-lt"/>
              </a:rPr>
              <a:t>             		HS				Job Training Programs</a:t>
            </a:r>
          </a:p>
          <a:p>
            <a:r>
              <a:rPr lang="en-US" sz="2200" dirty="0">
                <a:latin typeface="+mj-lt"/>
              </a:rPr>
              <a:t>		Technical HS     			Jobs or Higher Ed</a:t>
            </a:r>
          </a:p>
          <a:p>
            <a:r>
              <a:rPr lang="en-US" sz="2200" dirty="0">
                <a:latin typeface="+mj-lt"/>
              </a:rPr>
              <a:t>		Community College     		Jobs</a:t>
            </a:r>
          </a:p>
          <a:p>
            <a:endParaRPr lang="en-US" sz="1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Social Service Supports</a:t>
            </a:r>
          </a:p>
          <a:p>
            <a:r>
              <a:rPr lang="en-US" sz="2200" dirty="0">
                <a:latin typeface="+mj-lt"/>
              </a:rPr>
              <a:t>Increase student completion rates, job access &amp; career success</a:t>
            </a:r>
          </a:p>
          <a:p>
            <a:endParaRPr lang="en-US" sz="1000" u="sng" dirty="0">
              <a:latin typeface="+mj-lt"/>
            </a:endParaRPr>
          </a:p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Advocacy, Program &amp; Marketing Supports </a:t>
            </a:r>
          </a:p>
          <a:p>
            <a:pPr marL="1828800" indent="225425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HS Technical System 		</a:t>
            </a:r>
          </a:p>
          <a:p>
            <a:pPr marL="1828800" indent="225425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Advanced Manufacturing Technology Centers (AMTC) </a:t>
            </a:r>
          </a:p>
          <a:p>
            <a:pPr marL="2054225" indent="-225425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E-House Program (train HS students in renewable energy fields) 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Employer Supports </a:t>
            </a:r>
          </a:p>
          <a:p>
            <a:r>
              <a:rPr lang="en-US" sz="2200" dirty="0">
                <a:latin typeface="+mj-lt"/>
              </a:rPr>
              <a:t>Increase # of jobs and internships for OY &amp; link training programs to jobs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871725" y="1998324"/>
            <a:ext cx="3006241" cy="35202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97885" y="958"/>
            <a:ext cx="10455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Change Lever:  Strengthen Career Pathways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75199" y="2399937"/>
            <a:ext cx="2802767" cy="3010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867726" y="2750538"/>
            <a:ext cx="2010240" cy="32378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593515" y="3074319"/>
            <a:ext cx="1284451" cy="26658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07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284" y="991517"/>
            <a:ext cx="11270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Create trained labor force in high growth sectors  </a:t>
            </a:r>
          </a:p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		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Health care services				Medical technology</a:t>
            </a:r>
          </a:p>
          <a:p>
            <a:r>
              <a:rPr lang="en-US" sz="2200" dirty="0">
                <a:solidFill>
                  <a:prstClr val="black"/>
                </a:solidFill>
                <a:latin typeface="+mj-lt"/>
              </a:rPr>
              <a:t>		Advanced manufacturing technology		Renewable energy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Revitalize Manufacturing Along the Route 8 Corridor – Bridgeport to Waterbury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endParaRPr lang="en-US" sz="800" b="1" i="1" dirty="0">
              <a:latin typeface="+mj-lt"/>
            </a:endParaRPr>
          </a:p>
          <a:p>
            <a:r>
              <a:rPr lang="en-US" sz="2400" b="1" i="1" dirty="0">
                <a:latin typeface="+mj-lt"/>
              </a:rPr>
              <a:t>Link people, training programs &amp; biz through place-based development &amp; collaboration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High unemployment provides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labor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CC’s &amp; technical HS’s provide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training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Sikorsky &amp; small manufacturers supply</a:t>
            </a:r>
            <a:r>
              <a:rPr lang="en-US" sz="22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jobs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State provides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transportation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along RT 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+mj-lt"/>
            </a:endParaRPr>
          </a:p>
          <a:p>
            <a:r>
              <a:rPr lang="en-US" sz="2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Grow Entrepreneurial Base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Create business incubators - stimulate entrepreneurial activity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Focus on manufacturing, draw companies to RT 8 Corridor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Market RT 8 Corridor as new hub of biotech, advanced manufacturing &amp; green energy  </a:t>
            </a:r>
            <a:endParaRPr lang="en-US" sz="2200" u="sng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287" y="85814"/>
            <a:ext cx="1192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Change Lever: Catalyze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614517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687422" y="5131398"/>
            <a:ext cx="475325" cy="84985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26" y="-71454"/>
            <a:ext cx="9646638" cy="6857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7" name="Line Callout 1 6"/>
          <p:cNvSpPr/>
          <p:nvPr/>
        </p:nvSpPr>
        <p:spPr>
          <a:xfrm>
            <a:off x="242495" y="842176"/>
            <a:ext cx="1973579" cy="706806"/>
          </a:xfrm>
          <a:prstGeom prst="borderCallout1">
            <a:avLst>
              <a:gd name="adj1" fmla="val 74095"/>
              <a:gd name="adj2" fmla="val 99288"/>
              <a:gd name="adj3" fmla="val 306733"/>
              <a:gd name="adj4" fmla="val 223151"/>
            </a:avLst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Naugatuck Valley Community College</a:t>
            </a:r>
          </a:p>
          <a:p>
            <a:pPr algn="ctr"/>
            <a:r>
              <a:rPr lang="en-US" sz="1400" b="1" dirty="0">
                <a:latin typeface="+mj-lt"/>
              </a:rPr>
              <a:t>(Waterbury)</a:t>
            </a:r>
          </a:p>
        </p:txBody>
      </p:sp>
      <p:sp>
        <p:nvSpPr>
          <p:cNvPr id="12" name="Oval 11"/>
          <p:cNvSpPr/>
          <p:nvPr/>
        </p:nvSpPr>
        <p:spPr>
          <a:xfrm>
            <a:off x="4184969" y="3496235"/>
            <a:ext cx="757263" cy="1280160"/>
          </a:xfrm>
          <a:custGeom>
            <a:avLst/>
            <a:gdLst>
              <a:gd name="connsiteX0" fmla="*/ 0 w 591671"/>
              <a:gd name="connsiteY0" fmla="*/ 560400 h 1120800"/>
              <a:gd name="connsiteX1" fmla="*/ 295836 w 591671"/>
              <a:gd name="connsiteY1" fmla="*/ 0 h 1120800"/>
              <a:gd name="connsiteX2" fmla="*/ 591672 w 591671"/>
              <a:gd name="connsiteY2" fmla="*/ 560400 h 1120800"/>
              <a:gd name="connsiteX3" fmla="*/ 295836 w 591671"/>
              <a:gd name="connsiteY3" fmla="*/ 1120800 h 1120800"/>
              <a:gd name="connsiteX4" fmla="*/ 0 w 591671"/>
              <a:gd name="connsiteY4" fmla="*/ 560400 h 1120800"/>
              <a:gd name="connsiteX0" fmla="*/ 0 w 570157"/>
              <a:gd name="connsiteY0" fmla="*/ 528221 h 1120977"/>
              <a:gd name="connsiteX1" fmla="*/ 274321 w 570157"/>
              <a:gd name="connsiteY1" fmla="*/ 94 h 1120977"/>
              <a:gd name="connsiteX2" fmla="*/ 570157 w 570157"/>
              <a:gd name="connsiteY2" fmla="*/ 560494 h 1120977"/>
              <a:gd name="connsiteX3" fmla="*/ 274321 w 570157"/>
              <a:gd name="connsiteY3" fmla="*/ 1120894 h 1120977"/>
              <a:gd name="connsiteX4" fmla="*/ 0 w 570157"/>
              <a:gd name="connsiteY4" fmla="*/ 528221 h 11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57" h="1120977">
                <a:moveTo>
                  <a:pt x="0" y="528221"/>
                </a:moveTo>
                <a:cubicBezTo>
                  <a:pt x="0" y="218721"/>
                  <a:pt x="179295" y="-5285"/>
                  <a:pt x="274321" y="94"/>
                </a:cubicBezTo>
                <a:cubicBezTo>
                  <a:pt x="369347" y="5473"/>
                  <a:pt x="570157" y="250994"/>
                  <a:pt x="570157" y="560494"/>
                </a:cubicBezTo>
                <a:cubicBezTo>
                  <a:pt x="570157" y="869994"/>
                  <a:pt x="369347" y="1126273"/>
                  <a:pt x="274321" y="1120894"/>
                </a:cubicBezTo>
                <a:cubicBezTo>
                  <a:pt x="179295" y="1115515"/>
                  <a:pt x="0" y="837721"/>
                  <a:pt x="0" y="528221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9973470" flipV="1">
            <a:off x="3672626" y="4016054"/>
            <a:ext cx="7218560" cy="18067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9611527" flipV="1">
            <a:off x="4726259" y="2704094"/>
            <a:ext cx="6272230" cy="25746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0870" y="1511264"/>
            <a:ext cx="127364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Naugatuck Valley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Enterprise Corridor</a:t>
            </a:r>
          </a:p>
        </p:txBody>
      </p:sp>
      <p:sp>
        <p:nvSpPr>
          <p:cNvPr id="17" name="Right Arrow 16"/>
          <p:cNvSpPr/>
          <p:nvPr/>
        </p:nvSpPr>
        <p:spPr>
          <a:xfrm rot="9277307">
            <a:off x="4616798" y="1691587"/>
            <a:ext cx="6451192" cy="243427"/>
          </a:xfrm>
          <a:prstGeom prst="rightArrow">
            <a:avLst>
              <a:gd name="adj1" fmla="val 50000"/>
              <a:gd name="adj2" fmla="val 5734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020384" y="5056176"/>
            <a:ext cx="475325" cy="84985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ine Callout 1 23"/>
          <p:cNvSpPr/>
          <p:nvPr/>
        </p:nvSpPr>
        <p:spPr>
          <a:xfrm>
            <a:off x="242495" y="3357408"/>
            <a:ext cx="1973579" cy="488789"/>
          </a:xfrm>
          <a:prstGeom prst="borderCallout1">
            <a:avLst>
              <a:gd name="adj1" fmla="val 428237"/>
              <a:gd name="adj2" fmla="val 188486"/>
              <a:gd name="adj3" fmla="val 76695"/>
              <a:gd name="adj4" fmla="val 99872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Stratford HS For Aviation Maintenance Technicians</a:t>
            </a:r>
          </a:p>
        </p:txBody>
      </p:sp>
      <p:sp>
        <p:nvSpPr>
          <p:cNvPr id="25" name="Line Callout 1 24"/>
          <p:cNvSpPr/>
          <p:nvPr/>
        </p:nvSpPr>
        <p:spPr>
          <a:xfrm>
            <a:off x="242495" y="4125643"/>
            <a:ext cx="2005654" cy="622575"/>
          </a:xfrm>
          <a:prstGeom prst="borderCallout1">
            <a:avLst>
              <a:gd name="adj1" fmla="val 213190"/>
              <a:gd name="adj2" fmla="val 162043"/>
              <a:gd name="adj3" fmla="val 88812"/>
              <a:gd name="adj4" fmla="val 99769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Bullard-Havens Technical HS</a:t>
            </a:r>
          </a:p>
          <a:p>
            <a:pPr algn="ctr"/>
            <a:r>
              <a:rPr lang="en-US" sz="1400" b="1" dirty="0">
                <a:latin typeface="+mj-lt"/>
              </a:rPr>
              <a:t>(Bridgeport)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4522" y="209719"/>
            <a:ext cx="1334143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Targeted Investment Community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(Waterbury)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70203" y="2771626"/>
            <a:ext cx="130157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Targeted Investment Community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(Bridgeport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242495" y="2604993"/>
            <a:ext cx="1973580" cy="444792"/>
          </a:xfrm>
          <a:prstGeom prst="borderCallout1">
            <a:avLst>
              <a:gd name="adj1" fmla="val 67153"/>
              <a:gd name="adj2" fmla="val 100367"/>
              <a:gd name="adj3" fmla="val 462096"/>
              <a:gd name="adj4" fmla="val 215068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O’Brien Technical HS (Ansonia)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54738" y="4031988"/>
            <a:ext cx="1309776" cy="8617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Defense Plant Zone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(Stratford)</a:t>
            </a:r>
          </a:p>
        </p:txBody>
      </p:sp>
      <p:sp>
        <p:nvSpPr>
          <p:cNvPr id="28" name="Right Arrow 27"/>
          <p:cNvSpPr/>
          <p:nvPr/>
        </p:nvSpPr>
        <p:spPr>
          <a:xfrm rot="10198004">
            <a:off x="4479368" y="4896181"/>
            <a:ext cx="6244140" cy="165588"/>
          </a:xfrm>
          <a:prstGeom prst="rightArrow">
            <a:avLst>
              <a:gd name="adj1" fmla="val 77309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644103" y="4992807"/>
            <a:ext cx="3320412" cy="1564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Unemployment </a:t>
            </a:r>
          </a:p>
          <a:p>
            <a:r>
              <a:rPr lang="en-US" dirty="0">
                <a:latin typeface="+mj-lt"/>
              </a:rPr>
              <a:t>          	Over 8%</a:t>
            </a:r>
          </a:p>
          <a:p>
            <a:r>
              <a:rPr lang="en-US" dirty="0">
                <a:latin typeface="+mj-lt"/>
              </a:rPr>
              <a:t>          	Over 7%         Avg. 5.4%</a:t>
            </a:r>
          </a:p>
          <a:p>
            <a:pPr>
              <a:lnSpc>
                <a:spcPts val="2500"/>
              </a:lnSpc>
            </a:pPr>
            <a:r>
              <a:rPr lang="en-US" dirty="0">
                <a:latin typeface="+mj-lt"/>
              </a:rPr>
              <a:t>       	Over 6% </a:t>
            </a:r>
          </a:p>
          <a:p>
            <a:pPr>
              <a:lnSpc>
                <a:spcPts val="2500"/>
              </a:lnSpc>
            </a:pPr>
            <a:r>
              <a:rPr lang="en-US" dirty="0">
                <a:latin typeface="+mj-lt"/>
              </a:rPr>
              <a:t>	CT Tech HS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7757" y="5306209"/>
            <a:ext cx="572460" cy="23585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87757" y="5577486"/>
            <a:ext cx="572460" cy="223936"/>
          </a:xfrm>
          <a:prstGeom prst="rect">
            <a:avLst/>
          </a:prstGeom>
          <a:solidFill>
            <a:srgbClr val="FFB9FF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87757" y="5876470"/>
            <a:ext cx="572460" cy="2444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242496" y="1836758"/>
            <a:ext cx="1973579" cy="480459"/>
          </a:xfrm>
          <a:prstGeom prst="borderCallout1">
            <a:avLst>
              <a:gd name="adj1" fmla="val 56769"/>
              <a:gd name="adj2" fmla="val 91016"/>
              <a:gd name="adj3" fmla="val 267659"/>
              <a:gd name="adj4" fmla="val 210319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W.F. Kaynor Technical HS</a:t>
            </a:r>
          </a:p>
          <a:p>
            <a:pPr algn="ctr"/>
            <a:r>
              <a:rPr lang="en-US" sz="1400" b="1" dirty="0">
                <a:latin typeface="+mj-lt"/>
              </a:rPr>
              <a:t>(Waterbury)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57" y="6149846"/>
            <a:ext cx="572460" cy="3717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174923" y="5608422"/>
            <a:ext cx="142000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Sikorsky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8500 employees</a:t>
            </a:r>
          </a:p>
        </p:txBody>
      </p:sp>
      <p:sp>
        <p:nvSpPr>
          <p:cNvPr id="35" name="Right Arrow 34"/>
          <p:cNvSpPr/>
          <p:nvPr/>
        </p:nvSpPr>
        <p:spPr>
          <a:xfrm rot="11560447" flipV="1">
            <a:off x="4433306" y="5834008"/>
            <a:ext cx="1017851" cy="2096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242495" y="4990018"/>
            <a:ext cx="1995635" cy="622575"/>
          </a:xfrm>
          <a:prstGeom prst="borderCallout1">
            <a:avLst>
              <a:gd name="adj1" fmla="val 102219"/>
              <a:gd name="adj2" fmla="val 179731"/>
              <a:gd name="adj3" fmla="val 88812"/>
              <a:gd name="adj4" fmla="val 99769"/>
            </a:avLst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Housatonic Community College</a:t>
            </a:r>
          </a:p>
          <a:p>
            <a:pPr algn="ctr"/>
            <a:r>
              <a:rPr lang="en-US" sz="1400" b="1" dirty="0">
                <a:latin typeface="+mj-lt"/>
              </a:rPr>
              <a:t>(Bridgeport)</a:t>
            </a:r>
          </a:p>
        </p:txBody>
      </p:sp>
      <p:sp>
        <p:nvSpPr>
          <p:cNvPr id="38" name="Right Arrow 37"/>
          <p:cNvSpPr/>
          <p:nvPr/>
        </p:nvSpPr>
        <p:spPr>
          <a:xfrm rot="5748643" flipV="1">
            <a:off x="3635438" y="4979306"/>
            <a:ext cx="414730" cy="2193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30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Future Investment Focus: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>Education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4"/>
            <a:ext cx="4204012" cy="2509556"/>
          </a:xfrm>
        </p:spPr>
        <p:txBody>
          <a:bodyPr anchor="t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JP Hernandez</a:t>
            </a:r>
          </a:p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Rich Wenning</a:t>
            </a:r>
          </a:p>
          <a:p>
            <a:pPr algn="r"/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20" y="2664442"/>
            <a:ext cx="5976620" cy="19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7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9"/>
          <p:cNvSpPr/>
          <p:nvPr/>
        </p:nvSpPr>
        <p:spPr>
          <a:xfrm>
            <a:off x="745884" y="6055223"/>
            <a:ext cx="978408" cy="302042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10520402" y="6069474"/>
            <a:ext cx="978408" cy="302042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37199" y="5998281"/>
            <a:ext cx="1014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Poorer                                      Parents’ Socioeconomic Status                         Richer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57" y="1626169"/>
            <a:ext cx="10035953" cy="4216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420" y="1084038"/>
            <a:ext cx="10923107" cy="5421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Sixth Grade Achievement Gap by Each School District in the U.S.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6431918"/>
            <a:ext cx="8496300" cy="276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24292" y="208214"/>
            <a:ext cx="8614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 Big is the Opportunity Gap?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857073"/>
            <a:ext cx="5715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95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ces.ed.gov/programs/coe/images/nav/coe_hp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60" y="2397760"/>
            <a:ext cx="3647440" cy="2624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155" y="210617"/>
            <a:ext cx="11226800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Investment Priorities – Education</a:t>
            </a:r>
          </a:p>
          <a:p>
            <a:pPr algn="ctr"/>
            <a:endParaRPr lang="en-US" sz="1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Expansion of high quality choices</a:t>
            </a: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Alternative options:  career, &amp; technical education</a:t>
            </a: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Extended hours:  summer learning &amp; after school </a:t>
            </a: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School financing reform</a:t>
            </a: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Parent engagement</a:t>
            </a: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Effective data infrastructure</a:t>
            </a: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Incentives to attract/retain high quality teachers</a:t>
            </a: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Early childhood education &amp; child care orgs</a:t>
            </a:r>
          </a:p>
          <a:p>
            <a:pPr marL="329184" indent="-329184">
              <a:lnSpc>
                <a:spcPts val="4500"/>
              </a:lnSpc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+mj-lt"/>
              </a:rPr>
              <a:t>Student mentoring programs </a:t>
            </a:r>
          </a:p>
        </p:txBody>
      </p:sp>
    </p:spTree>
    <p:extLst>
      <p:ext uri="{BB962C8B-B14F-4D97-AF65-F5344CB8AC3E}">
        <p14:creationId xmlns:p14="http://schemas.microsoft.com/office/powerpoint/2010/main" val="2904304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Closing Remarks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4"/>
            <a:ext cx="4204012" cy="2509556"/>
          </a:xfrm>
        </p:spPr>
        <p:txBody>
          <a:bodyPr anchor="t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Don Kendall</a:t>
            </a:r>
          </a:p>
          <a:p>
            <a:pPr algn="r"/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60" y="2522202"/>
            <a:ext cx="5976620" cy="19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7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08803"/>
            <a:ext cx="4691187" cy="15507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5002" y="1690688"/>
            <a:ext cx="5325036" cy="4872671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TODAY</a:t>
            </a:r>
          </a:p>
          <a:p>
            <a:r>
              <a:rPr lang="en-US" sz="2500" dirty="0"/>
              <a:t>45 Partners</a:t>
            </a:r>
          </a:p>
          <a:p>
            <a:r>
              <a:rPr lang="en-US" sz="2500" dirty="0"/>
              <a:t>Broad issue focus</a:t>
            </a:r>
          </a:p>
          <a:p>
            <a:r>
              <a:rPr lang="en-US" sz="2500" dirty="0"/>
              <a:t>One size fits all investment process</a:t>
            </a:r>
          </a:p>
          <a:p>
            <a:r>
              <a:rPr lang="en-US" sz="2500" dirty="0"/>
              <a:t>Working alone</a:t>
            </a:r>
          </a:p>
          <a:p>
            <a:r>
              <a:rPr lang="en-US" sz="2500" dirty="0"/>
              <a:t>Fewer Partner education events</a:t>
            </a:r>
          </a:p>
          <a:p>
            <a:r>
              <a:rPr lang="en-US" sz="2500" dirty="0"/>
              <a:t>Ad hoc consulting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3525" y="1690688"/>
            <a:ext cx="5904155" cy="4872672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7000" dirty="0">
                <a:solidFill>
                  <a:schemeClr val="accent1">
                    <a:lumMod val="50000"/>
                  </a:schemeClr>
                </a:solidFill>
              </a:rPr>
              <a:t>2017</a:t>
            </a:r>
          </a:p>
          <a:p>
            <a:r>
              <a:rPr lang="en-US" sz="4000" dirty="0"/>
              <a:t>100 Partners</a:t>
            </a:r>
          </a:p>
          <a:p>
            <a:r>
              <a:rPr lang="en-US" sz="4000" dirty="0"/>
              <a:t>Targeted Focus on Education &amp; Workforce Development</a:t>
            </a:r>
          </a:p>
          <a:p>
            <a:r>
              <a:rPr lang="en-US" sz="4000" dirty="0"/>
              <a:t>Innovative Investment 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/>
              <a:t>Time-only engagement before committing financial support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/>
              <a:t>More investments, smaller grants, year-round cycle</a:t>
            </a:r>
          </a:p>
          <a:p>
            <a:r>
              <a:rPr lang="en-US" sz="4000" dirty="0"/>
              <a:t>Collaboration with Other Funders</a:t>
            </a:r>
          </a:p>
          <a:p>
            <a:r>
              <a:rPr lang="en-US" sz="4000" dirty="0"/>
              <a:t>Broader Range of Educational Events</a:t>
            </a:r>
          </a:p>
          <a:p>
            <a:r>
              <a:rPr lang="en-US" sz="4000" dirty="0"/>
              <a:t>Higher Quality, More Consistent Grantee Support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117873">
            <a:off x="7083868" y="577059"/>
            <a:ext cx="238252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Version 2.0</a:t>
            </a:r>
            <a:endParaRPr lang="en-US" sz="3600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43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r="14395"/>
          <a:stretch>
            <a:fillRect/>
          </a:stretch>
        </p:blipFill>
        <p:spPr>
          <a:xfrm>
            <a:off x="8734140" y="1950720"/>
            <a:ext cx="3035055" cy="336264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95944"/>
            <a:ext cx="10336212" cy="620485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Partner Engagement Opportunities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2588" y="944561"/>
            <a:ext cx="8680132" cy="5715681"/>
          </a:xfrm>
        </p:spPr>
        <p:txBody>
          <a:bodyPr>
            <a:noAutofit/>
          </a:bodyPr>
          <a:lstStyle/>
          <a:p>
            <a:pPr marL="854075" indent="-508000">
              <a:buClr>
                <a:schemeClr val="accent1">
                  <a:lumMod val="50000"/>
                </a:schemeClr>
              </a:buClr>
              <a:buAutoNum type="arabicPeriod"/>
              <a:tabLst>
                <a:tab pos="803275" algn="l"/>
                <a:tab pos="854075" algn="l"/>
              </a:tabLst>
            </a:pPr>
            <a:r>
              <a:rPr lang="en-US" sz="2800" dirty="0">
                <a:latin typeface="+mj-lt"/>
              </a:rPr>
              <a:t>Join the Membership Committee</a:t>
            </a:r>
          </a:p>
          <a:p>
            <a:pPr marL="854075" indent="-508000">
              <a:buClr>
                <a:schemeClr val="accent1">
                  <a:lumMod val="50000"/>
                </a:schemeClr>
              </a:buClr>
              <a:buAutoNum type="arabicPeriod"/>
              <a:tabLst>
                <a:tab pos="803275" algn="l"/>
                <a:tab pos="854075" algn="l"/>
              </a:tabLst>
            </a:pPr>
            <a:r>
              <a:rPr lang="en-US" sz="2800" dirty="0">
                <a:latin typeface="+mj-lt"/>
              </a:rPr>
              <a:t>Participate on the Investment Committee</a:t>
            </a:r>
          </a:p>
          <a:p>
            <a:pPr marL="854075" indent="-508000">
              <a:buClr>
                <a:schemeClr val="accent1">
                  <a:lumMod val="50000"/>
                </a:schemeClr>
              </a:buClr>
              <a:buAutoNum type="arabicPeriod"/>
              <a:tabLst>
                <a:tab pos="803275" algn="l"/>
                <a:tab pos="854075" algn="l"/>
              </a:tabLst>
            </a:pPr>
            <a:r>
              <a:rPr lang="en-US" sz="2800" dirty="0">
                <a:latin typeface="+mj-lt"/>
              </a:rPr>
              <a:t>Become a Member of an Investee Consulting Project</a:t>
            </a:r>
          </a:p>
          <a:p>
            <a:pPr marL="854075" indent="-508000">
              <a:buClr>
                <a:schemeClr val="accent1">
                  <a:lumMod val="50000"/>
                </a:schemeClr>
              </a:buClr>
              <a:buAutoNum type="arabicPeriod"/>
              <a:tabLst>
                <a:tab pos="803275" algn="l"/>
                <a:tab pos="854075" algn="l"/>
              </a:tabLst>
            </a:pPr>
            <a:r>
              <a:rPr lang="en-US" sz="2800" dirty="0">
                <a:latin typeface="+mj-lt"/>
              </a:rPr>
              <a:t>Be a Lead Partner for </a:t>
            </a:r>
            <a:r>
              <a:rPr lang="en-US" sz="2800">
                <a:latin typeface="+mj-lt"/>
              </a:rPr>
              <a:t>an Investee</a:t>
            </a:r>
            <a:endParaRPr lang="en-US" sz="2800" dirty="0">
              <a:latin typeface="+mj-lt"/>
            </a:endParaRPr>
          </a:p>
          <a:p>
            <a:pPr marL="854075" indent="-508000">
              <a:buClr>
                <a:schemeClr val="accent1">
                  <a:lumMod val="50000"/>
                </a:schemeClr>
              </a:buClr>
              <a:buAutoNum type="arabicPeriod"/>
              <a:tabLst>
                <a:tab pos="803275" algn="l"/>
                <a:tab pos="854075" algn="l"/>
              </a:tabLst>
            </a:pPr>
            <a:r>
              <a:rPr lang="en-US" sz="2800" dirty="0">
                <a:latin typeface="+mj-lt"/>
              </a:rPr>
              <a:t>Plan Partner Education/Social Events</a:t>
            </a:r>
          </a:p>
          <a:p>
            <a:pPr marL="854075" indent="-508000">
              <a:buClr>
                <a:schemeClr val="accent1">
                  <a:lumMod val="50000"/>
                </a:schemeClr>
              </a:buClr>
              <a:buAutoNum type="arabicPeriod"/>
              <a:tabLst>
                <a:tab pos="803275" algn="l"/>
                <a:tab pos="854075" algn="l"/>
              </a:tabLst>
            </a:pPr>
            <a:r>
              <a:rPr lang="en-US" sz="2800" dirty="0">
                <a:latin typeface="+mj-lt"/>
              </a:rPr>
              <a:t>Attend Educational Events (e.g. Lunch &amp; Learns)</a:t>
            </a:r>
          </a:p>
          <a:p>
            <a:pPr marL="854075" indent="-508000">
              <a:buClr>
                <a:schemeClr val="accent1">
                  <a:lumMod val="50000"/>
                </a:schemeClr>
              </a:buClr>
              <a:buAutoNum type="arabicPeriod"/>
              <a:tabLst>
                <a:tab pos="803275" algn="l"/>
                <a:tab pos="854075" algn="l"/>
              </a:tabLst>
            </a:pPr>
            <a:r>
              <a:rPr lang="en-US" sz="2800" dirty="0">
                <a:latin typeface="+mj-lt"/>
              </a:rPr>
              <a:t>Help with Fast Pitch</a:t>
            </a:r>
          </a:p>
          <a:p>
            <a:pPr marL="854075" indent="-508000">
              <a:buClr>
                <a:schemeClr val="accent1">
                  <a:lumMod val="50000"/>
                </a:schemeClr>
              </a:buClr>
              <a:buAutoNum type="arabicPeriod"/>
              <a:tabLst>
                <a:tab pos="803275" algn="l"/>
                <a:tab pos="854075" algn="l"/>
              </a:tabLst>
            </a:pPr>
            <a:r>
              <a:rPr lang="en-US" sz="2800" dirty="0">
                <a:latin typeface="+mj-lt"/>
              </a:rPr>
              <a:t>Join Strategy Teams</a:t>
            </a:r>
          </a:p>
          <a:p>
            <a:pPr marL="1371600" lvl="1" indent="-284163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Education Sector Focus </a:t>
            </a:r>
          </a:p>
          <a:p>
            <a:pPr marL="1371600" lvl="1" indent="-284163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Workforce Development </a:t>
            </a:r>
          </a:p>
          <a:p>
            <a:pPr marL="1371600" lvl="1" indent="-284163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Convening and Collaboration </a:t>
            </a:r>
          </a:p>
          <a:p>
            <a:pPr marL="1371600" lvl="1" indent="-284163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66396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socialworkpolicy.org/wp-content/uploads/2011/11/Staff-Satisfaction-Surv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416" y="1347019"/>
            <a:ext cx="2243114" cy="1682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275" y="127850"/>
            <a:ext cx="10515600" cy="671513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What We Learned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165" y="1125794"/>
            <a:ext cx="11635556" cy="5739089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en-US" sz="1400" dirty="0"/>
          </a:p>
          <a:p>
            <a:pPr marL="688975" indent="-403225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High level of Partner satisfaction:</a:t>
            </a:r>
          </a:p>
          <a:p>
            <a:pPr marL="688975" lvl="4" indent="-403225" defTabSz="600075">
              <a:lnSpc>
                <a:spcPct val="120000"/>
              </a:lnSpc>
              <a:spcBef>
                <a:spcPts val="0"/>
              </a:spcBef>
              <a:buNone/>
              <a:tabLst>
                <a:tab pos="1484313" algn="l"/>
              </a:tabLst>
            </a:pPr>
            <a:r>
              <a:rPr lang="en-US" sz="10400" b="1" dirty="0"/>
              <a:t>		100%</a:t>
            </a:r>
            <a:r>
              <a:rPr lang="en-US" sz="10400" dirty="0"/>
              <a:t>		Rate Partner experience as good or outstanding				 	 </a:t>
            </a:r>
            <a:r>
              <a:rPr lang="en-US" sz="10400" b="1" dirty="0"/>
              <a:t>96% </a:t>
            </a:r>
            <a:r>
              <a:rPr lang="en-US" sz="10400" dirty="0"/>
              <a:t>		Would recommend SVP-CT to others			</a:t>
            </a:r>
          </a:p>
          <a:p>
            <a:pPr marL="688975" lvl="4" indent="-403225" defTabSz="504825">
              <a:lnSpc>
                <a:spcPct val="120000"/>
              </a:lnSpc>
              <a:spcBef>
                <a:spcPts val="0"/>
              </a:spcBef>
              <a:buNone/>
              <a:tabLst>
                <a:tab pos="1376363" algn="l"/>
              </a:tabLst>
            </a:pPr>
            <a:r>
              <a:rPr lang="en-US" sz="10400" b="1" dirty="0"/>
              <a:t>			96% </a:t>
            </a:r>
            <a:r>
              <a:rPr lang="en-US" sz="10400" dirty="0"/>
              <a:t>		Have become more confident investors			</a:t>
            </a:r>
          </a:p>
          <a:p>
            <a:pPr marL="688975" lvl="4" indent="-403225" defTabSz="504825">
              <a:lnSpc>
                <a:spcPct val="120000"/>
              </a:lnSpc>
              <a:spcBef>
                <a:spcPts val="0"/>
              </a:spcBef>
              <a:buNone/>
              <a:tabLst>
                <a:tab pos="1376363" algn="l"/>
              </a:tabLst>
            </a:pPr>
            <a:r>
              <a:rPr lang="en-US" sz="10400" b="1" dirty="0"/>
              <a:t>		  70% 	</a:t>
            </a:r>
            <a:r>
              <a:rPr lang="en-US" sz="10400" dirty="0"/>
              <a:t>	Have become more thoughtful philanthropists		</a:t>
            </a:r>
          </a:p>
          <a:p>
            <a:pPr marL="1376363" lvl="4" indent="-1090613" defTabSz="1484313">
              <a:lnSpc>
                <a:spcPct val="120000"/>
              </a:lnSpc>
              <a:spcBef>
                <a:spcPts val="0"/>
              </a:spcBef>
              <a:buNone/>
              <a:tabLst>
                <a:tab pos="3028950" algn="l"/>
              </a:tabLst>
            </a:pPr>
            <a:r>
              <a:rPr lang="en-US" sz="10400" b="1" dirty="0"/>
              <a:t>	100% </a:t>
            </a:r>
            <a:r>
              <a:rPr lang="en-US" sz="10400" dirty="0"/>
              <a:t>	Believe there are sufficient engagement opportunities</a:t>
            </a:r>
            <a:r>
              <a:rPr lang="en-US" sz="11200" dirty="0"/>
              <a:t>	</a:t>
            </a:r>
          </a:p>
          <a:p>
            <a:pPr marL="688975" indent="-403225">
              <a:lnSpc>
                <a:spcPct val="70000"/>
              </a:lnSpc>
            </a:pPr>
            <a:endParaRPr lang="en-US" sz="4800" dirty="0"/>
          </a:p>
          <a:p>
            <a:pPr marL="688975" indent="-403225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Top issue areas of interest:</a:t>
            </a:r>
          </a:p>
          <a:p>
            <a:pPr marL="688975" lvl="4" indent="-403225">
              <a:buNone/>
            </a:pPr>
            <a:r>
              <a:rPr lang="en-US" sz="11200" b="1" dirty="0">
                <a:latin typeface="+mj-lt"/>
              </a:rPr>
              <a:t>Education</a:t>
            </a:r>
            <a:r>
              <a:rPr lang="en-US" sz="11200" dirty="0">
                <a:latin typeface="+mj-lt"/>
              </a:rPr>
              <a:t> (87%)	    </a:t>
            </a:r>
            <a:r>
              <a:rPr lang="en-US" sz="11200" b="1" dirty="0">
                <a:latin typeface="+mj-lt"/>
              </a:rPr>
              <a:t>Poverty/Workforce</a:t>
            </a:r>
            <a:r>
              <a:rPr lang="en-US" sz="11200" dirty="0">
                <a:latin typeface="+mj-lt"/>
              </a:rPr>
              <a:t> (71%)    </a:t>
            </a:r>
            <a:r>
              <a:rPr lang="en-US" sz="11200" b="1" dirty="0">
                <a:latin typeface="+mj-lt"/>
              </a:rPr>
              <a:t>Environment</a:t>
            </a:r>
            <a:r>
              <a:rPr lang="en-US" sz="11200" dirty="0">
                <a:latin typeface="+mj-lt"/>
              </a:rPr>
              <a:t> (30%)  </a:t>
            </a:r>
          </a:p>
          <a:p>
            <a:pPr marL="688975" indent="-403225">
              <a:buNone/>
            </a:pPr>
            <a:endParaRPr lang="en-US" sz="4800" dirty="0">
              <a:latin typeface="+mj-lt"/>
            </a:endParaRPr>
          </a:p>
          <a:p>
            <a:pPr marL="688975" indent="-403225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New product extensions:</a:t>
            </a:r>
          </a:p>
          <a:p>
            <a:pPr marL="688975" indent="-403225" defTabSz="1146175">
              <a:buNone/>
            </a:pPr>
            <a:r>
              <a:rPr lang="en-US" sz="1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11200" b="1" dirty="0">
                <a:latin typeface="+mj-lt"/>
              </a:rPr>
              <a:t>Incubator</a:t>
            </a:r>
            <a:r>
              <a:rPr lang="en-US" sz="11200" dirty="0">
                <a:latin typeface="+mj-lt"/>
              </a:rPr>
              <a:t> (67%)      </a:t>
            </a:r>
            <a:r>
              <a:rPr lang="en-US" sz="11200" b="1" dirty="0">
                <a:latin typeface="+mj-lt"/>
              </a:rPr>
              <a:t>Board Matching </a:t>
            </a:r>
            <a:r>
              <a:rPr lang="en-US" sz="11200" dirty="0">
                <a:latin typeface="+mj-lt"/>
              </a:rPr>
              <a:t>(56%)         </a:t>
            </a:r>
            <a:r>
              <a:rPr lang="en-US" sz="11200" b="1" dirty="0">
                <a:latin typeface="+mj-lt"/>
              </a:rPr>
              <a:t>Fast Pitch </a:t>
            </a:r>
            <a:r>
              <a:rPr lang="en-US" sz="11200" dirty="0">
                <a:latin typeface="+mj-lt"/>
              </a:rPr>
              <a:t>(56%)  </a:t>
            </a:r>
          </a:p>
          <a:p>
            <a:pPr marL="285750" indent="0">
              <a:buNone/>
            </a:pP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0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rtresslearning.com.au/wp-content/uploads/2013/03/Fortress-Learning_Improvement-is-NOT-inno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0" y="3451123"/>
            <a:ext cx="4740939" cy="3312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25" y="525900"/>
            <a:ext cx="10477500" cy="5393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solidFill>
                  <a:schemeClr val="accent1">
                    <a:lumMod val="50000"/>
                  </a:schemeClr>
                </a:solidFill>
              </a:rPr>
              <a:t>Opportunities for Improvement</a:t>
            </a:r>
            <a:br>
              <a:rPr lang="en-US" sz="2000" b="1" u="sng" dirty="0">
                <a:latin typeface="+mn-lt"/>
              </a:rPr>
            </a:br>
            <a:endParaRPr lang="en-US" sz="20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992192"/>
            <a:ext cx="11511916" cy="4634528"/>
          </a:xfrm>
          <a:ln>
            <a:noFill/>
          </a:ln>
        </p:spPr>
        <p:txBody>
          <a:bodyPr>
            <a:normAutofit fontScale="92500"/>
          </a:bodyPr>
          <a:lstStyle/>
          <a:p>
            <a:endParaRPr lang="en-US" sz="1400" dirty="0"/>
          </a:p>
          <a:p>
            <a:pPr marL="1146175" indent="-2921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96925" indent="-569913">
              <a:lnSpc>
                <a:spcPts val="43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Partner with other funders and organizations </a:t>
            </a:r>
          </a:p>
          <a:p>
            <a:pPr marL="796925" indent="-569913">
              <a:lnSpc>
                <a:spcPts val="43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Enhance our investment process (smaller grants, rolling application)</a:t>
            </a:r>
          </a:p>
          <a:p>
            <a:pPr marL="796925" indent="-569913">
              <a:lnSpc>
                <a:spcPts val="43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Explore new types of investments</a:t>
            </a:r>
          </a:p>
          <a:p>
            <a:pPr marL="796925" indent="-569913">
              <a:lnSpc>
                <a:spcPts val="43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Develop better outcome measurements</a:t>
            </a:r>
          </a:p>
          <a:p>
            <a:pPr marL="796925" indent="-569913">
              <a:lnSpc>
                <a:spcPts val="43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Systematize our consulting approach</a:t>
            </a:r>
          </a:p>
          <a:p>
            <a:pPr marL="796925" indent="-569913">
              <a:lnSpc>
                <a:spcPts val="43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Clarify our mission and strategy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044600" y="2049840"/>
              <a:ext cx="910440" cy="340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5240" y="2040480"/>
                <a:ext cx="929160" cy="34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77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SVP Network Review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Paula Argosh</a:t>
            </a:r>
          </a:p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Camille Guthrie</a:t>
            </a:r>
          </a:p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</a:rPr>
              <a:t>Lindsay Reimers</a:t>
            </a:r>
          </a:p>
          <a:p>
            <a:pPr algn="r"/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0" y="2694922"/>
            <a:ext cx="5976620" cy="19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288" y="1597950"/>
            <a:ext cx="7338007" cy="479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623024"/>
            <a:ext cx="10515600" cy="46736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900" b="1" u="sng" dirty="0">
                <a:solidFill>
                  <a:schemeClr val="accent1">
                    <a:lumMod val="50000"/>
                  </a:schemeClr>
                </a:solidFill>
              </a:rPr>
              <a:t>Survey of Selected Affiliates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2194" y="2391753"/>
            <a:ext cx="8509001" cy="291361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568325" lvl="1" indent="-457200">
              <a:lnSpc>
                <a:spcPts val="44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Urban &amp; metro areas of medium-sized cities</a:t>
            </a:r>
          </a:p>
          <a:p>
            <a:pPr marL="568325" lvl="1" indent="-457200">
              <a:lnSpc>
                <a:spcPts val="44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</a:endParaRPr>
          </a:p>
          <a:p>
            <a:pPr marL="568325" lvl="1" indent="-457200">
              <a:lnSpc>
                <a:spcPts val="44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31 – 510 Partners  </a:t>
            </a:r>
            <a:r>
              <a:rPr lang="en-US" sz="3200" b="1" i="1" dirty="0">
                <a:latin typeface="+mj-lt"/>
              </a:rPr>
              <a:t>(CT – 45) </a:t>
            </a:r>
          </a:p>
          <a:p>
            <a:pPr marL="568325" lvl="1" indent="-457200">
              <a:lnSpc>
                <a:spcPts val="44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</a:endParaRPr>
          </a:p>
          <a:p>
            <a:pPr marL="568325" lvl="1" indent="-457200">
              <a:lnSpc>
                <a:spcPts val="44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2015 Revenue:  $218k - $2.6M  </a:t>
            </a:r>
            <a:r>
              <a:rPr lang="en-US" sz="3200" b="1" i="1" dirty="0">
                <a:latin typeface="+mj-lt"/>
              </a:rPr>
              <a:t>(CT - $256k)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90571" y="1350604"/>
            <a:ext cx="2997934" cy="48320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Austin</a:t>
            </a:r>
          </a:p>
          <a:p>
            <a:r>
              <a:rPr lang="en-US" sz="2800" i="1" dirty="0"/>
              <a:t>Boston</a:t>
            </a:r>
          </a:p>
          <a:p>
            <a:r>
              <a:rPr lang="en-US" sz="2800" i="1" dirty="0"/>
              <a:t>Boulder County</a:t>
            </a:r>
          </a:p>
          <a:p>
            <a:r>
              <a:rPr lang="en-US" sz="2800" i="1" dirty="0"/>
              <a:t>Chicago</a:t>
            </a:r>
          </a:p>
          <a:p>
            <a:r>
              <a:rPr lang="en-US" sz="2800" i="1" dirty="0"/>
              <a:t>Cleveland</a:t>
            </a:r>
          </a:p>
          <a:p>
            <a:r>
              <a:rPr lang="en-US" sz="2800" i="1" dirty="0"/>
              <a:t>Dallas</a:t>
            </a:r>
          </a:p>
          <a:p>
            <a:r>
              <a:rPr lang="en-US" sz="2800" i="1" dirty="0"/>
              <a:t>Los Angeles</a:t>
            </a:r>
          </a:p>
          <a:p>
            <a:r>
              <a:rPr lang="en-US" sz="2800" i="1" dirty="0"/>
              <a:t>Portland</a:t>
            </a:r>
          </a:p>
          <a:p>
            <a:r>
              <a:rPr lang="en-US" sz="2800" i="1" dirty="0"/>
              <a:t>San Diego</a:t>
            </a:r>
          </a:p>
          <a:p>
            <a:r>
              <a:rPr lang="en-US" sz="2800" i="1" dirty="0"/>
              <a:t>Seattle</a:t>
            </a:r>
          </a:p>
          <a:p>
            <a:r>
              <a:rPr lang="en-US" sz="2800" i="1" dirty="0"/>
              <a:t>SV2 Silicon Valley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9153" y="1350604"/>
            <a:ext cx="4906607" cy="45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latin typeface="+mj-lt"/>
              </a:rPr>
              <a:t>Interviewed 12 SVP chapters</a:t>
            </a:r>
          </a:p>
        </p:txBody>
      </p:sp>
    </p:spTree>
    <p:extLst>
      <p:ext uri="{BB962C8B-B14F-4D97-AF65-F5344CB8AC3E}">
        <p14:creationId xmlns:p14="http://schemas.microsoft.com/office/powerpoint/2010/main" val="78265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18" y="1757680"/>
            <a:ext cx="3150085" cy="3108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8960" y="1161796"/>
            <a:ext cx="9676901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Focus:  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Varied</a:t>
            </a:r>
          </a:p>
          <a:p>
            <a:pPr marL="803275" lvl="1" indent="3937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Seeking to solve a community problem </a:t>
            </a:r>
          </a:p>
          <a:p>
            <a:pPr marL="803275" lvl="1" indent="3937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Investing more broadly</a:t>
            </a:r>
          </a:p>
          <a:p>
            <a:pPr marL="803275" lvl="1" indent="3937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Concentrating on a specific issue/sector </a:t>
            </a:r>
          </a:p>
          <a:p>
            <a:pPr marL="803275" lvl="1" indent="3937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New Approaches:  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Evolving </a:t>
            </a:r>
          </a:p>
          <a:p>
            <a:pPr marL="1260475" lvl="2" defTabSz="892175">
              <a:lnSpc>
                <a:spcPts val="3800"/>
              </a:lnSpc>
              <a:tabLst>
                <a:tab pos="4287838" algn="l"/>
                <a:tab pos="4632325" algn="l"/>
              </a:tabLst>
            </a:pPr>
            <a:r>
              <a:rPr lang="en-US" sz="3000" dirty="0">
                <a:latin typeface="+mj-lt"/>
              </a:rPr>
              <a:t>Fast Pitch		Collective impact</a:t>
            </a:r>
          </a:p>
          <a:p>
            <a:pPr marL="1260475" lvl="2" defTabSz="892175">
              <a:lnSpc>
                <a:spcPts val="3800"/>
              </a:lnSpc>
              <a:tabLst>
                <a:tab pos="4632325" algn="l"/>
              </a:tabLst>
            </a:pPr>
            <a:r>
              <a:rPr lang="en-US" sz="3000" dirty="0">
                <a:latin typeface="+mj-lt"/>
              </a:rPr>
              <a:t>Impact investing	Time-only support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Ø"/>
            </a:pPr>
            <a:endParaRPr lang="en-US" sz="3200" dirty="0">
              <a:latin typeface="+mj-lt"/>
            </a:endParaRPr>
          </a:p>
          <a:p>
            <a:pPr>
              <a:lnSpc>
                <a:spcPts val="3800"/>
              </a:lnSpc>
              <a:tabLst>
                <a:tab pos="3200400" algn="l"/>
              </a:tabLst>
            </a:pP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Convening Role:  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Beginning</a:t>
            </a:r>
          </a:p>
          <a:p>
            <a:pPr marL="914400" lvl="1" indent="-457200">
              <a:lnSpc>
                <a:spcPts val="3800"/>
              </a:lnSpc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3200" dirty="0">
                <a:latin typeface="+mj-lt"/>
              </a:rPr>
              <a:t>Act as backbone of cross-sector partnerships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564" y="125640"/>
            <a:ext cx="10515600" cy="76699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Affiliate Investment Strategies</a:t>
            </a:r>
          </a:p>
        </p:txBody>
      </p:sp>
      <p:sp>
        <p:nvSpPr>
          <p:cNvPr id="2" name="Donut 1"/>
          <p:cNvSpPr/>
          <p:nvPr/>
        </p:nvSpPr>
        <p:spPr>
          <a:xfrm>
            <a:off x="4957953" y="4003149"/>
            <a:ext cx="101600" cy="121920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957953" y="4394235"/>
            <a:ext cx="101600" cy="121920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489302" y="4003149"/>
            <a:ext cx="101600" cy="121920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489302" y="4394235"/>
            <a:ext cx="101600" cy="121920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4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joshuarozario.com/wp-content/uploads/2016/01/What-is-Growth-Ha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37" y="3454562"/>
            <a:ext cx="4521685" cy="2898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" y="387148"/>
            <a:ext cx="11360150" cy="78217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Affiliate Success Strategies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49045" y="1931068"/>
            <a:ext cx="96831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Focus on expanding partnership demographics / skill set when recruiting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>
                <a:latin typeface="+mj-lt"/>
              </a:rPr>
              <a:t>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Diversify financial resources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Offer varied engagement roles &amp; educational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6476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77720</TotalTime>
  <Words>1826</Words>
  <Application>Microsoft Office PowerPoint</Application>
  <PresentationFormat>Widescreen</PresentationFormat>
  <Paragraphs>423</Paragraphs>
  <Slides>39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MS PGothic</vt:lpstr>
      <vt:lpstr>Arial</vt:lpstr>
      <vt:lpstr>Calibri</vt:lpstr>
      <vt:lpstr>Calibri Light</vt:lpstr>
      <vt:lpstr>Footlight MT Light</vt:lpstr>
      <vt:lpstr>Times New Roman</vt:lpstr>
      <vt:lpstr>Wingdings</vt:lpstr>
      <vt:lpstr>Office Theme</vt:lpstr>
      <vt:lpstr>PowerPoint Presentation</vt:lpstr>
      <vt:lpstr>Strategic Context</vt:lpstr>
      <vt:lpstr>Partner Survey Results</vt:lpstr>
      <vt:lpstr>What We Learned   </vt:lpstr>
      <vt:lpstr>Opportunities for Improvement </vt:lpstr>
      <vt:lpstr>SVP Network Review</vt:lpstr>
      <vt:lpstr> Survey of Selected Affiliates </vt:lpstr>
      <vt:lpstr>Affiliate Investment Strategies</vt:lpstr>
      <vt:lpstr>Affiliate Success Strategies</vt:lpstr>
      <vt:lpstr>Community Landscape Analysis</vt:lpstr>
      <vt:lpstr>PowerPoint Presentation</vt:lpstr>
      <vt:lpstr>PowerPoint Presentation</vt:lpstr>
      <vt:lpstr>Mission, Vision, Key Imperatives</vt:lpstr>
      <vt:lpstr>PowerPoint Presentation</vt:lpstr>
      <vt:lpstr>PowerPoint Presentation</vt:lpstr>
      <vt:lpstr>PowerPoint Presentation</vt:lpstr>
      <vt:lpstr>PowerPoint Presentation</vt:lpstr>
      <vt:lpstr>Strategies</vt:lpstr>
      <vt:lpstr>Goal:  Grow Our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Investment Focus:    Workforce Development</vt:lpstr>
      <vt:lpstr>PowerPoint Presentation</vt:lpstr>
      <vt:lpstr>PowerPoint Presentation</vt:lpstr>
      <vt:lpstr>PowerPoint Presentation</vt:lpstr>
      <vt:lpstr>PowerPoint Presentation</vt:lpstr>
      <vt:lpstr>Future Investment Focus:  Education</vt:lpstr>
      <vt:lpstr>PowerPoint Presentation</vt:lpstr>
      <vt:lpstr>PowerPoint Presentation</vt:lpstr>
      <vt:lpstr>Closing Remarks</vt:lpstr>
      <vt:lpstr>    </vt:lpstr>
      <vt:lpstr>Partner Engagement Opportunities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SVP-CT Strategy Committee Kickoff Meeting</dc:title>
  <dc:creator>Clare Hare</dc:creator>
  <cp:lastModifiedBy>Camille Guthrie</cp:lastModifiedBy>
  <cp:revision>1094</cp:revision>
  <cp:lastPrinted>2016-07-20T16:51:28Z</cp:lastPrinted>
  <dcterms:created xsi:type="dcterms:W3CDTF">2015-11-24T14:54:12Z</dcterms:created>
  <dcterms:modified xsi:type="dcterms:W3CDTF">2016-07-27T14:00:56Z</dcterms:modified>
</cp:coreProperties>
</file>