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notesMasterIdLst>
    <p:notesMasterId r:id="rId29"/>
  </p:notesMasterIdLst>
  <p:sldIdLst>
    <p:sldId id="274" r:id="rId2"/>
    <p:sldId id="560" r:id="rId3"/>
    <p:sldId id="540" r:id="rId4"/>
    <p:sldId id="547" r:id="rId5"/>
    <p:sldId id="548" r:id="rId6"/>
    <p:sldId id="425" r:id="rId7"/>
    <p:sldId id="434" r:id="rId8"/>
    <p:sldId id="542" r:id="rId9"/>
    <p:sldId id="451" r:id="rId10"/>
    <p:sldId id="395" r:id="rId11"/>
    <p:sldId id="479" r:id="rId12"/>
    <p:sldId id="508" r:id="rId13"/>
    <p:sldId id="533" r:id="rId14"/>
    <p:sldId id="557" r:id="rId15"/>
    <p:sldId id="525" r:id="rId16"/>
    <p:sldId id="359" r:id="rId17"/>
    <p:sldId id="537" r:id="rId18"/>
    <p:sldId id="558" r:id="rId19"/>
    <p:sldId id="559" r:id="rId20"/>
    <p:sldId id="562" r:id="rId21"/>
    <p:sldId id="563" r:id="rId22"/>
    <p:sldId id="561" r:id="rId23"/>
    <p:sldId id="564" r:id="rId24"/>
    <p:sldId id="565" r:id="rId25"/>
    <p:sldId id="566" r:id="rId26"/>
    <p:sldId id="568" r:id="rId27"/>
    <p:sldId id="569" r:id="rId28"/>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e Hare" initials="CH"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85B1"/>
    <a:srgbClr val="8497B0"/>
    <a:srgbClr val="85A7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64" autoAdjust="0"/>
    <p:restoredTop sz="90000" autoAdjust="0"/>
  </p:normalViewPr>
  <p:slideViewPr>
    <p:cSldViewPr snapToGrid="0">
      <p:cViewPr varScale="1">
        <p:scale>
          <a:sx n="101" d="100"/>
          <a:sy n="101" d="100"/>
        </p:scale>
        <p:origin x="642" y="108"/>
      </p:cViewPr>
      <p:guideLst>
        <p:guide orient="horz" pos="2160"/>
        <p:guide pos="3840"/>
      </p:guideLst>
    </p:cSldViewPr>
  </p:slideViewPr>
  <p:notesTextViewPr>
    <p:cViewPr>
      <p:scale>
        <a:sx n="1" d="1"/>
        <a:sy n="1" d="1"/>
      </p:scale>
      <p:origin x="0" y="0"/>
    </p:cViewPr>
  </p:notesTextViewPr>
  <p:sorterViewPr>
    <p:cViewPr>
      <p:scale>
        <a:sx n="66" d="100"/>
        <a:sy n="66" d="100"/>
      </p:scale>
      <p:origin x="0" y="25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6A5F370-31AF-45DE-80A4-82E17DFFA931}" type="datetimeFigureOut">
              <a:rPr lang="en-US" smtClean="0"/>
              <a:t>6/17/2016</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B86A73CC-1793-4D7A-AB6F-E24E847FBD11}" type="slidenum">
              <a:rPr lang="en-US" smtClean="0"/>
              <a:t>‹#›</a:t>
            </a:fld>
            <a:endParaRPr lang="en-US" dirty="0"/>
          </a:p>
        </p:txBody>
      </p:sp>
    </p:spTree>
    <p:extLst>
      <p:ext uri="{BB962C8B-B14F-4D97-AF65-F5344CB8AC3E}">
        <p14:creationId xmlns:p14="http://schemas.microsoft.com/office/powerpoint/2010/main" val="2968600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A73CC-1793-4D7A-AB6F-E24E847FBD11}" type="slidenum">
              <a:rPr lang="en-US" smtClean="0"/>
              <a:t>1</a:t>
            </a:fld>
            <a:endParaRPr lang="en-US" dirty="0"/>
          </a:p>
        </p:txBody>
      </p:sp>
    </p:spTree>
    <p:extLst>
      <p:ext uri="{BB962C8B-B14F-4D97-AF65-F5344CB8AC3E}">
        <p14:creationId xmlns:p14="http://schemas.microsoft.com/office/powerpoint/2010/main" val="1667366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A73CC-1793-4D7A-AB6F-E24E847FBD11}" type="slidenum">
              <a:rPr lang="en-US" smtClean="0"/>
              <a:t>21</a:t>
            </a:fld>
            <a:endParaRPr lang="en-US" dirty="0"/>
          </a:p>
        </p:txBody>
      </p:sp>
    </p:spTree>
    <p:extLst>
      <p:ext uri="{BB962C8B-B14F-4D97-AF65-F5344CB8AC3E}">
        <p14:creationId xmlns:p14="http://schemas.microsoft.com/office/powerpoint/2010/main" val="2958494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A73CC-1793-4D7A-AB6F-E24E847FBD11}" type="slidenum">
              <a:rPr lang="en-US" smtClean="0"/>
              <a:t>22</a:t>
            </a:fld>
            <a:endParaRPr lang="en-US" dirty="0"/>
          </a:p>
        </p:txBody>
      </p:sp>
    </p:spTree>
    <p:extLst>
      <p:ext uri="{BB962C8B-B14F-4D97-AF65-F5344CB8AC3E}">
        <p14:creationId xmlns:p14="http://schemas.microsoft.com/office/powerpoint/2010/main" val="2958494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A73CC-1793-4D7A-AB6F-E24E847FBD11}" type="slidenum">
              <a:rPr lang="en-US" smtClean="0"/>
              <a:t>23</a:t>
            </a:fld>
            <a:endParaRPr lang="en-US" dirty="0"/>
          </a:p>
        </p:txBody>
      </p:sp>
    </p:spTree>
    <p:extLst>
      <p:ext uri="{BB962C8B-B14F-4D97-AF65-F5344CB8AC3E}">
        <p14:creationId xmlns:p14="http://schemas.microsoft.com/office/powerpoint/2010/main" val="2958494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A73CC-1793-4D7A-AB6F-E24E847FBD11}" type="slidenum">
              <a:rPr lang="en-US" smtClean="0"/>
              <a:t>24</a:t>
            </a:fld>
            <a:endParaRPr lang="en-US" dirty="0"/>
          </a:p>
        </p:txBody>
      </p:sp>
    </p:spTree>
    <p:extLst>
      <p:ext uri="{BB962C8B-B14F-4D97-AF65-F5344CB8AC3E}">
        <p14:creationId xmlns:p14="http://schemas.microsoft.com/office/powerpoint/2010/main" val="2958494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A73CC-1793-4D7A-AB6F-E24E847FBD11}" type="slidenum">
              <a:rPr lang="en-US" smtClean="0"/>
              <a:t>25</a:t>
            </a:fld>
            <a:endParaRPr lang="en-US" dirty="0"/>
          </a:p>
        </p:txBody>
      </p:sp>
    </p:spTree>
    <p:extLst>
      <p:ext uri="{BB962C8B-B14F-4D97-AF65-F5344CB8AC3E}">
        <p14:creationId xmlns:p14="http://schemas.microsoft.com/office/powerpoint/2010/main" val="2958494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A73CC-1793-4D7A-AB6F-E24E847FBD11}" type="slidenum">
              <a:rPr lang="en-US" smtClean="0"/>
              <a:t>26</a:t>
            </a:fld>
            <a:endParaRPr lang="en-US" dirty="0"/>
          </a:p>
        </p:txBody>
      </p:sp>
    </p:spTree>
    <p:extLst>
      <p:ext uri="{BB962C8B-B14F-4D97-AF65-F5344CB8AC3E}">
        <p14:creationId xmlns:p14="http://schemas.microsoft.com/office/powerpoint/2010/main" val="2958494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A73CC-1793-4D7A-AB6F-E24E847FBD11}" type="slidenum">
              <a:rPr lang="en-US" smtClean="0"/>
              <a:t>27</a:t>
            </a:fld>
            <a:endParaRPr lang="en-US" dirty="0"/>
          </a:p>
        </p:txBody>
      </p:sp>
    </p:spTree>
    <p:extLst>
      <p:ext uri="{BB962C8B-B14F-4D97-AF65-F5344CB8AC3E}">
        <p14:creationId xmlns:p14="http://schemas.microsoft.com/office/powerpoint/2010/main" val="2958494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Largest network of engaged donors in the world. </a:t>
            </a:r>
            <a:r>
              <a:rPr lang="en-US" dirty="0" smtClean="0"/>
              <a:t>40 chapters in 9 countries</a:t>
            </a:r>
            <a:r>
              <a:rPr lang="en-US" baseline="0" dirty="0" smtClean="0"/>
              <a:t>  (US, England, Australia, Korea, Japan, China, India, Brazil, Canada), 3500+ Partners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With their collective power, SVP</a:t>
            </a:r>
            <a:r>
              <a:rPr lang="en-US" sz="1200" kern="1200" baseline="0" dirty="0" smtClean="0">
                <a:solidFill>
                  <a:schemeClr val="tx1"/>
                </a:solidFill>
                <a:effectLst/>
                <a:latin typeface="+mn-lt"/>
                <a:ea typeface="+mn-ea"/>
                <a:cs typeface="+mn-cs"/>
              </a:rPr>
              <a:t> Partners </a:t>
            </a:r>
            <a:r>
              <a:rPr lang="en-US" sz="1200" kern="1200" dirty="0" smtClean="0">
                <a:solidFill>
                  <a:schemeClr val="tx1"/>
                </a:solidFill>
                <a:effectLst/>
                <a:latin typeface="+mn-lt"/>
                <a:ea typeface="+mn-ea"/>
                <a:cs typeface="+mn-cs"/>
              </a:rPr>
              <a:t>help individuals make a greater impact with their giving, fund and strengthen nonprofits, and equip our community to tackle our greatest social challenges.  Dual Mission – to strengthen</a:t>
            </a:r>
            <a:r>
              <a:rPr lang="en-US" sz="1200" kern="1200" baseline="0" dirty="0" smtClean="0">
                <a:solidFill>
                  <a:schemeClr val="tx1"/>
                </a:solidFill>
                <a:effectLst/>
                <a:latin typeface="+mn-lt"/>
                <a:ea typeface="+mn-ea"/>
                <a:cs typeface="+mn-cs"/>
              </a:rPr>
              <a:t> nonprofits and strengthen our Partners’ philanthropy.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6A73CC-1793-4D7A-AB6F-E24E847FBD11}" type="slidenum">
              <a:rPr lang="en-US" smtClean="0"/>
              <a:t>2</a:t>
            </a:fld>
            <a:endParaRPr lang="en-US" dirty="0"/>
          </a:p>
        </p:txBody>
      </p:sp>
    </p:spTree>
    <p:extLst>
      <p:ext uri="{BB962C8B-B14F-4D97-AF65-F5344CB8AC3E}">
        <p14:creationId xmlns:p14="http://schemas.microsoft.com/office/powerpoint/2010/main" val="2622433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793501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732560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035314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A73CC-1793-4D7A-AB6F-E24E847FBD11}" type="slidenum">
              <a:rPr lang="en-US" smtClean="0"/>
              <a:t>16</a:t>
            </a:fld>
            <a:endParaRPr lang="en-US" dirty="0"/>
          </a:p>
        </p:txBody>
      </p:sp>
    </p:spTree>
    <p:extLst>
      <p:ext uri="{BB962C8B-B14F-4D97-AF65-F5344CB8AC3E}">
        <p14:creationId xmlns:p14="http://schemas.microsoft.com/office/powerpoint/2010/main" val="45663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A73CC-1793-4D7A-AB6F-E24E847FBD11}" type="slidenum">
              <a:rPr lang="en-US" smtClean="0"/>
              <a:t>18</a:t>
            </a:fld>
            <a:endParaRPr lang="en-US" dirty="0"/>
          </a:p>
        </p:txBody>
      </p:sp>
    </p:spTree>
    <p:extLst>
      <p:ext uri="{BB962C8B-B14F-4D97-AF65-F5344CB8AC3E}">
        <p14:creationId xmlns:p14="http://schemas.microsoft.com/office/powerpoint/2010/main" val="2958494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A73CC-1793-4D7A-AB6F-E24E847FBD11}" type="slidenum">
              <a:rPr lang="en-US" smtClean="0"/>
              <a:t>19</a:t>
            </a:fld>
            <a:endParaRPr lang="en-US" dirty="0"/>
          </a:p>
        </p:txBody>
      </p:sp>
    </p:spTree>
    <p:extLst>
      <p:ext uri="{BB962C8B-B14F-4D97-AF65-F5344CB8AC3E}">
        <p14:creationId xmlns:p14="http://schemas.microsoft.com/office/powerpoint/2010/main" val="2958494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A73CC-1793-4D7A-AB6F-E24E847FBD11}" type="slidenum">
              <a:rPr lang="en-US" smtClean="0"/>
              <a:t>20</a:t>
            </a:fld>
            <a:endParaRPr lang="en-US" dirty="0"/>
          </a:p>
        </p:txBody>
      </p:sp>
    </p:spTree>
    <p:extLst>
      <p:ext uri="{BB962C8B-B14F-4D97-AF65-F5344CB8AC3E}">
        <p14:creationId xmlns:p14="http://schemas.microsoft.com/office/powerpoint/2010/main" val="2958494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483617-0E2E-49AC-99FC-410F86F4398D}" type="datetimeFigureOut">
              <a:rPr lang="en-US" smtClean="0"/>
              <a:t>6/17/2016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C2C832-FA5A-4213-B1FC-9E25322608EB}" type="slidenum">
              <a:rPr lang="en-US" smtClean="0"/>
              <a:t>‹#›</a:t>
            </a:fld>
            <a:endParaRPr lang="en-US" dirty="0"/>
          </a:p>
        </p:txBody>
      </p:sp>
    </p:spTree>
    <p:extLst>
      <p:ext uri="{BB962C8B-B14F-4D97-AF65-F5344CB8AC3E}">
        <p14:creationId xmlns:p14="http://schemas.microsoft.com/office/powerpoint/2010/main" val="221458382"/>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483617-0E2E-49AC-99FC-410F86F4398D}" type="datetimeFigureOut">
              <a:rPr lang="en-US" smtClean="0"/>
              <a:t>6/17/2016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C2C832-FA5A-4213-B1FC-9E25322608EB}" type="slidenum">
              <a:rPr lang="en-US" smtClean="0"/>
              <a:t>‹#›</a:t>
            </a:fld>
            <a:endParaRPr lang="en-US" dirty="0"/>
          </a:p>
        </p:txBody>
      </p:sp>
    </p:spTree>
    <p:extLst>
      <p:ext uri="{BB962C8B-B14F-4D97-AF65-F5344CB8AC3E}">
        <p14:creationId xmlns:p14="http://schemas.microsoft.com/office/powerpoint/2010/main" val="2007878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483617-0E2E-49AC-99FC-410F86F4398D}" type="datetimeFigureOut">
              <a:rPr lang="en-US" smtClean="0"/>
              <a:t>6/17/2016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C2C832-FA5A-4213-B1FC-9E25322608EB}" type="slidenum">
              <a:rPr lang="en-US" smtClean="0"/>
              <a:t>‹#›</a:t>
            </a:fld>
            <a:endParaRPr lang="en-US" dirty="0"/>
          </a:p>
        </p:txBody>
      </p:sp>
    </p:spTree>
    <p:extLst>
      <p:ext uri="{BB962C8B-B14F-4D97-AF65-F5344CB8AC3E}">
        <p14:creationId xmlns:p14="http://schemas.microsoft.com/office/powerpoint/2010/main" val="863181166"/>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483617-0E2E-49AC-99FC-410F86F4398D}" type="datetimeFigureOut">
              <a:rPr lang="en-US" smtClean="0"/>
              <a:t>6/17/2016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C2C832-FA5A-4213-B1FC-9E25322608EB}" type="slidenum">
              <a:rPr lang="en-US" smtClean="0"/>
              <a:t>‹#›</a:t>
            </a:fld>
            <a:endParaRPr lang="en-US" dirty="0"/>
          </a:p>
        </p:txBody>
      </p:sp>
    </p:spTree>
    <p:extLst>
      <p:ext uri="{BB962C8B-B14F-4D97-AF65-F5344CB8AC3E}">
        <p14:creationId xmlns:p14="http://schemas.microsoft.com/office/powerpoint/2010/main" val="46186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483617-0E2E-49AC-99FC-410F86F4398D}" type="datetimeFigureOut">
              <a:rPr lang="en-US" smtClean="0"/>
              <a:t>6/17/2016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C2C832-FA5A-4213-B1FC-9E25322608EB}" type="slidenum">
              <a:rPr lang="en-US" smtClean="0"/>
              <a:t>‹#›</a:t>
            </a:fld>
            <a:endParaRPr lang="en-US" dirty="0"/>
          </a:p>
        </p:txBody>
      </p:sp>
    </p:spTree>
    <p:extLst>
      <p:ext uri="{BB962C8B-B14F-4D97-AF65-F5344CB8AC3E}">
        <p14:creationId xmlns:p14="http://schemas.microsoft.com/office/powerpoint/2010/main" val="1576348303"/>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483617-0E2E-49AC-99FC-410F86F4398D}" type="datetimeFigureOut">
              <a:rPr lang="en-US" smtClean="0"/>
              <a:t>6/17/2016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C2C832-FA5A-4213-B1FC-9E25322608EB}" type="slidenum">
              <a:rPr lang="en-US" smtClean="0"/>
              <a:t>‹#›</a:t>
            </a:fld>
            <a:endParaRPr lang="en-US" dirty="0"/>
          </a:p>
        </p:txBody>
      </p:sp>
    </p:spTree>
    <p:extLst>
      <p:ext uri="{BB962C8B-B14F-4D97-AF65-F5344CB8AC3E}">
        <p14:creationId xmlns:p14="http://schemas.microsoft.com/office/powerpoint/2010/main" val="180175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483617-0E2E-49AC-99FC-410F86F4398D}" type="datetimeFigureOut">
              <a:rPr lang="en-US" smtClean="0"/>
              <a:t>6/17/2016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C2C832-FA5A-4213-B1FC-9E25322608EB}" type="slidenum">
              <a:rPr lang="en-US" smtClean="0"/>
              <a:t>‹#›</a:t>
            </a:fld>
            <a:endParaRPr lang="en-US" dirty="0"/>
          </a:p>
        </p:txBody>
      </p:sp>
    </p:spTree>
    <p:extLst>
      <p:ext uri="{BB962C8B-B14F-4D97-AF65-F5344CB8AC3E}">
        <p14:creationId xmlns:p14="http://schemas.microsoft.com/office/powerpoint/2010/main" val="257383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483617-0E2E-49AC-99FC-410F86F4398D}" type="datetimeFigureOut">
              <a:rPr lang="en-US" smtClean="0"/>
              <a:t>6/17/2016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C2C832-FA5A-4213-B1FC-9E25322608EB}" type="slidenum">
              <a:rPr lang="en-US" smtClean="0"/>
              <a:t>‹#›</a:t>
            </a:fld>
            <a:endParaRPr lang="en-US" dirty="0"/>
          </a:p>
        </p:txBody>
      </p:sp>
    </p:spTree>
    <p:extLst>
      <p:ext uri="{BB962C8B-B14F-4D97-AF65-F5344CB8AC3E}">
        <p14:creationId xmlns:p14="http://schemas.microsoft.com/office/powerpoint/2010/main" val="815848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483617-0E2E-49AC-99FC-410F86F4398D}" type="datetimeFigureOut">
              <a:rPr lang="en-US" smtClean="0"/>
              <a:t>6/17/2016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C2C832-FA5A-4213-B1FC-9E25322608EB}" type="slidenum">
              <a:rPr lang="en-US" smtClean="0"/>
              <a:t>‹#›</a:t>
            </a:fld>
            <a:endParaRPr lang="en-US" dirty="0"/>
          </a:p>
        </p:txBody>
      </p:sp>
    </p:spTree>
    <p:extLst>
      <p:ext uri="{BB962C8B-B14F-4D97-AF65-F5344CB8AC3E}">
        <p14:creationId xmlns:p14="http://schemas.microsoft.com/office/powerpoint/2010/main" val="275426395"/>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483617-0E2E-49AC-99FC-410F86F4398D}" type="datetimeFigureOut">
              <a:rPr lang="en-US" smtClean="0"/>
              <a:t>6/17/2016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C2C832-FA5A-4213-B1FC-9E25322608EB}" type="slidenum">
              <a:rPr lang="en-US" smtClean="0"/>
              <a:t>‹#›</a:t>
            </a:fld>
            <a:endParaRPr lang="en-US" dirty="0"/>
          </a:p>
        </p:txBody>
      </p:sp>
    </p:spTree>
    <p:extLst>
      <p:ext uri="{BB962C8B-B14F-4D97-AF65-F5344CB8AC3E}">
        <p14:creationId xmlns:p14="http://schemas.microsoft.com/office/powerpoint/2010/main" val="1264161480"/>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483617-0E2E-49AC-99FC-410F86F4398D}" type="datetimeFigureOut">
              <a:rPr lang="en-US" smtClean="0"/>
              <a:t>6/17/2016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C2C832-FA5A-4213-B1FC-9E25322608EB}" type="slidenum">
              <a:rPr lang="en-US" smtClean="0"/>
              <a:t>‹#›</a:t>
            </a:fld>
            <a:endParaRPr lang="en-US" dirty="0"/>
          </a:p>
        </p:txBody>
      </p:sp>
    </p:spTree>
    <p:extLst>
      <p:ext uri="{BB962C8B-B14F-4D97-AF65-F5344CB8AC3E}">
        <p14:creationId xmlns:p14="http://schemas.microsoft.com/office/powerpoint/2010/main" val="1706274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483617-0E2E-49AC-99FC-410F86F4398D}" type="datetimeFigureOut">
              <a:rPr lang="en-US" smtClean="0"/>
              <a:t>6/17/2016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2C832-FA5A-4213-B1FC-9E25322608EB}" type="slidenum">
              <a:rPr lang="en-US" smtClean="0"/>
              <a:t>‹#›</a:t>
            </a:fld>
            <a:endParaRPr lang="en-US" dirty="0"/>
          </a:p>
        </p:txBody>
      </p:sp>
    </p:spTree>
    <p:extLst>
      <p:ext uri="{BB962C8B-B14F-4D97-AF65-F5344CB8AC3E}">
        <p14:creationId xmlns:p14="http://schemas.microsoft.com/office/powerpoint/2010/main" val="2000174360"/>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7"/>
            <a:ext cx="9386024" cy="2478995"/>
          </a:xfrm>
        </p:spPr>
        <p:txBody>
          <a:bodyPr>
            <a:normAutofit fontScale="92500" lnSpcReduction="10000"/>
          </a:bodyPr>
          <a:lstStyle/>
          <a:p>
            <a:pPr>
              <a:spcBef>
                <a:spcPct val="0"/>
              </a:spcBef>
            </a:pPr>
            <a:r>
              <a:rPr lang="en-US" sz="4800" b="1" dirty="0" smtClean="0">
                <a:solidFill>
                  <a:schemeClr val="accent1">
                    <a:lumMod val="50000"/>
                  </a:schemeClr>
                </a:solidFill>
                <a:ea typeface="+mj-ea"/>
                <a:cs typeface="+mj-cs"/>
              </a:rPr>
              <a:t>Strategy Framework and </a:t>
            </a:r>
          </a:p>
          <a:p>
            <a:pPr>
              <a:spcBef>
                <a:spcPct val="0"/>
              </a:spcBef>
            </a:pPr>
            <a:r>
              <a:rPr lang="en-US" sz="4800" b="1" dirty="0" smtClean="0">
                <a:solidFill>
                  <a:schemeClr val="accent1">
                    <a:lumMod val="50000"/>
                  </a:schemeClr>
                </a:solidFill>
                <a:ea typeface="+mj-ea"/>
                <a:cs typeface="+mj-cs"/>
              </a:rPr>
              <a:t>Business Plan</a:t>
            </a:r>
          </a:p>
          <a:p>
            <a:pPr>
              <a:spcBef>
                <a:spcPct val="0"/>
              </a:spcBef>
            </a:pPr>
            <a:endParaRPr lang="en-US" sz="4800" b="1" dirty="0" smtClean="0">
              <a:solidFill>
                <a:schemeClr val="accent1">
                  <a:lumMod val="50000"/>
                </a:schemeClr>
              </a:solidFill>
              <a:ea typeface="+mj-ea"/>
              <a:cs typeface="+mj-cs"/>
            </a:endParaRPr>
          </a:p>
          <a:p>
            <a:pPr>
              <a:spcBef>
                <a:spcPct val="0"/>
              </a:spcBef>
            </a:pPr>
            <a:r>
              <a:rPr lang="en-US" sz="4800" b="1" dirty="0" smtClean="0">
                <a:solidFill>
                  <a:schemeClr val="accent1">
                    <a:lumMod val="50000"/>
                  </a:schemeClr>
                </a:solidFill>
                <a:ea typeface="+mj-ea"/>
                <a:cs typeface="+mj-cs"/>
              </a:rPr>
              <a:t>2016-2019</a:t>
            </a:r>
            <a:endParaRPr lang="en-US" sz="4800" b="1" dirty="0">
              <a:solidFill>
                <a:schemeClr val="accent1">
                  <a:lumMod val="50000"/>
                </a:schemeClr>
              </a:solidFill>
              <a:ea typeface="+mj-ea"/>
              <a:cs typeface="+mj-cs"/>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27043"/>
          <a:stretch/>
        </p:blipFill>
        <p:spPr>
          <a:xfrm>
            <a:off x="3030526" y="1074596"/>
            <a:ext cx="6265875" cy="2077579"/>
          </a:xfrm>
          <a:prstGeom prst="rect">
            <a:avLst/>
          </a:prstGeom>
        </p:spPr>
      </p:pic>
    </p:spTree>
    <p:extLst>
      <p:ext uri="{BB962C8B-B14F-4D97-AF65-F5344CB8AC3E}">
        <p14:creationId xmlns:p14="http://schemas.microsoft.com/office/powerpoint/2010/main" val="4071418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30200"/>
            <a:ext cx="11137900" cy="774700"/>
          </a:xfrm>
        </p:spPr>
        <p:txBody>
          <a:bodyPr>
            <a:noAutofit/>
          </a:bodyPr>
          <a:lstStyle/>
          <a:p>
            <a:r>
              <a:rPr lang="en-US" sz="1800" b="1" dirty="0" smtClean="0">
                <a:latin typeface="+mn-lt"/>
              </a:rPr>
              <a:t/>
            </a:r>
            <a:br>
              <a:rPr lang="en-US" sz="1800" b="1" dirty="0" smtClean="0">
                <a:latin typeface="+mn-lt"/>
              </a:rPr>
            </a:br>
            <a:r>
              <a:rPr lang="en-US" sz="1600" b="1" dirty="0" smtClean="0">
                <a:latin typeface="+mn-lt"/>
              </a:rPr>
              <a:t>Finding #7: Highly fragmented nonprofit sector makes it difficult to develop and scale social solutions.  Some of the current nonprofits need to merge to more efficiently serve their populations.  The lack of mid-sized nonprofits with strong entrepreneurs and scalable models makes it challenging to apply SVP’s traditional capacity building strategy</a:t>
            </a:r>
            <a:endParaRPr lang="en-US" sz="1600" b="1" dirty="0">
              <a:latin typeface="+mn-lt"/>
            </a:endParaRPr>
          </a:p>
        </p:txBody>
      </p:sp>
      <p:sp>
        <p:nvSpPr>
          <p:cNvPr id="3" name="Rectangle 2"/>
          <p:cNvSpPr/>
          <p:nvPr/>
        </p:nvSpPr>
        <p:spPr>
          <a:xfrm>
            <a:off x="1490133" y="1447800"/>
            <a:ext cx="9973734" cy="422486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118534" y="5164667"/>
            <a:ext cx="1354666" cy="307777"/>
          </a:xfrm>
          <a:prstGeom prst="rect">
            <a:avLst/>
          </a:prstGeom>
          <a:noFill/>
        </p:spPr>
        <p:txBody>
          <a:bodyPr wrap="square" rtlCol="0">
            <a:spAutoFit/>
          </a:bodyPr>
          <a:lstStyle/>
          <a:p>
            <a:r>
              <a:rPr lang="en-US" sz="1400" b="1" dirty="0" smtClean="0"/>
              <a:t>Small: &lt;$1MM</a:t>
            </a:r>
            <a:endParaRPr lang="en-US" sz="1400" b="1" dirty="0"/>
          </a:p>
        </p:txBody>
      </p:sp>
      <p:sp>
        <p:nvSpPr>
          <p:cNvPr id="5" name="TextBox 4"/>
          <p:cNvSpPr txBox="1"/>
          <p:nvPr/>
        </p:nvSpPr>
        <p:spPr>
          <a:xfrm>
            <a:off x="186267" y="1405467"/>
            <a:ext cx="1270000" cy="523220"/>
          </a:xfrm>
          <a:prstGeom prst="rect">
            <a:avLst/>
          </a:prstGeom>
          <a:noFill/>
        </p:spPr>
        <p:txBody>
          <a:bodyPr wrap="square" rtlCol="0">
            <a:spAutoFit/>
          </a:bodyPr>
          <a:lstStyle/>
          <a:p>
            <a:r>
              <a:rPr lang="en-US" sz="1400" b="1" dirty="0" smtClean="0"/>
              <a:t>Mid-Sized$5-15MM</a:t>
            </a:r>
            <a:endParaRPr lang="en-US" sz="1400" b="1" dirty="0"/>
          </a:p>
        </p:txBody>
      </p:sp>
      <p:sp>
        <p:nvSpPr>
          <p:cNvPr id="6" name="TextBox 5"/>
          <p:cNvSpPr txBox="1"/>
          <p:nvPr/>
        </p:nvSpPr>
        <p:spPr>
          <a:xfrm>
            <a:off x="220133" y="2726267"/>
            <a:ext cx="1286934" cy="954107"/>
          </a:xfrm>
          <a:prstGeom prst="rect">
            <a:avLst/>
          </a:prstGeom>
          <a:noFill/>
        </p:spPr>
        <p:txBody>
          <a:bodyPr wrap="square" rtlCol="0">
            <a:spAutoFit/>
          </a:bodyPr>
          <a:lstStyle/>
          <a:p>
            <a:endParaRPr lang="en-US" sz="1400" b="1" dirty="0" smtClean="0"/>
          </a:p>
          <a:p>
            <a:endParaRPr lang="en-US" sz="1400" b="1" dirty="0"/>
          </a:p>
          <a:p>
            <a:r>
              <a:rPr lang="en-US" sz="1400" b="1" dirty="0" smtClean="0"/>
              <a:t>Emerging: $1-5MM</a:t>
            </a:r>
            <a:endParaRPr lang="en-US" sz="1400" b="1" dirty="0"/>
          </a:p>
        </p:txBody>
      </p:sp>
      <p:sp>
        <p:nvSpPr>
          <p:cNvPr id="7" name="TextBox 6"/>
          <p:cNvSpPr txBox="1"/>
          <p:nvPr/>
        </p:nvSpPr>
        <p:spPr>
          <a:xfrm>
            <a:off x="1540934" y="6112933"/>
            <a:ext cx="1811866" cy="523220"/>
          </a:xfrm>
          <a:prstGeom prst="rect">
            <a:avLst/>
          </a:prstGeom>
          <a:noFill/>
        </p:spPr>
        <p:txBody>
          <a:bodyPr wrap="square" rtlCol="0">
            <a:spAutoFit/>
          </a:bodyPr>
          <a:lstStyle/>
          <a:p>
            <a:endParaRPr lang="en-US" sz="1400" b="1" dirty="0" smtClean="0"/>
          </a:p>
          <a:p>
            <a:r>
              <a:rPr lang="en-US" sz="1400" b="1" dirty="0" smtClean="0"/>
              <a:t>Institutional Agencies</a:t>
            </a:r>
          </a:p>
        </p:txBody>
      </p:sp>
      <p:sp>
        <p:nvSpPr>
          <p:cNvPr id="8" name="TextBox 7"/>
          <p:cNvSpPr txBox="1"/>
          <p:nvPr/>
        </p:nvSpPr>
        <p:spPr>
          <a:xfrm>
            <a:off x="9313333" y="6248400"/>
            <a:ext cx="2607734" cy="523220"/>
          </a:xfrm>
          <a:prstGeom prst="rect">
            <a:avLst/>
          </a:prstGeom>
          <a:noFill/>
        </p:spPr>
        <p:txBody>
          <a:bodyPr wrap="square" rtlCol="0">
            <a:spAutoFit/>
          </a:bodyPr>
          <a:lstStyle/>
          <a:p>
            <a:r>
              <a:rPr lang="en-US" sz="1400" b="1" dirty="0" smtClean="0"/>
              <a:t>Social Entrepreneurial Scalable Nonprofits</a:t>
            </a:r>
            <a:endParaRPr lang="en-US" sz="1400" b="1" dirty="0"/>
          </a:p>
        </p:txBody>
      </p:sp>
      <p:sp>
        <p:nvSpPr>
          <p:cNvPr id="9" name="TextBox 8"/>
          <p:cNvSpPr txBox="1"/>
          <p:nvPr/>
        </p:nvSpPr>
        <p:spPr>
          <a:xfrm>
            <a:off x="4284133" y="5808133"/>
            <a:ext cx="4047067" cy="369332"/>
          </a:xfrm>
          <a:prstGeom prst="rect">
            <a:avLst/>
          </a:prstGeom>
          <a:noFill/>
        </p:spPr>
        <p:txBody>
          <a:bodyPr wrap="square" rtlCol="0">
            <a:spAutoFit/>
          </a:bodyPr>
          <a:lstStyle/>
          <a:p>
            <a:pPr algn="ctr"/>
            <a:r>
              <a:rPr lang="en-US" b="1" dirty="0" smtClean="0"/>
              <a:t>Organization Type</a:t>
            </a:r>
            <a:endParaRPr lang="en-US" b="1" dirty="0"/>
          </a:p>
        </p:txBody>
      </p:sp>
      <p:sp>
        <p:nvSpPr>
          <p:cNvPr id="10" name="TextBox 9"/>
          <p:cNvSpPr txBox="1"/>
          <p:nvPr/>
        </p:nvSpPr>
        <p:spPr>
          <a:xfrm>
            <a:off x="1507067" y="1507068"/>
            <a:ext cx="2455333" cy="1015663"/>
          </a:xfrm>
          <a:prstGeom prst="rect">
            <a:avLst/>
          </a:prstGeom>
          <a:noFill/>
        </p:spPr>
        <p:txBody>
          <a:bodyPr wrap="square" rtlCol="0">
            <a:spAutoFit/>
          </a:bodyPr>
          <a:lstStyle/>
          <a:p>
            <a:r>
              <a:rPr lang="en-US" sz="1200" b="1" u="sng" dirty="0" smtClean="0"/>
              <a:t>Mid-sized Agencies:</a:t>
            </a:r>
          </a:p>
          <a:p>
            <a:r>
              <a:rPr lang="en-US" sz="1200" dirty="0" smtClean="0"/>
              <a:t>Family Centers, LifeBridge,</a:t>
            </a:r>
          </a:p>
          <a:p>
            <a:r>
              <a:rPr lang="en-US" sz="1200" dirty="0" smtClean="0"/>
              <a:t>National Audubon Society,</a:t>
            </a:r>
          </a:p>
          <a:p>
            <a:r>
              <a:rPr lang="en-US" sz="1200" dirty="0" smtClean="0"/>
              <a:t> Childcare Learning Centers,</a:t>
            </a:r>
          </a:p>
          <a:p>
            <a:r>
              <a:rPr lang="en-US" sz="1200" dirty="0" smtClean="0"/>
              <a:t>CT Food Bank</a:t>
            </a:r>
          </a:p>
        </p:txBody>
      </p:sp>
      <p:sp>
        <p:nvSpPr>
          <p:cNvPr id="11" name="TextBox 10"/>
          <p:cNvSpPr txBox="1"/>
          <p:nvPr/>
        </p:nvSpPr>
        <p:spPr>
          <a:xfrm>
            <a:off x="8551333" y="1422400"/>
            <a:ext cx="2827867" cy="1015663"/>
          </a:xfrm>
          <a:prstGeom prst="rect">
            <a:avLst/>
          </a:prstGeom>
          <a:noFill/>
        </p:spPr>
        <p:txBody>
          <a:bodyPr wrap="square" rtlCol="0">
            <a:spAutoFit/>
          </a:bodyPr>
          <a:lstStyle/>
          <a:p>
            <a:endParaRPr lang="en-US" sz="1200" b="1" dirty="0" smtClean="0"/>
          </a:p>
          <a:p>
            <a:pPr algn="ctr"/>
            <a:r>
              <a:rPr lang="en-US" sz="1200" b="1" dirty="0" smtClean="0"/>
              <a:t>DOMUS, Achievement First, Horizons National</a:t>
            </a:r>
          </a:p>
          <a:p>
            <a:pPr algn="ctr"/>
            <a:endParaRPr lang="en-US" sz="1200" b="1" dirty="0"/>
          </a:p>
          <a:p>
            <a:endParaRPr lang="en-US" sz="1200" b="1" dirty="0"/>
          </a:p>
        </p:txBody>
      </p:sp>
      <p:sp>
        <p:nvSpPr>
          <p:cNvPr id="15" name="TextBox 14"/>
          <p:cNvSpPr txBox="1"/>
          <p:nvPr/>
        </p:nvSpPr>
        <p:spPr>
          <a:xfrm flipH="1">
            <a:off x="6028267" y="4453467"/>
            <a:ext cx="2743200" cy="1015663"/>
          </a:xfrm>
          <a:prstGeom prst="rect">
            <a:avLst/>
          </a:prstGeom>
          <a:noFill/>
        </p:spPr>
        <p:txBody>
          <a:bodyPr wrap="square" rtlCol="0">
            <a:spAutoFit/>
          </a:bodyPr>
          <a:lstStyle/>
          <a:p>
            <a:pPr algn="ctr"/>
            <a:endParaRPr lang="en-US" sz="1200" b="1" dirty="0" smtClean="0"/>
          </a:p>
          <a:p>
            <a:pPr algn="ctr"/>
            <a:r>
              <a:rPr lang="en-US" sz="1200" b="1" dirty="0" smtClean="0"/>
              <a:t>Future 5, CPEP</a:t>
            </a:r>
          </a:p>
          <a:p>
            <a:pPr algn="ctr"/>
            <a:r>
              <a:rPr lang="en-US" sz="1200" b="1" dirty="0" smtClean="0"/>
              <a:t> Harbor Watch, Intake</a:t>
            </a:r>
          </a:p>
          <a:p>
            <a:pPr algn="ctr"/>
            <a:r>
              <a:rPr lang="en-US" sz="1200" b="1" dirty="0" smtClean="0"/>
              <a:t>Faith Acts for Education</a:t>
            </a:r>
          </a:p>
          <a:p>
            <a:pPr algn="ctr"/>
            <a:r>
              <a:rPr lang="en-US" sz="1200" b="1" dirty="0" smtClean="0"/>
              <a:t>Hundreds of organizations</a:t>
            </a:r>
          </a:p>
        </p:txBody>
      </p:sp>
      <p:sp>
        <p:nvSpPr>
          <p:cNvPr id="17" name="TextBox 16"/>
          <p:cNvSpPr txBox="1"/>
          <p:nvPr/>
        </p:nvSpPr>
        <p:spPr>
          <a:xfrm>
            <a:off x="8619067" y="3217333"/>
            <a:ext cx="2810933" cy="646331"/>
          </a:xfrm>
          <a:prstGeom prst="rect">
            <a:avLst/>
          </a:prstGeom>
          <a:noFill/>
        </p:spPr>
        <p:txBody>
          <a:bodyPr wrap="square" rtlCol="0">
            <a:spAutoFit/>
          </a:bodyPr>
          <a:lstStyle/>
          <a:p>
            <a:pPr algn="ctr"/>
            <a:r>
              <a:rPr lang="en-US" sz="1200" b="1" dirty="0" smtClean="0"/>
              <a:t>All our Kin</a:t>
            </a:r>
          </a:p>
          <a:p>
            <a:pPr algn="ctr"/>
            <a:r>
              <a:rPr lang="en-US" sz="1200" b="1" dirty="0" smtClean="0"/>
              <a:t>ProBono Partnership</a:t>
            </a:r>
          </a:p>
          <a:p>
            <a:pPr algn="ctr"/>
            <a:r>
              <a:rPr lang="en-US" sz="1200" b="1" dirty="0" smtClean="0"/>
              <a:t>NeighborsLink</a:t>
            </a:r>
          </a:p>
        </p:txBody>
      </p:sp>
      <p:sp>
        <p:nvSpPr>
          <p:cNvPr id="18" name="TextBox 17"/>
          <p:cNvSpPr txBox="1"/>
          <p:nvPr/>
        </p:nvSpPr>
        <p:spPr>
          <a:xfrm>
            <a:off x="6654800" y="6223001"/>
            <a:ext cx="1761065" cy="307777"/>
          </a:xfrm>
          <a:prstGeom prst="rect">
            <a:avLst/>
          </a:prstGeom>
          <a:noFill/>
        </p:spPr>
        <p:txBody>
          <a:bodyPr wrap="square" rtlCol="0">
            <a:spAutoFit/>
          </a:bodyPr>
          <a:lstStyle/>
          <a:p>
            <a:r>
              <a:rPr lang="en-US" sz="1400" b="1" dirty="0" smtClean="0"/>
              <a:t>Local Nonprofits</a:t>
            </a:r>
          </a:p>
        </p:txBody>
      </p:sp>
      <p:sp>
        <p:nvSpPr>
          <p:cNvPr id="19" name="TextBox 18"/>
          <p:cNvSpPr txBox="1"/>
          <p:nvPr/>
        </p:nvSpPr>
        <p:spPr>
          <a:xfrm>
            <a:off x="4064001" y="6231467"/>
            <a:ext cx="2065866" cy="523220"/>
          </a:xfrm>
          <a:prstGeom prst="rect">
            <a:avLst/>
          </a:prstGeom>
          <a:noFill/>
        </p:spPr>
        <p:txBody>
          <a:bodyPr wrap="square" rtlCol="0">
            <a:spAutoFit/>
          </a:bodyPr>
          <a:lstStyle/>
          <a:p>
            <a:r>
              <a:rPr lang="en-US" sz="1400" b="1" dirty="0" smtClean="0"/>
              <a:t>Local Branch of National Organizations</a:t>
            </a:r>
          </a:p>
        </p:txBody>
      </p:sp>
      <p:sp>
        <p:nvSpPr>
          <p:cNvPr id="20" name="TextBox 19"/>
          <p:cNvSpPr txBox="1"/>
          <p:nvPr/>
        </p:nvSpPr>
        <p:spPr>
          <a:xfrm>
            <a:off x="6413500" y="3200401"/>
            <a:ext cx="1943100" cy="646331"/>
          </a:xfrm>
          <a:prstGeom prst="rect">
            <a:avLst/>
          </a:prstGeom>
          <a:noFill/>
        </p:spPr>
        <p:txBody>
          <a:bodyPr wrap="square" rtlCol="0">
            <a:spAutoFit/>
          </a:bodyPr>
          <a:lstStyle/>
          <a:p>
            <a:pPr algn="ctr"/>
            <a:r>
              <a:rPr lang="en-US" sz="1200" b="1" dirty="0" smtClean="0"/>
              <a:t>Carver Center</a:t>
            </a:r>
          </a:p>
          <a:p>
            <a:pPr algn="ctr"/>
            <a:r>
              <a:rPr lang="en-US" sz="1200" b="1" dirty="0" smtClean="0"/>
              <a:t>ConnCan</a:t>
            </a:r>
          </a:p>
          <a:p>
            <a:pPr algn="ctr"/>
            <a:r>
              <a:rPr lang="en-US" sz="1200" b="1" dirty="0" smtClean="0"/>
              <a:t>International Institute of CT</a:t>
            </a:r>
            <a:endParaRPr lang="en-US" sz="1200" b="1" dirty="0"/>
          </a:p>
        </p:txBody>
      </p:sp>
      <p:sp>
        <p:nvSpPr>
          <p:cNvPr id="21" name="TextBox 20"/>
          <p:cNvSpPr txBox="1"/>
          <p:nvPr/>
        </p:nvSpPr>
        <p:spPr>
          <a:xfrm>
            <a:off x="4250267" y="3369733"/>
            <a:ext cx="1862665" cy="461665"/>
          </a:xfrm>
          <a:prstGeom prst="rect">
            <a:avLst/>
          </a:prstGeom>
          <a:noFill/>
        </p:spPr>
        <p:txBody>
          <a:bodyPr wrap="square" rtlCol="0">
            <a:spAutoFit/>
          </a:bodyPr>
          <a:lstStyle/>
          <a:p>
            <a:endParaRPr lang="en-US" sz="1200" b="1" dirty="0" smtClean="0"/>
          </a:p>
          <a:p>
            <a:r>
              <a:rPr lang="en-US" sz="1200" dirty="0" smtClean="0"/>
              <a:t>Habitat-Coastal FC</a:t>
            </a:r>
            <a:endParaRPr lang="en-US" sz="1200" dirty="0"/>
          </a:p>
        </p:txBody>
      </p:sp>
      <p:sp>
        <p:nvSpPr>
          <p:cNvPr id="23" name="TextBox 22"/>
          <p:cNvSpPr txBox="1"/>
          <p:nvPr/>
        </p:nvSpPr>
        <p:spPr>
          <a:xfrm>
            <a:off x="3962400" y="4588933"/>
            <a:ext cx="2015067" cy="830997"/>
          </a:xfrm>
          <a:prstGeom prst="rect">
            <a:avLst/>
          </a:prstGeom>
          <a:noFill/>
        </p:spPr>
        <p:txBody>
          <a:bodyPr wrap="square" rtlCol="0">
            <a:spAutoFit/>
          </a:bodyPr>
          <a:lstStyle/>
          <a:p>
            <a:pPr algn="ctr"/>
            <a:r>
              <a:rPr lang="en-US" sz="1200" dirty="0" smtClean="0"/>
              <a:t>Educators for Excellence</a:t>
            </a:r>
          </a:p>
          <a:p>
            <a:pPr algn="ctr"/>
            <a:r>
              <a:rPr lang="en-US" sz="1200" dirty="0" smtClean="0"/>
              <a:t>Citizens Schools</a:t>
            </a:r>
          </a:p>
          <a:p>
            <a:pPr algn="ctr"/>
            <a:r>
              <a:rPr lang="en-US" sz="1200" dirty="0" smtClean="0"/>
              <a:t>College Summit</a:t>
            </a:r>
          </a:p>
          <a:p>
            <a:pPr algn="ctr"/>
            <a:r>
              <a:rPr lang="en-US" sz="1200" dirty="0" smtClean="0"/>
              <a:t>Conect, Fund for Teachers</a:t>
            </a:r>
            <a:endParaRPr lang="en-US" sz="1200" dirty="0"/>
          </a:p>
        </p:txBody>
      </p:sp>
      <p:sp>
        <p:nvSpPr>
          <p:cNvPr id="24" name="TextBox 23"/>
          <p:cNvSpPr txBox="1"/>
          <p:nvPr/>
        </p:nvSpPr>
        <p:spPr>
          <a:xfrm>
            <a:off x="1608667" y="3437467"/>
            <a:ext cx="1608666" cy="276999"/>
          </a:xfrm>
          <a:prstGeom prst="rect">
            <a:avLst/>
          </a:prstGeom>
          <a:noFill/>
        </p:spPr>
        <p:txBody>
          <a:bodyPr wrap="square" rtlCol="0">
            <a:spAutoFit/>
          </a:bodyPr>
          <a:lstStyle/>
          <a:p>
            <a:r>
              <a:rPr lang="en-US" sz="1200" b="1" dirty="0" smtClean="0"/>
              <a:t>Smaller agencies</a:t>
            </a:r>
          </a:p>
        </p:txBody>
      </p:sp>
      <p:sp>
        <p:nvSpPr>
          <p:cNvPr id="25" name="Oval 24"/>
          <p:cNvSpPr/>
          <p:nvPr/>
        </p:nvSpPr>
        <p:spPr>
          <a:xfrm>
            <a:off x="6062136" y="4470399"/>
            <a:ext cx="2709332" cy="123613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p:cNvSpPr txBox="1"/>
          <p:nvPr/>
        </p:nvSpPr>
        <p:spPr>
          <a:xfrm>
            <a:off x="5676899" y="4178300"/>
            <a:ext cx="3399367" cy="276999"/>
          </a:xfrm>
          <a:prstGeom prst="rect">
            <a:avLst/>
          </a:prstGeom>
          <a:noFill/>
        </p:spPr>
        <p:txBody>
          <a:bodyPr wrap="square" rtlCol="0">
            <a:spAutoFit/>
          </a:bodyPr>
          <a:lstStyle/>
          <a:p>
            <a:pPr algn="ctr"/>
            <a:r>
              <a:rPr lang="en-US" sz="1200" b="1" dirty="0" smtClean="0">
                <a:solidFill>
                  <a:srgbClr val="FF0000"/>
                </a:solidFill>
              </a:rPr>
              <a:t>Connecticut’s fragmented social sector</a:t>
            </a:r>
            <a:endParaRPr lang="en-US" sz="1200" b="1" dirty="0">
              <a:solidFill>
                <a:srgbClr val="FF0000"/>
              </a:solidFill>
            </a:endParaRPr>
          </a:p>
        </p:txBody>
      </p:sp>
      <p:sp>
        <p:nvSpPr>
          <p:cNvPr id="28" name="Rectangle 27"/>
          <p:cNvSpPr/>
          <p:nvPr/>
        </p:nvSpPr>
        <p:spPr>
          <a:xfrm>
            <a:off x="1557867" y="1574800"/>
            <a:ext cx="1947333" cy="2980267"/>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1710267" y="4842933"/>
            <a:ext cx="1710266" cy="830997"/>
          </a:xfrm>
          <a:prstGeom prst="rect">
            <a:avLst/>
          </a:prstGeom>
          <a:noFill/>
        </p:spPr>
        <p:txBody>
          <a:bodyPr wrap="square" rtlCol="0">
            <a:spAutoFit/>
          </a:bodyPr>
          <a:lstStyle/>
          <a:p>
            <a:r>
              <a:rPr lang="en-US" sz="1200" b="1" dirty="0" smtClean="0"/>
              <a:t>Traditional Agencies rely on state funding. Budget cuts will require more consolidation</a:t>
            </a:r>
            <a:endParaRPr lang="en-US" sz="1200" b="1" dirty="0"/>
          </a:p>
        </p:txBody>
      </p:sp>
      <p:sp>
        <p:nvSpPr>
          <p:cNvPr id="33" name="Rectangular Callout 32"/>
          <p:cNvSpPr/>
          <p:nvPr/>
        </p:nvSpPr>
        <p:spPr>
          <a:xfrm>
            <a:off x="1693333" y="4910667"/>
            <a:ext cx="1659467" cy="694266"/>
          </a:xfrm>
          <a:prstGeom prst="wedgeRect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p:cNvSpPr/>
          <p:nvPr/>
        </p:nvSpPr>
        <p:spPr>
          <a:xfrm>
            <a:off x="8593667" y="2290233"/>
            <a:ext cx="2794000" cy="474134"/>
          </a:xfrm>
          <a:prstGeom prst="rect">
            <a:avLst/>
          </a:prstGeom>
          <a:solidFill>
            <a:schemeClr val="accent6">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TextBox 37"/>
          <p:cNvSpPr txBox="1"/>
          <p:nvPr/>
        </p:nvSpPr>
        <p:spPr>
          <a:xfrm>
            <a:off x="8449733" y="2336800"/>
            <a:ext cx="3031067" cy="461665"/>
          </a:xfrm>
          <a:prstGeom prst="rect">
            <a:avLst/>
          </a:prstGeom>
          <a:noFill/>
        </p:spPr>
        <p:txBody>
          <a:bodyPr wrap="square" rtlCol="0">
            <a:spAutoFit/>
          </a:bodyPr>
          <a:lstStyle/>
          <a:p>
            <a:pPr algn="ctr"/>
            <a:r>
              <a:rPr lang="en-US" sz="1200" b="1" dirty="0" smtClean="0"/>
              <a:t>Small Number of Emergent and Scalable Connecticut Nonprofits</a:t>
            </a:r>
            <a:endParaRPr lang="en-US" sz="1200" b="1" dirty="0"/>
          </a:p>
        </p:txBody>
      </p:sp>
      <p:sp>
        <p:nvSpPr>
          <p:cNvPr id="12" name="TextBox 11"/>
          <p:cNvSpPr txBox="1"/>
          <p:nvPr/>
        </p:nvSpPr>
        <p:spPr>
          <a:xfrm>
            <a:off x="3759200" y="1485900"/>
            <a:ext cx="4826000" cy="646331"/>
          </a:xfrm>
          <a:prstGeom prst="rect">
            <a:avLst/>
          </a:prstGeom>
          <a:noFill/>
        </p:spPr>
        <p:txBody>
          <a:bodyPr wrap="square" rtlCol="0">
            <a:spAutoFit/>
          </a:bodyPr>
          <a:lstStyle/>
          <a:p>
            <a:r>
              <a:rPr lang="en-US" sz="1200" b="1" dirty="0" smtClean="0"/>
              <a:t>Mega-funder: “There is no path to double our education funding in CT.”</a:t>
            </a:r>
          </a:p>
          <a:p>
            <a:r>
              <a:rPr lang="en-US" sz="1200" b="1" dirty="0" smtClean="0"/>
              <a:t>Medium Sized Funder: “We’re giving 200k grants, because they don’t have the capacity to handle $1MM grants.”</a:t>
            </a:r>
            <a:endParaRPr lang="en-US" sz="1200" b="1" dirty="0"/>
          </a:p>
        </p:txBody>
      </p:sp>
    </p:spTree>
    <p:extLst>
      <p:ext uri="{BB962C8B-B14F-4D97-AF65-F5344CB8AC3E}">
        <p14:creationId xmlns:p14="http://schemas.microsoft.com/office/powerpoint/2010/main" val="1604079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1" y="304801"/>
            <a:ext cx="10668000" cy="1575303"/>
          </a:xfrm>
          <a:prstGeom prst="rect">
            <a:avLst/>
          </a:prstGeom>
          <a:noFill/>
        </p:spPr>
        <p:txBody>
          <a:bodyPr wrap="square" rtlCol="0">
            <a:spAutoFit/>
          </a:bodyPr>
          <a:lstStyle/>
          <a:p>
            <a:pPr lvl="0">
              <a:lnSpc>
                <a:spcPct val="90000"/>
              </a:lnSpc>
              <a:spcBef>
                <a:spcPts val="1000"/>
              </a:spcBef>
            </a:pPr>
            <a:r>
              <a:rPr lang="en-US" sz="1600" b="1" dirty="0" smtClean="0"/>
              <a:t>Finding </a:t>
            </a:r>
            <a:r>
              <a:rPr lang="en-US" sz="1600" b="1" dirty="0"/>
              <a:t>#8: </a:t>
            </a:r>
            <a:r>
              <a:rPr lang="en-US" sz="1600" b="1" dirty="0" smtClean="0"/>
              <a:t> Funders </a:t>
            </a:r>
            <a:r>
              <a:rPr lang="en-US" sz="1600" b="1" dirty="0"/>
              <a:t>are adapting their investment strategies to the needs of CT’s social environment:</a:t>
            </a:r>
          </a:p>
          <a:p>
            <a:pPr lvl="0">
              <a:lnSpc>
                <a:spcPct val="30000"/>
              </a:lnSpc>
              <a:spcBef>
                <a:spcPts val="1000"/>
              </a:spcBef>
            </a:pPr>
            <a:r>
              <a:rPr lang="en-US" sz="1600" b="1" dirty="0">
                <a:solidFill>
                  <a:srgbClr val="FF0000"/>
                </a:solidFill>
              </a:rPr>
              <a:t>           </a:t>
            </a:r>
            <a:r>
              <a:rPr lang="en-US" sz="1600" b="1" dirty="0" smtClean="0">
                <a:solidFill>
                  <a:srgbClr val="FF0000"/>
                </a:solidFill>
              </a:rPr>
              <a:t>    </a:t>
            </a:r>
            <a:r>
              <a:rPr lang="en-US" sz="1400" b="1" dirty="0" smtClean="0">
                <a:solidFill>
                  <a:srgbClr val="FF0000"/>
                </a:solidFill>
              </a:rPr>
              <a:t> </a:t>
            </a:r>
            <a:r>
              <a:rPr lang="en-US" sz="1200" b="1" dirty="0" smtClean="0">
                <a:solidFill>
                  <a:srgbClr val="FF0000"/>
                </a:solidFill>
              </a:rPr>
              <a:t> </a:t>
            </a:r>
            <a:r>
              <a:rPr lang="en-US" sz="1200" dirty="0" smtClean="0">
                <a:solidFill>
                  <a:prstClr val="black"/>
                </a:solidFill>
              </a:rPr>
              <a:t>-Incubator/cohort strategies with smaller nonprofits 	            	-Community organizing, policy advocacy, systems change </a:t>
            </a:r>
          </a:p>
          <a:p>
            <a:pPr lvl="0">
              <a:lnSpc>
                <a:spcPct val="30000"/>
              </a:lnSpc>
              <a:spcBef>
                <a:spcPts val="1000"/>
              </a:spcBef>
            </a:pPr>
            <a:r>
              <a:rPr lang="en-US" sz="1200" dirty="0">
                <a:solidFill>
                  <a:prstClr val="black"/>
                </a:solidFill>
              </a:rPr>
              <a:t> </a:t>
            </a:r>
            <a:r>
              <a:rPr lang="en-US" sz="1200" dirty="0" smtClean="0">
                <a:solidFill>
                  <a:prstClr val="black"/>
                </a:solidFill>
              </a:rPr>
              <a:t>                     -</a:t>
            </a:r>
            <a:r>
              <a:rPr lang="en-US" sz="1200" dirty="0">
                <a:solidFill>
                  <a:prstClr val="black"/>
                </a:solidFill>
              </a:rPr>
              <a:t>Collective impact and cross sector </a:t>
            </a:r>
            <a:r>
              <a:rPr lang="en-US" sz="1200" dirty="0" smtClean="0">
                <a:solidFill>
                  <a:prstClr val="black"/>
                </a:solidFill>
              </a:rPr>
              <a:t>partnerships                          	-Shift </a:t>
            </a:r>
            <a:r>
              <a:rPr lang="en-US" sz="1200" dirty="0">
                <a:solidFill>
                  <a:prstClr val="black"/>
                </a:solidFill>
              </a:rPr>
              <a:t>from direct services to social impact investing and systems </a:t>
            </a:r>
            <a:r>
              <a:rPr lang="en-US" sz="1200" dirty="0" smtClean="0">
                <a:solidFill>
                  <a:prstClr val="black"/>
                </a:solidFill>
              </a:rPr>
              <a:t>change</a:t>
            </a:r>
          </a:p>
          <a:p>
            <a:pPr lvl="0">
              <a:lnSpc>
                <a:spcPct val="30000"/>
              </a:lnSpc>
              <a:spcBef>
                <a:spcPts val="1000"/>
              </a:spcBef>
            </a:pPr>
            <a:r>
              <a:rPr lang="en-US" sz="1200" dirty="0" smtClean="0">
                <a:solidFill>
                  <a:prstClr val="black"/>
                </a:solidFill>
              </a:rPr>
              <a:t>        </a:t>
            </a:r>
            <a:r>
              <a:rPr lang="en-US" sz="1200" b="1" dirty="0" smtClean="0">
                <a:solidFill>
                  <a:srgbClr val="FF0000"/>
                </a:solidFill>
              </a:rPr>
              <a:t>              </a:t>
            </a:r>
            <a:r>
              <a:rPr lang="en-US" sz="1200" b="1" dirty="0" smtClean="0">
                <a:solidFill>
                  <a:prstClr val="black"/>
                </a:solidFill>
              </a:rPr>
              <a:t>-</a:t>
            </a:r>
            <a:r>
              <a:rPr lang="en-US" sz="1200" dirty="0" smtClean="0">
                <a:solidFill>
                  <a:prstClr val="black"/>
                </a:solidFill>
              </a:rPr>
              <a:t>Scaling investments for larger nonprofits			-Recruiting nonprofits from other geographies</a:t>
            </a:r>
          </a:p>
          <a:p>
            <a:pPr lvl="0">
              <a:lnSpc>
                <a:spcPct val="30000"/>
              </a:lnSpc>
              <a:spcBef>
                <a:spcPts val="1000"/>
              </a:spcBef>
            </a:pPr>
            <a:r>
              <a:rPr lang="en-US" sz="1200" dirty="0">
                <a:solidFill>
                  <a:prstClr val="black"/>
                </a:solidFill>
              </a:rPr>
              <a:t> </a:t>
            </a:r>
            <a:r>
              <a:rPr lang="en-US" sz="1200" dirty="0" smtClean="0">
                <a:solidFill>
                  <a:prstClr val="black"/>
                </a:solidFill>
              </a:rPr>
              <a:t>                    </a:t>
            </a:r>
            <a:endParaRPr lang="en-US" sz="1200" dirty="0">
              <a:solidFill>
                <a:prstClr val="black"/>
              </a:solidFill>
            </a:endParaRPr>
          </a:p>
          <a:p>
            <a:pPr lvl="0">
              <a:lnSpc>
                <a:spcPct val="30000"/>
              </a:lnSpc>
              <a:spcBef>
                <a:spcPts val="1000"/>
              </a:spcBef>
            </a:pPr>
            <a:endParaRPr lang="en-US" sz="1200" dirty="0" smtClean="0">
              <a:solidFill>
                <a:prstClr val="black"/>
              </a:solidFill>
            </a:endParaRPr>
          </a:p>
          <a:p>
            <a:pPr algn="ctr"/>
            <a:endParaRPr lang="en-US" sz="2200" b="1" u="sng" dirty="0"/>
          </a:p>
        </p:txBody>
      </p:sp>
      <p:sp>
        <p:nvSpPr>
          <p:cNvPr id="3" name="TextBox 2"/>
          <p:cNvSpPr txBox="1"/>
          <p:nvPr/>
        </p:nvSpPr>
        <p:spPr>
          <a:xfrm>
            <a:off x="461801" y="1866646"/>
            <a:ext cx="3694400" cy="338554"/>
          </a:xfrm>
          <a:prstGeom prst="rect">
            <a:avLst/>
          </a:prstGeom>
          <a:noFill/>
          <a:ln>
            <a:solidFill>
              <a:schemeClr val="tx1"/>
            </a:solidFill>
          </a:ln>
        </p:spPr>
        <p:txBody>
          <a:bodyPr wrap="square" rtlCol="0">
            <a:spAutoFit/>
          </a:bodyPr>
          <a:lstStyle/>
          <a:p>
            <a:r>
              <a:rPr lang="en-US" sz="1600" b="1" dirty="0" smtClean="0"/>
              <a:t>Organizing cross sector partnerships</a:t>
            </a:r>
            <a:endParaRPr lang="en-US" sz="1600" b="1" dirty="0"/>
          </a:p>
        </p:txBody>
      </p:sp>
      <p:sp>
        <p:nvSpPr>
          <p:cNvPr id="5" name="TextBox 4"/>
          <p:cNvSpPr txBox="1"/>
          <p:nvPr/>
        </p:nvSpPr>
        <p:spPr>
          <a:xfrm>
            <a:off x="5039592" y="1873086"/>
            <a:ext cx="5063067" cy="338554"/>
          </a:xfrm>
          <a:prstGeom prst="rect">
            <a:avLst/>
          </a:prstGeom>
          <a:noFill/>
        </p:spPr>
        <p:txBody>
          <a:bodyPr wrap="square" rtlCol="0">
            <a:spAutoFit/>
          </a:bodyPr>
          <a:lstStyle/>
          <a:p>
            <a:pPr algn="ctr"/>
            <a:r>
              <a:rPr lang="en-US" sz="1600" b="1" dirty="0" smtClean="0"/>
              <a:t>Funding cohorts of smaller organizations</a:t>
            </a:r>
            <a:endParaRPr lang="en-US" sz="1600" b="1" dirty="0"/>
          </a:p>
        </p:txBody>
      </p:sp>
      <p:pic>
        <p:nvPicPr>
          <p:cNvPr id="6" name="Picture 5" descr="Screen Shot 2016-04-27 at 8.33.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283" y="3425392"/>
            <a:ext cx="2805951" cy="1385552"/>
          </a:xfrm>
          <a:prstGeom prst="rect">
            <a:avLst/>
          </a:prstGeom>
        </p:spPr>
      </p:pic>
      <p:sp>
        <p:nvSpPr>
          <p:cNvPr id="7" name="TextBox 6"/>
          <p:cNvSpPr txBox="1"/>
          <p:nvPr/>
        </p:nvSpPr>
        <p:spPr>
          <a:xfrm>
            <a:off x="3425016" y="3002028"/>
            <a:ext cx="1096184" cy="1600438"/>
          </a:xfrm>
          <a:prstGeom prst="rect">
            <a:avLst/>
          </a:prstGeom>
          <a:noFill/>
        </p:spPr>
        <p:txBody>
          <a:bodyPr wrap="square" rtlCol="0">
            <a:spAutoFit/>
          </a:bodyPr>
          <a:lstStyle/>
          <a:p>
            <a:endParaRPr lang="en-US" sz="1400" b="1" dirty="0" smtClean="0"/>
          </a:p>
          <a:p>
            <a:endParaRPr lang="en-US" sz="1400" b="1" dirty="0"/>
          </a:p>
          <a:p>
            <a:r>
              <a:rPr lang="en-US" sz="1400" b="1" dirty="0" smtClean="0"/>
              <a:t>Criminal Justice Reform: TOW Foundation</a:t>
            </a:r>
            <a:endParaRPr lang="en-US" sz="1400" b="1" dirty="0"/>
          </a:p>
        </p:txBody>
      </p:sp>
      <p:pic>
        <p:nvPicPr>
          <p:cNvPr id="8" name="Picture 7" descr="Screen Shot 2016-04-27 at 8.37.07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075" y="4637750"/>
            <a:ext cx="2821725" cy="1115350"/>
          </a:xfrm>
          <a:prstGeom prst="rect">
            <a:avLst/>
          </a:prstGeom>
        </p:spPr>
      </p:pic>
      <p:sp>
        <p:nvSpPr>
          <p:cNvPr id="9" name="TextBox 8"/>
          <p:cNvSpPr txBox="1"/>
          <p:nvPr/>
        </p:nvSpPr>
        <p:spPr>
          <a:xfrm>
            <a:off x="3386533" y="4676236"/>
            <a:ext cx="1121967" cy="738664"/>
          </a:xfrm>
          <a:prstGeom prst="rect">
            <a:avLst/>
          </a:prstGeom>
          <a:noFill/>
        </p:spPr>
        <p:txBody>
          <a:bodyPr wrap="square" rtlCol="0">
            <a:spAutoFit/>
          </a:bodyPr>
          <a:lstStyle/>
          <a:p>
            <a:endParaRPr lang="en-US" sz="1400" b="1" dirty="0" smtClean="0"/>
          </a:p>
          <a:p>
            <a:r>
              <a:rPr lang="en-US" sz="1400" b="1" dirty="0" smtClean="0"/>
              <a:t>Thrive by 25: FCCF</a:t>
            </a:r>
            <a:endParaRPr lang="en-US" sz="1400" b="1" dirty="0"/>
          </a:p>
        </p:txBody>
      </p:sp>
      <p:pic>
        <p:nvPicPr>
          <p:cNvPr id="10" name="Picture 9" descr="Screen Shot 2016-04-27 at 8.40.2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2408" y="2424984"/>
            <a:ext cx="2692400" cy="1250950"/>
          </a:xfrm>
          <a:prstGeom prst="rect">
            <a:avLst/>
          </a:prstGeom>
        </p:spPr>
      </p:pic>
      <p:sp>
        <p:nvSpPr>
          <p:cNvPr id="11" name="TextBox 10"/>
          <p:cNvSpPr txBox="1"/>
          <p:nvPr/>
        </p:nvSpPr>
        <p:spPr>
          <a:xfrm>
            <a:off x="8119983" y="2578666"/>
            <a:ext cx="3183017" cy="954107"/>
          </a:xfrm>
          <a:prstGeom prst="rect">
            <a:avLst/>
          </a:prstGeom>
          <a:noFill/>
        </p:spPr>
        <p:txBody>
          <a:bodyPr wrap="square" rtlCol="0">
            <a:spAutoFit/>
          </a:bodyPr>
          <a:lstStyle/>
          <a:p>
            <a:r>
              <a:rPr lang="en-US" sz="1400" b="1" dirty="0" smtClean="0"/>
              <a:t>Perrin Foundation hired ED as program </a:t>
            </a:r>
            <a:r>
              <a:rPr lang="en-US" sz="1400" b="1" dirty="0"/>
              <a:t>l</a:t>
            </a:r>
            <a:r>
              <a:rPr lang="en-US" sz="1400" b="1" dirty="0" smtClean="0"/>
              <a:t>eader, funded 4 small organizations, provide training and organization development for the groups</a:t>
            </a:r>
            <a:endParaRPr lang="en-US" sz="1400" b="1" dirty="0"/>
          </a:p>
        </p:txBody>
      </p:sp>
      <p:pic>
        <p:nvPicPr>
          <p:cNvPr id="12" name="Picture 11" descr="Screen Shot 2016-04-27 at 8.46.51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4350" y="3745397"/>
            <a:ext cx="2692400" cy="1676400"/>
          </a:xfrm>
          <a:prstGeom prst="rect">
            <a:avLst/>
          </a:prstGeom>
        </p:spPr>
      </p:pic>
      <p:sp>
        <p:nvSpPr>
          <p:cNvPr id="13" name="TextBox 12"/>
          <p:cNvSpPr txBox="1"/>
          <p:nvPr/>
        </p:nvSpPr>
        <p:spPr>
          <a:xfrm>
            <a:off x="8254674" y="4060436"/>
            <a:ext cx="2739293" cy="1169551"/>
          </a:xfrm>
          <a:prstGeom prst="rect">
            <a:avLst/>
          </a:prstGeom>
          <a:noFill/>
        </p:spPr>
        <p:txBody>
          <a:bodyPr wrap="square" rtlCol="0">
            <a:spAutoFit/>
          </a:bodyPr>
          <a:lstStyle/>
          <a:p>
            <a:r>
              <a:rPr lang="en-US" sz="1400" b="1" dirty="0" smtClean="0"/>
              <a:t>Zoom Foundation held competitive grant process for parent organizing, selected four groups, providing training and support</a:t>
            </a:r>
            <a:endParaRPr lang="en-US" sz="1400" b="1" dirty="0"/>
          </a:p>
        </p:txBody>
      </p:sp>
      <p:pic>
        <p:nvPicPr>
          <p:cNvPr id="4" name="Picture 3" descr="Screen Shot 2016-05-01 at 3.32.00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875" y="5832594"/>
            <a:ext cx="3035300" cy="876300"/>
          </a:xfrm>
          <a:prstGeom prst="rect">
            <a:avLst/>
          </a:prstGeom>
        </p:spPr>
      </p:pic>
      <p:sp>
        <p:nvSpPr>
          <p:cNvPr id="14" name="TextBox 13"/>
          <p:cNvSpPr txBox="1"/>
          <p:nvPr/>
        </p:nvSpPr>
        <p:spPr>
          <a:xfrm>
            <a:off x="3539068" y="5486401"/>
            <a:ext cx="2184400" cy="1384995"/>
          </a:xfrm>
          <a:prstGeom prst="rect">
            <a:avLst/>
          </a:prstGeom>
          <a:noFill/>
        </p:spPr>
        <p:txBody>
          <a:bodyPr wrap="square" rtlCol="0">
            <a:spAutoFit/>
          </a:bodyPr>
          <a:lstStyle/>
          <a:p>
            <a:endParaRPr lang="en-US" sz="1400" b="1" dirty="0" smtClean="0"/>
          </a:p>
          <a:p>
            <a:r>
              <a:rPr lang="en-US" sz="1400" b="1" dirty="0" smtClean="0"/>
              <a:t>Collective  Impact: </a:t>
            </a:r>
          </a:p>
          <a:p>
            <a:r>
              <a:rPr lang="en-US" sz="1400" b="1" dirty="0" smtClean="0"/>
              <a:t>Norwalk ACTS</a:t>
            </a:r>
          </a:p>
          <a:p>
            <a:r>
              <a:rPr lang="en-US" sz="1400" b="1" dirty="0" smtClean="0"/>
              <a:t>Bridgeport Prosper</a:t>
            </a:r>
          </a:p>
          <a:p>
            <a:r>
              <a:rPr lang="en-US" sz="1400" b="1" dirty="0" smtClean="0"/>
              <a:t>Stamford, Hartford, Waterbury</a:t>
            </a:r>
            <a:endParaRPr lang="en-US" sz="1400" b="1" dirty="0"/>
          </a:p>
        </p:txBody>
      </p:sp>
      <p:pic>
        <p:nvPicPr>
          <p:cNvPr id="15" name="Picture 14" descr="Screen Shot 2016-05-01 at 3.35.10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1066" y="2405472"/>
            <a:ext cx="2726267" cy="1039164"/>
          </a:xfrm>
          <a:prstGeom prst="rect">
            <a:avLst/>
          </a:prstGeom>
        </p:spPr>
      </p:pic>
      <p:sp>
        <p:nvSpPr>
          <p:cNvPr id="16" name="TextBox 15"/>
          <p:cNvSpPr txBox="1"/>
          <p:nvPr/>
        </p:nvSpPr>
        <p:spPr>
          <a:xfrm>
            <a:off x="3328808" y="2405472"/>
            <a:ext cx="1412524" cy="954107"/>
          </a:xfrm>
          <a:prstGeom prst="rect">
            <a:avLst/>
          </a:prstGeom>
          <a:noFill/>
        </p:spPr>
        <p:txBody>
          <a:bodyPr wrap="square" rtlCol="0">
            <a:spAutoFit/>
          </a:bodyPr>
          <a:lstStyle/>
          <a:p>
            <a:r>
              <a:rPr lang="en-US" sz="1400" dirty="0" smtClean="0"/>
              <a:t>CT Early Childhood: Graustein</a:t>
            </a:r>
          </a:p>
          <a:p>
            <a:r>
              <a:rPr lang="en-US" sz="1400" dirty="0" smtClean="0"/>
              <a:t>Memorial Fund</a:t>
            </a:r>
            <a:endParaRPr lang="en-US" sz="1400" dirty="0"/>
          </a:p>
        </p:txBody>
      </p:sp>
      <p:sp>
        <p:nvSpPr>
          <p:cNvPr id="18" name="Rectangle 17"/>
          <p:cNvSpPr/>
          <p:nvPr/>
        </p:nvSpPr>
        <p:spPr>
          <a:xfrm>
            <a:off x="5086159" y="1856153"/>
            <a:ext cx="6011333" cy="4064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descr="Screen Shot 2016-05-01 at 3.40.50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2450" y="5522963"/>
            <a:ext cx="2472266" cy="1128214"/>
          </a:xfrm>
          <a:prstGeom prst="rect">
            <a:avLst/>
          </a:prstGeom>
        </p:spPr>
      </p:pic>
      <p:sp>
        <p:nvSpPr>
          <p:cNvPr id="20" name="TextBox 19"/>
          <p:cNvSpPr txBox="1"/>
          <p:nvPr/>
        </p:nvSpPr>
        <p:spPr>
          <a:xfrm>
            <a:off x="8293158" y="5561451"/>
            <a:ext cx="2713074" cy="954107"/>
          </a:xfrm>
          <a:prstGeom prst="rect">
            <a:avLst/>
          </a:prstGeom>
          <a:noFill/>
        </p:spPr>
        <p:txBody>
          <a:bodyPr wrap="square" rtlCol="0">
            <a:spAutoFit/>
          </a:bodyPr>
          <a:lstStyle/>
          <a:p>
            <a:endParaRPr lang="en-US" sz="1400" b="1" dirty="0" smtClean="0"/>
          </a:p>
          <a:p>
            <a:r>
              <a:rPr lang="en-US" sz="1400" b="1" dirty="0" smtClean="0"/>
              <a:t>Newman’s Own Foundation funding cohorts in nutrition, social enterprises</a:t>
            </a:r>
            <a:endParaRPr lang="en-US" sz="1400" b="1" dirty="0"/>
          </a:p>
        </p:txBody>
      </p:sp>
    </p:spTree>
    <p:extLst>
      <p:ext uri="{BB962C8B-B14F-4D97-AF65-F5344CB8AC3E}">
        <p14:creationId xmlns:p14="http://schemas.microsoft.com/office/powerpoint/2010/main" val="4274782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2533" y="215900"/>
            <a:ext cx="11074401" cy="1200328"/>
          </a:xfrm>
          <a:prstGeom prst="rect">
            <a:avLst/>
          </a:prstGeom>
          <a:noFill/>
        </p:spPr>
        <p:txBody>
          <a:bodyPr wrap="square" rtlCol="0">
            <a:spAutoFit/>
          </a:bodyPr>
          <a:lstStyle/>
          <a:p>
            <a:r>
              <a:rPr lang="en-US" b="1" u="sng" dirty="0" smtClean="0"/>
              <a:t>Finding #9: A budding movement to create community voice:</a:t>
            </a:r>
            <a:r>
              <a:rPr lang="en-US" sz="2200" b="1" u="sng" dirty="0" smtClean="0"/>
              <a:t>  </a:t>
            </a:r>
            <a:r>
              <a:rPr lang="en-US" sz="1400" dirty="0" smtClean="0"/>
              <a:t>“People’s needs and poverty are more dire than ten years ago.  It’s a story of two Connecticuts.  It won’t change until we can mobilize Black and Brown communities to have real decision making power.”  -Nonprofit ED-</a:t>
            </a:r>
          </a:p>
          <a:p>
            <a:endParaRPr lang="en-US" sz="1400" dirty="0" smtClean="0"/>
          </a:p>
          <a:p>
            <a:endParaRPr lang="en-US" sz="2200" b="1" u="sng" dirty="0"/>
          </a:p>
        </p:txBody>
      </p:sp>
      <p:sp>
        <p:nvSpPr>
          <p:cNvPr id="3" name="TextBox 2"/>
          <p:cNvSpPr txBox="1"/>
          <p:nvPr/>
        </p:nvSpPr>
        <p:spPr>
          <a:xfrm>
            <a:off x="444500" y="1422400"/>
            <a:ext cx="10883902" cy="3354764"/>
          </a:xfrm>
          <a:prstGeom prst="rect">
            <a:avLst/>
          </a:prstGeom>
          <a:noFill/>
        </p:spPr>
        <p:txBody>
          <a:bodyPr wrap="square" rtlCol="0">
            <a:spAutoFit/>
          </a:bodyPr>
          <a:lstStyle/>
          <a:p>
            <a:r>
              <a:rPr lang="en-US" sz="1600" b="1" dirty="0" smtClean="0"/>
              <a:t>Funders are supporting parent and community engagement organizations</a:t>
            </a:r>
          </a:p>
          <a:p>
            <a:endParaRPr lang="en-US" sz="1600" b="1" dirty="0" smtClean="0"/>
          </a:p>
          <a:p>
            <a:pPr marL="171450" indent="-171450">
              <a:buFont typeface="Wingdings" charset="2"/>
              <a:buChar char="u"/>
            </a:pPr>
            <a:r>
              <a:rPr lang="en-US" sz="1200" dirty="0" smtClean="0"/>
              <a:t>Graustein Memorial Fund:  11 organizations in 6 communities doing parent organizing</a:t>
            </a:r>
          </a:p>
          <a:p>
            <a:r>
              <a:rPr lang="en-US" sz="1200" dirty="0"/>
              <a:t> </a:t>
            </a:r>
            <a:r>
              <a:rPr lang="en-US" sz="1200" dirty="0" smtClean="0"/>
              <a:t>  -Make the Road, Connect (New Haven-Norwalk), Faith Acts for Education, PTPartners Bridgeport)</a:t>
            </a:r>
          </a:p>
          <a:p>
            <a:r>
              <a:rPr lang="en-US" sz="1200" dirty="0"/>
              <a:t> </a:t>
            </a:r>
            <a:r>
              <a:rPr lang="en-US" sz="1200" dirty="0" smtClean="0"/>
              <a:t>  -Figure out to build the infrastructure for human capacity: engagement, leadership development, self agency</a:t>
            </a:r>
          </a:p>
          <a:p>
            <a:r>
              <a:rPr lang="en-US" sz="1200" dirty="0"/>
              <a:t> </a:t>
            </a:r>
            <a:r>
              <a:rPr lang="en-US" sz="1200" dirty="0" smtClean="0"/>
              <a:t>  -Collaborating with other funders: Zoom, Perrin, Universal Health, Nellie Mae</a:t>
            </a:r>
          </a:p>
          <a:p>
            <a:r>
              <a:rPr lang="en-US" sz="1200" dirty="0"/>
              <a:t> </a:t>
            </a:r>
            <a:r>
              <a:rPr lang="en-US" sz="1200" dirty="0" smtClean="0"/>
              <a:t>  </a:t>
            </a:r>
            <a:endParaRPr lang="en-US" sz="1200" dirty="0"/>
          </a:p>
          <a:p>
            <a:pPr marL="171450" indent="-171450">
              <a:buFont typeface="Wingdings" charset="2"/>
              <a:buChar char="u"/>
            </a:pPr>
            <a:r>
              <a:rPr lang="en-US" sz="1200" dirty="0" smtClean="0"/>
              <a:t>Perrin Family Foundation: 4 organizations focused on youth organizing (youth led social change). Hired new, experienced program leader.</a:t>
            </a:r>
          </a:p>
          <a:p>
            <a:r>
              <a:rPr lang="en-US" sz="1200" dirty="0"/>
              <a:t> </a:t>
            </a:r>
            <a:r>
              <a:rPr lang="en-US" sz="1200" dirty="0" smtClean="0"/>
              <a:t>   -Funding CT. Students for a Dream (FC), Hearing Youth Voices (New London), Grow Hartford (Food Justice), Youth Council for Justice (Norwalk)</a:t>
            </a:r>
          </a:p>
          <a:p>
            <a:r>
              <a:rPr lang="en-US" sz="1200" dirty="0"/>
              <a:t> </a:t>
            </a:r>
            <a:r>
              <a:rPr lang="en-US" sz="1200" dirty="0" smtClean="0"/>
              <a:t>   -Organizations participate in retreats, technical training.  Consulting and advocacy team of three people working with groups.</a:t>
            </a:r>
          </a:p>
          <a:p>
            <a:r>
              <a:rPr lang="en-US" sz="1200" dirty="0"/>
              <a:t> </a:t>
            </a:r>
            <a:r>
              <a:rPr lang="en-US" sz="1200" dirty="0" smtClean="0"/>
              <a:t>   -Difficult to fund: lack of 501C3 status, small groups</a:t>
            </a:r>
          </a:p>
          <a:p>
            <a:r>
              <a:rPr lang="en-US" sz="1200" dirty="0"/>
              <a:t> </a:t>
            </a:r>
            <a:r>
              <a:rPr lang="en-US" sz="1200" dirty="0" smtClean="0"/>
              <a:t>   -National network including The California Endowment that has put $5B into youth organizing</a:t>
            </a:r>
          </a:p>
          <a:p>
            <a:endParaRPr lang="en-US" sz="1200" dirty="0"/>
          </a:p>
          <a:p>
            <a:pPr marL="171450" indent="-171450">
              <a:buFont typeface="Wingdings" charset="2"/>
              <a:buChar char="u"/>
            </a:pPr>
            <a:r>
              <a:rPr lang="en-US" sz="1200" dirty="0" smtClean="0"/>
              <a:t>Zoom ran a competitive grant process for parent organizing </a:t>
            </a:r>
          </a:p>
          <a:p>
            <a:r>
              <a:rPr lang="en-US" sz="1200" dirty="0"/>
              <a:t> </a:t>
            </a:r>
            <a:r>
              <a:rPr lang="en-US" sz="1200" dirty="0" smtClean="0"/>
              <a:t>   -Cohort of five organizations</a:t>
            </a:r>
            <a:r>
              <a:rPr lang="en-US" sz="1200" dirty="0"/>
              <a:t>: NeighborsLink (Stamford), Make the Road (Bridgeport Latino Community), PT Partners Public Housing in Bridgeport), Faith Acts, Blue Hills</a:t>
            </a:r>
          </a:p>
          <a:p>
            <a:r>
              <a:rPr lang="en-US" sz="1200" dirty="0"/>
              <a:t>      (Hartford)</a:t>
            </a:r>
          </a:p>
          <a:p>
            <a:r>
              <a:rPr lang="en-US" sz="1200" dirty="0"/>
              <a:t> </a:t>
            </a:r>
            <a:r>
              <a:rPr lang="en-US" sz="1200" dirty="0" smtClean="0"/>
              <a:t>   -Zoom arranges training programs and technical assistance to cohort members</a:t>
            </a:r>
            <a:endParaRPr lang="en-US" dirty="0"/>
          </a:p>
        </p:txBody>
      </p:sp>
      <p:sp>
        <p:nvSpPr>
          <p:cNvPr id="5" name="Rectangle 4"/>
          <p:cNvSpPr/>
          <p:nvPr/>
        </p:nvSpPr>
        <p:spPr>
          <a:xfrm>
            <a:off x="558800" y="5207000"/>
            <a:ext cx="11239500" cy="13589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647700" y="5334000"/>
            <a:ext cx="1638300" cy="11049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OO</a:t>
            </a:r>
            <a:endParaRPr lang="en-US" dirty="0"/>
          </a:p>
        </p:txBody>
      </p:sp>
      <p:sp>
        <p:nvSpPr>
          <p:cNvPr id="8" name="TextBox 7"/>
          <p:cNvSpPr txBox="1"/>
          <p:nvPr/>
        </p:nvSpPr>
        <p:spPr>
          <a:xfrm>
            <a:off x="660400" y="5397500"/>
            <a:ext cx="1612900" cy="1077218"/>
          </a:xfrm>
          <a:prstGeom prst="rect">
            <a:avLst/>
          </a:prstGeom>
          <a:noFill/>
        </p:spPr>
        <p:txBody>
          <a:bodyPr wrap="square" rtlCol="0">
            <a:spAutoFit/>
          </a:bodyPr>
          <a:lstStyle/>
          <a:p>
            <a:pPr algn="ctr"/>
            <a:r>
              <a:rPr lang="en-US" sz="1600" b="1" dirty="0" smtClean="0"/>
              <a:t>Organizational</a:t>
            </a:r>
          </a:p>
          <a:p>
            <a:pPr algn="ctr"/>
            <a:r>
              <a:rPr lang="en-US" sz="1600" b="1" dirty="0" smtClean="0"/>
              <a:t>Profile: Faith Acts for Education</a:t>
            </a:r>
            <a:endParaRPr lang="en-US" sz="1600" b="1" dirty="0"/>
          </a:p>
        </p:txBody>
      </p:sp>
      <p:sp>
        <p:nvSpPr>
          <p:cNvPr id="10" name="Rectangle 9"/>
          <p:cNvSpPr/>
          <p:nvPr/>
        </p:nvSpPr>
        <p:spPr>
          <a:xfrm>
            <a:off x="2527300" y="5321300"/>
            <a:ext cx="9093200" cy="1143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2527300" y="5359400"/>
            <a:ext cx="9131300" cy="1015663"/>
          </a:xfrm>
          <a:prstGeom prst="rect">
            <a:avLst/>
          </a:prstGeom>
          <a:noFill/>
        </p:spPr>
        <p:txBody>
          <a:bodyPr wrap="square" rtlCol="0">
            <a:spAutoFit/>
          </a:bodyPr>
          <a:lstStyle/>
          <a:p>
            <a:pPr marL="171450" indent="-171450">
              <a:buFont typeface="Arial"/>
              <a:buChar char="•"/>
            </a:pPr>
            <a:r>
              <a:rPr lang="en-US" sz="1200" dirty="0" smtClean="0"/>
              <a:t>Led by charismatic social entrepreneur Jemeliah Prince-Stewart</a:t>
            </a:r>
          </a:p>
          <a:p>
            <a:pPr marL="171450" indent="-171450">
              <a:buFont typeface="Arial"/>
              <a:buChar char="•"/>
            </a:pPr>
            <a:r>
              <a:rPr lang="en-US" sz="1200" dirty="0" smtClean="0"/>
              <a:t>Harnessing the power of faith to build power to improve education in Bridgeport</a:t>
            </a:r>
          </a:p>
          <a:p>
            <a:pPr marL="171450" indent="-171450">
              <a:buFont typeface="Arial"/>
              <a:buChar char="•"/>
            </a:pPr>
            <a:r>
              <a:rPr lang="en-US" sz="1200" dirty="0" smtClean="0"/>
              <a:t>25 churches, 181 members, led by Pastor McCullough.</a:t>
            </a:r>
          </a:p>
          <a:p>
            <a:pPr marL="171450" indent="-171450">
              <a:buFont typeface="Arial"/>
              <a:buChar char="•"/>
            </a:pPr>
            <a:r>
              <a:rPr lang="en-US" sz="1200" dirty="0" smtClean="0"/>
              <a:t>TOC: by focusing on education, will have deep impact on poverty</a:t>
            </a:r>
          </a:p>
          <a:p>
            <a:pPr marL="171450" indent="-171450">
              <a:buFont typeface="Arial"/>
              <a:buChar char="•"/>
            </a:pPr>
            <a:r>
              <a:rPr lang="en-US" sz="1200" dirty="0" smtClean="0"/>
              <a:t>Initial issues: school suspensions, special education, school funding.  Successfully fought for four new charter schools.</a:t>
            </a:r>
            <a:endParaRPr lang="en-US" sz="1200" dirty="0"/>
          </a:p>
        </p:txBody>
      </p:sp>
      <p:pic>
        <p:nvPicPr>
          <p:cNvPr id="12" name="Picture 11" descr="Screen Shot 2016-05-01 at 6.02.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300" y="5346700"/>
            <a:ext cx="1727200" cy="1104900"/>
          </a:xfrm>
          <a:prstGeom prst="rect">
            <a:avLst/>
          </a:prstGeom>
        </p:spPr>
      </p:pic>
    </p:spTree>
    <p:extLst>
      <p:ext uri="{BB962C8B-B14F-4D97-AF65-F5344CB8AC3E}">
        <p14:creationId xmlns:p14="http://schemas.microsoft.com/office/powerpoint/2010/main" val="3193017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0401" y="203200"/>
            <a:ext cx="10583332" cy="646331"/>
          </a:xfrm>
          <a:prstGeom prst="rect">
            <a:avLst/>
          </a:prstGeom>
          <a:noFill/>
        </p:spPr>
        <p:txBody>
          <a:bodyPr wrap="square" rtlCol="0">
            <a:spAutoFit/>
          </a:bodyPr>
          <a:lstStyle/>
          <a:p>
            <a:pPr algn="ctr"/>
            <a:endParaRPr lang="en-US" b="1" u="sng" dirty="0" smtClean="0"/>
          </a:p>
          <a:p>
            <a:pPr algn="ctr"/>
            <a:r>
              <a:rPr lang="en-US" b="1" u="sng" dirty="0" smtClean="0"/>
              <a:t>Our </a:t>
            </a:r>
            <a:r>
              <a:rPr lang="en-US" b="1" u="sng" dirty="0"/>
              <a:t>Community Research Identified Six Major </a:t>
            </a:r>
            <a:r>
              <a:rPr lang="en-US" b="1" u="sng" dirty="0" smtClean="0"/>
              <a:t>Imperatives for SVP </a:t>
            </a:r>
            <a:endParaRPr lang="en-US" b="1" u="sng" dirty="0"/>
          </a:p>
        </p:txBody>
      </p:sp>
      <p:sp>
        <p:nvSpPr>
          <p:cNvPr id="3" name="TextBox 2"/>
          <p:cNvSpPr txBox="1"/>
          <p:nvPr/>
        </p:nvSpPr>
        <p:spPr>
          <a:xfrm>
            <a:off x="2260600" y="1066800"/>
            <a:ext cx="9309101" cy="5909308"/>
          </a:xfrm>
          <a:prstGeom prst="rect">
            <a:avLst/>
          </a:prstGeom>
          <a:noFill/>
        </p:spPr>
        <p:txBody>
          <a:bodyPr wrap="square" rtlCol="0">
            <a:spAutoFit/>
          </a:bodyPr>
          <a:lstStyle/>
          <a:p>
            <a:endParaRPr lang="en-US" sz="1400" b="1" dirty="0" smtClean="0"/>
          </a:p>
          <a:p>
            <a:r>
              <a:rPr lang="en-US" sz="1400" b="1" dirty="0" smtClean="0"/>
              <a:t>Set a compelling vision and goal:  </a:t>
            </a:r>
            <a:r>
              <a:rPr lang="en-US" sz="1400" dirty="0" smtClean="0"/>
              <a:t> There </a:t>
            </a:r>
            <a:r>
              <a:rPr lang="en-US" sz="1400" dirty="0"/>
              <a:t>is a great opportunity to harness the wealth and talent of our area to improve the quality of life in our state.  Our chances of tapping into this wealth and talent will increase as we become more intentional about </a:t>
            </a:r>
            <a:r>
              <a:rPr lang="en-US" sz="1400" dirty="0" smtClean="0"/>
              <a:t>setting a compelling vision </a:t>
            </a:r>
            <a:r>
              <a:rPr lang="en-US" sz="1400" dirty="0"/>
              <a:t>and </a:t>
            </a:r>
            <a:r>
              <a:rPr lang="en-US" sz="1400" dirty="0" smtClean="0"/>
              <a:t>goal.</a:t>
            </a:r>
            <a:endParaRPr lang="en-US" sz="1400" dirty="0"/>
          </a:p>
          <a:p>
            <a:endParaRPr lang="en-US" sz="1400" b="1" dirty="0" smtClean="0"/>
          </a:p>
          <a:p>
            <a:endParaRPr lang="en-US" sz="1400" b="1" dirty="0"/>
          </a:p>
          <a:p>
            <a:endParaRPr lang="en-US" sz="1400" b="1" dirty="0" smtClean="0"/>
          </a:p>
          <a:p>
            <a:r>
              <a:rPr lang="en-US" sz="1400" b="1" dirty="0" smtClean="0"/>
              <a:t>Grow and diversify our partnership to strengthen our organizational capacity and add new perspectives and expertise: </a:t>
            </a:r>
            <a:r>
              <a:rPr lang="en-US" sz="1400" dirty="0" smtClean="0"/>
              <a:t>SVP needs to grow its partnership in order to have the scale to achieve its vision.  We will greatly benefit from reaching out to a more diverse set of partners, who can bring new knowledge, experiences, skills, and insights to invigorate SVP’s work.</a:t>
            </a:r>
            <a:endParaRPr lang="en-US" sz="1400" b="1" dirty="0" smtClean="0"/>
          </a:p>
          <a:p>
            <a:endParaRPr lang="en-US" sz="1400" b="1" dirty="0"/>
          </a:p>
          <a:p>
            <a:endParaRPr lang="en-US" sz="1400" b="1" dirty="0" smtClean="0"/>
          </a:p>
          <a:p>
            <a:endParaRPr lang="en-US" sz="1400" b="1" dirty="0" smtClean="0"/>
          </a:p>
          <a:p>
            <a:r>
              <a:rPr lang="en-US" sz="1400" b="1" dirty="0" smtClean="0"/>
              <a:t>Collaborate with other funders and cross sector partners:  </a:t>
            </a:r>
            <a:r>
              <a:rPr lang="en-US" sz="1400" dirty="0" smtClean="0"/>
              <a:t>In order to address the most important problems facing our communities, we need to collaborate with other funders to create a more diversified financial model that matches our appetite for social impact.  We should also get involved with cross sector partnerships that relate to our principal areas of focus in education and workforce development/economic growth.</a:t>
            </a:r>
          </a:p>
          <a:p>
            <a:endParaRPr lang="en-US" sz="1400" dirty="0"/>
          </a:p>
          <a:p>
            <a:endParaRPr lang="en-US" sz="1400" b="1" dirty="0" smtClean="0"/>
          </a:p>
          <a:p>
            <a:r>
              <a:rPr lang="en-US" sz="1400" b="1" dirty="0" smtClean="0"/>
              <a:t>Develop an innovative Investment approach:  </a:t>
            </a:r>
            <a:r>
              <a:rPr lang="en-US" sz="1400" dirty="0" smtClean="0"/>
              <a:t>Given the fragmented nature of the Connecticut nonprofit sector, SVP should experiment with a number of new investment strategies, including:</a:t>
            </a:r>
          </a:p>
          <a:p>
            <a:r>
              <a:rPr lang="en-US" sz="1400" dirty="0"/>
              <a:t> </a:t>
            </a:r>
            <a:r>
              <a:rPr lang="en-US" sz="1400" dirty="0" smtClean="0"/>
              <a:t>     -Work with issue oriented cohorts of smaller nonprofits with smaller grant sizes and smaller time investments </a:t>
            </a:r>
          </a:p>
          <a:p>
            <a:r>
              <a:rPr lang="en-US" sz="1400" dirty="0"/>
              <a:t> </a:t>
            </a:r>
            <a:r>
              <a:rPr lang="en-US" sz="1400" dirty="0" smtClean="0"/>
              <a:t>     -Support systems change efforts with cross sector and collective impact partnerships</a:t>
            </a:r>
          </a:p>
          <a:p>
            <a:r>
              <a:rPr lang="en-US" sz="1400" dirty="0"/>
              <a:t> </a:t>
            </a:r>
            <a:r>
              <a:rPr lang="en-US" sz="1400" dirty="0" smtClean="0"/>
              <a:t>     -Experiment with social and business incubators</a:t>
            </a:r>
          </a:p>
          <a:p>
            <a:r>
              <a:rPr lang="en-US" sz="1400" dirty="0"/>
              <a:t> </a:t>
            </a:r>
            <a:r>
              <a:rPr lang="en-US" sz="1400" dirty="0" smtClean="0"/>
              <a:t>     -Import proven nonprofit operators from other geographies</a:t>
            </a:r>
          </a:p>
          <a:p>
            <a:endParaRPr lang="en-US" sz="1400" dirty="0" smtClean="0"/>
          </a:p>
        </p:txBody>
      </p:sp>
      <p:pic>
        <p:nvPicPr>
          <p:cNvPr id="4" name="Picture 3" descr="Screen Shot 2016-06-12 at 2.47.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0" y="1289050"/>
            <a:ext cx="1219200" cy="977900"/>
          </a:xfrm>
          <a:prstGeom prst="rect">
            <a:avLst/>
          </a:prstGeom>
        </p:spPr>
      </p:pic>
      <p:sp>
        <p:nvSpPr>
          <p:cNvPr id="5" name="Rounded Rectangle 4"/>
          <p:cNvSpPr/>
          <p:nvPr/>
        </p:nvSpPr>
        <p:spPr>
          <a:xfrm>
            <a:off x="635000" y="4013200"/>
            <a:ext cx="1193800" cy="736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Screen Shot 2016-06-12 at 2.45.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3" y="2607734"/>
            <a:ext cx="1214967" cy="971550"/>
          </a:xfrm>
          <a:prstGeom prst="rect">
            <a:avLst/>
          </a:prstGeom>
        </p:spPr>
      </p:pic>
      <p:pic>
        <p:nvPicPr>
          <p:cNvPr id="7" name="Picture 6" descr="Screen Shot 2016-06-12 at 3.11.1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853" y="5283200"/>
            <a:ext cx="1207679" cy="975783"/>
          </a:xfrm>
          <a:prstGeom prst="rect">
            <a:avLst/>
          </a:prstGeom>
        </p:spPr>
      </p:pic>
      <p:pic>
        <p:nvPicPr>
          <p:cNvPr id="8" name="Picture 7" descr="Screen Shot 2016-06-12 at 3.42.34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533" y="3903134"/>
            <a:ext cx="1270000" cy="965200"/>
          </a:xfrm>
          <a:prstGeom prst="rect">
            <a:avLst/>
          </a:prstGeom>
        </p:spPr>
      </p:pic>
    </p:spTree>
    <p:extLst>
      <p:ext uri="{BB962C8B-B14F-4D97-AF65-F5344CB8AC3E}">
        <p14:creationId xmlns:p14="http://schemas.microsoft.com/office/powerpoint/2010/main" val="2309481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2267" y="508000"/>
            <a:ext cx="7111999" cy="369332"/>
          </a:xfrm>
          <a:prstGeom prst="rect">
            <a:avLst/>
          </a:prstGeom>
          <a:noFill/>
        </p:spPr>
        <p:txBody>
          <a:bodyPr wrap="square" rtlCol="0">
            <a:spAutoFit/>
          </a:bodyPr>
          <a:lstStyle/>
          <a:p>
            <a:pPr algn="ctr"/>
            <a:r>
              <a:rPr lang="en-US" b="1" u="sng" dirty="0"/>
              <a:t>Our Community Research Identified Six Major Imperatives for SVP </a:t>
            </a:r>
          </a:p>
        </p:txBody>
      </p:sp>
      <p:sp>
        <p:nvSpPr>
          <p:cNvPr id="3" name="TextBox 2"/>
          <p:cNvSpPr txBox="1"/>
          <p:nvPr/>
        </p:nvSpPr>
        <p:spPr>
          <a:xfrm>
            <a:off x="2260600" y="1066799"/>
            <a:ext cx="9321800" cy="4401204"/>
          </a:xfrm>
          <a:prstGeom prst="rect">
            <a:avLst/>
          </a:prstGeom>
          <a:noFill/>
        </p:spPr>
        <p:txBody>
          <a:bodyPr wrap="square" rtlCol="0">
            <a:spAutoFit/>
          </a:bodyPr>
          <a:lstStyle/>
          <a:p>
            <a:endParaRPr lang="en-US" sz="1400" b="1" dirty="0" smtClean="0"/>
          </a:p>
          <a:p>
            <a:endParaRPr lang="en-US" sz="1400" b="1" dirty="0" smtClean="0"/>
          </a:p>
          <a:p>
            <a:r>
              <a:rPr lang="en-US" sz="1400" b="1" dirty="0" smtClean="0"/>
              <a:t>Convening </a:t>
            </a:r>
            <a:r>
              <a:rPr lang="en-US" sz="1400" b="1" dirty="0"/>
              <a:t>Role: </a:t>
            </a:r>
            <a:r>
              <a:rPr lang="en-US" sz="1400" dirty="0"/>
              <a:t>Connecticut foundations tend to work alone in tackling social problems, except for </a:t>
            </a:r>
            <a:r>
              <a:rPr lang="en-US" sz="1400" dirty="0" smtClean="0"/>
              <a:t>funding collaboratives like the </a:t>
            </a:r>
            <a:r>
              <a:rPr lang="en-US" sz="1400" dirty="0"/>
              <a:t>Early Childhood Collaborative that was highly successful.  SVP is well positioned to play a role as a neutral broker and convener for funders.  We can help bring together business and community leaders to tackle social problems</a:t>
            </a:r>
            <a:r>
              <a:rPr lang="en-US" sz="1400" dirty="0" smtClean="0"/>
              <a:t>.  </a:t>
            </a:r>
          </a:p>
          <a:p>
            <a:endParaRPr lang="en-US" sz="1400" b="1" dirty="0"/>
          </a:p>
          <a:p>
            <a:endParaRPr lang="en-US" sz="1400" b="1" dirty="0" smtClean="0"/>
          </a:p>
          <a:p>
            <a:endParaRPr lang="en-US" sz="1400" b="1" dirty="0" smtClean="0"/>
          </a:p>
          <a:p>
            <a:endParaRPr lang="en-US" sz="1400" b="1" dirty="0"/>
          </a:p>
          <a:p>
            <a:r>
              <a:rPr lang="en-US" sz="1400" b="1" dirty="0" smtClean="0"/>
              <a:t>Enhance and Extend Partner Capabilities:  </a:t>
            </a:r>
            <a:r>
              <a:rPr lang="en-US" sz="1400" dirty="0" smtClean="0"/>
              <a:t>Prepare </a:t>
            </a:r>
            <a:r>
              <a:rPr lang="en-US" sz="1400" dirty="0"/>
              <a:t>Partners with the training, resources, and support to engage effectively with the community and with SVP’s </a:t>
            </a:r>
            <a:r>
              <a:rPr lang="en-US" sz="1400" dirty="0" smtClean="0"/>
              <a:t>grantees. </a:t>
            </a:r>
            <a:r>
              <a:rPr lang="en-US" sz="1400" dirty="0"/>
              <a:t>Nonprofits need consulting help in </a:t>
            </a:r>
            <a:r>
              <a:rPr lang="en-US" sz="1400" dirty="0" smtClean="0"/>
              <a:t>four key </a:t>
            </a:r>
            <a:r>
              <a:rPr lang="en-US" sz="1400" dirty="0"/>
              <a:t>areas: TOC/Strategy, Leadership coaching/development, data analytics/performance </a:t>
            </a:r>
            <a:r>
              <a:rPr lang="en-US" sz="1400" dirty="0" smtClean="0"/>
              <a:t>management and fundraising.  There are relatively few resources that nonprofits can afford that will provide these services.  We can extend our consulting offerings by engaging other organizations, including the Center for Nonprofit Excellence to </a:t>
            </a:r>
            <a:r>
              <a:rPr lang="en-US" sz="1400" dirty="0"/>
              <a:t>augment SVP partner experience to ensure that the right mix of capacity building and operational skills are available to </a:t>
            </a:r>
            <a:r>
              <a:rPr lang="en-US" sz="1400" dirty="0" smtClean="0"/>
              <a:t>investees.</a:t>
            </a:r>
          </a:p>
          <a:p>
            <a:endParaRPr lang="en-US" sz="1400" dirty="0"/>
          </a:p>
          <a:p>
            <a:endParaRPr lang="en-US" sz="1400" b="1" dirty="0" smtClean="0"/>
          </a:p>
          <a:p>
            <a:endParaRPr lang="en-US" sz="1400" b="1" dirty="0"/>
          </a:p>
          <a:p>
            <a:endParaRPr lang="en-US" sz="1400" b="1" dirty="0" smtClean="0"/>
          </a:p>
          <a:p>
            <a:endParaRPr lang="en-US" sz="1400" b="1" dirty="0"/>
          </a:p>
        </p:txBody>
      </p:sp>
      <p:pic>
        <p:nvPicPr>
          <p:cNvPr id="7" name="Picture 6" descr="Screen Shot 2016-06-12 at 2.45.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 y="3071282"/>
            <a:ext cx="1219200" cy="941917"/>
          </a:xfrm>
          <a:prstGeom prst="rect">
            <a:avLst/>
          </a:prstGeom>
        </p:spPr>
      </p:pic>
      <p:pic>
        <p:nvPicPr>
          <p:cNvPr id="8" name="Picture 7" descr="Screen Shot 2016-06-13 at 1.31.50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34" y="1303867"/>
            <a:ext cx="1202266" cy="1066800"/>
          </a:xfrm>
          <a:prstGeom prst="rect">
            <a:avLst/>
          </a:prstGeom>
        </p:spPr>
      </p:pic>
    </p:spTree>
    <p:extLst>
      <p:ext uri="{BB962C8B-B14F-4D97-AF65-F5344CB8AC3E}">
        <p14:creationId xmlns:p14="http://schemas.microsoft.com/office/powerpoint/2010/main" val="445373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6933" y="2472267"/>
            <a:ext cx="7179734" cy="584776"/>
          </a:xfrm>
          <a:prstGeom prst="rect">
            <a:avLst/>
          </a:prstGeom>
          <a:noFill/>
        </p:spPr>
        <p:txBody>
          <a:bodyPr wrap="square" rtlCol="0">
            <a:spAutoFit/>
          </a:bodyPr>
          <a:lstStyle/>
          <a:p>
            <a:r>
              <a:rPr lang="en-US" sz="3200" b="1" dirty="0" smtClean="0"/>
              <a:t>SVP-CT’s Vision, Mission, Business Model</a:t>
            </a:r>
            <a:endParaRPr lang="en-US" sz="3200" b="1" dirty="0"/>
          </a:p>
        </p:txBody>
      </p:sp>
    </p:spTree>
    <p:extLst>
      <p:ext uri="{BB962C8B-B14F-4D97-AF65-F5344CB8AC3E}">
        <p14:creationId xmlns:p14="http://schemas.microsoft.com/office/powerpoint/2010/main" val="1047588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5" y="673532"/>
            <a:ext cx="5926433" cy="5907839"/>
          </a:xfrm>
        </p:spPr>
        <p:txBody>
          <a:bodyPr>
            <a:normAutofit/>
          </a:bodyPr>
          <a:lstStyle/>
          <a:p>
            <a:pPr marL="0" indent="0">
              <a:buNone/>
            </a:pPr>
            <a:r>
              <a:rPr lang="en-US" sz="2400" b="1" dirty="0" smtClean="0"/>
              <a:t>We </a:t>
            </a:r>
            <a:r>
              <a:rPr lang="en-US" sz="2400" b="1" dirty="0"/>
              <a:t>have a goal: we are dedicated to closing the opportunity gap in Connecticut for all </a:t>
            </a:r>
            <a:r>
              <a:rPr lang="en-US" sz="2400" b="1" dirty="0" smtClean="0"/>
              <a:t>families </a:t>
            </a:r>
          </a:p>
          <a:p>
            <a:pPr marL="0" indent="0">
              <a:buNone/>
            </a:pPr>
            <a:r>
              <a:rPr lang="en-US" sz="1400" dirty="0" smtClean="0"/>
              <a:t>Connecticut </a:t>
            </a:r>
            <a:r>
              <a:rPr lang="en-US" sz="1400" dirty="0"/>
              <a:t>has one of the </a:t>
            </a:r>
            <a:r>
              <a:rPr lang="en-US" sz="1400" dirty="0" smtClean="0"/>
              <a:t>largest economic and educational opportunity gaps in the country. </a:t>
            </a:r>
            <a:r>
              <a:rPr lang="en-US" sz="1400" dirty="0"/>
              <a:t>Connecticut </a:t>
            </a:r>
            <a:r>
              <a:rPr lang="en-US" sz="1400" dirty="0" smtClean="0"/>
              <a:t>ranks </a:t>
            </a:r>
            <a:r>
              <a:rPr lang="en-US" sz="1400" dirty="0"/>
              <a:t>49</a:t>
            </a:r>
            <a:r>
              <a:rPr lang="en-US" sz="1400" baseline="30000" dirty="0"/>
              <a:t>th</a:t>
            </a:r>
            <a:r>
              <a:rPr lang="en-US" sz="1400" dirty="0"/>
              <a:t> in its academic achievement gap, 50</a:t>
            </a:r>
            <a:r>
              <a:rPr lang="en-US" sz="1400" baseline="30000" dirty="0"/>
              <a:t>th</a:t>
            </a:r>
            <a:r>
              <a:rPr lang="en-US" sz="1400" dirty="0"/>
              <a:t> in wealth inequality and 42</a:t>
            </a:r>
            <a:r>
              <a:rPr lang="en-US" sz="1400" baseline="30000" dirty="0"/>
              <a:t>nd</a:t>
            </a:r>
            <a:r>
              <a:rPr lang="en-US" sz="1400" dirty="0"/>
              <a:t> in long-term inequality. </a:t>
            </a:r>
            <a:r>
              <a:rPr lang="en-US" sz="1400" dirty="0" smtClean="0"/>
              <a:t>Due to </a:t>
            </a:r>
            <a:r>
              <a:rPr lang="en-US" sz="1400" dirty="0"/>
              <a:t>the high cost of living in Connecticut, </a:t>
            </a:r>
            <a:r>
              <a:rPr lang="en-US" sz="1400" dirty="0" smtClean="0"/>
              <a:t>a majority of families </a:t>
            </a:r>
            <a:r>
              <a:rPr lang="en-US" sz="1400" dirty="0"/>
              <a:t>in Connecticut’s three largest cities have incomes below the </a:t>
            </a:r>
            <a:r>
              <a:rPr lang="en-US" sz="1400" dirty="0" smtClean="0"/>
              <a:t>working poverty </a:t>
            </a:r>
            <a:r>
              <a:rPr lang="en-US" sz="1400" dirty="0"/>
              <a:t>level </a:t>
            </a:r>
            <a:r>
              <a:rPr lang="en-US" sz="1400" dirty="0" smtClean="0"/>
              <a:t>(Asset Limited Income Constrained-United Way report). Statewide</a:t>
            </a:r>
            <a:r>
              <a:rPr lang="en-US" sz="1400" dirty="0"/>
              <a:t>, 35% of Connecticut households or 474,000 families live in this highly vulnerable state.   </a:t>
            </a:r>
            <a:endParaRPr lang="en-US" sz="1400" dirty="0" smtClean="0"/>
          </a:p>
          <a:p>
            <a:pPr marL="0" indent="0">
              <a:buNone/>
            </a:pPr>
            <a:r>
              <a:rPr lang="en-US" sz="1600" b="1" i="1" dirty="0" smtClean="0"/>
              <a:t>There was </a:t>
            </a:r>
            <a:r>
              <a:rPr lang="en-US" sz="1600" b="1" i="1" dirty="0"/>
              <a:t>broad consensus </a:t>
            </a:r>
            <a:r>
              <a:rPr lang="en-US" sz="1600" b="1" i="1" dirty="0" smtClean="0"/>
              <a:t>in our community interviews that </a:t>
            </a:r>
            <a:r>
              <a:rPr lang="en-US" sz="1600" b="1" i="1" dirty="0"/>
              <a:t>the opportunity </a:t>
            </a:r>
            <a:r>
              <a:rPr lang="en-US" sz="1600" b="1" i="1" dirty="0" smtClean="0"/>
              <a:t>gap </a:t>
            </a:r>
            <a:r>
              <a:rPr lang="en-US" sz="1600" b="1" i="1" dirty="0"/>
              <a:t>is the biggest problem facing Fairfield County and Connecticut. </a:t>
            </a:r>
            <a:endParaRPr lang="en-US" sz="1600" b="1" i="1" dirty="0" smtClean="0"/>
          </a:p>
          <a:p>
            <a:pPr marL="0" indent="0">
              <a:buNone/>
            </a:pPr>
            <a:r>
              <a:rPr lang="en-US" sz="1400" dirty="0" smtClean="0"/>
              <a:t>In </a:t>
            </a:r>
            <a:r>
              <a:rPr lang="en-US" sz="1400" dirty="0"/>
              <a:t>our partner survey, the top two areas of </a:t>
            </a:r>
            <a:r>
              <a:rPr lang="en-US" sz="1400" dirty="0" smtClean="0"/>
              <a:t>interest </a:t>
            </a:r>
            <a:r>
              <a:rPr lang="en-US" sz="1400" dirty="0"/>
              <a:t>are education (83%) and reducing poverty/job creation (71%). After extensive research, listening to the needs and wishes of our community, surveying the interests of our Partners and careful discernment of our path, we accepted a challenge </a:t>
            </a:r>
            <a:r>
              <a:rPr lang="en-US" sz="1400" dirty="0" smtClean="0"/>
              <a:t>to close the opportunity gap.  </a:t>
            </a:r>
            <a:r>
              <a:rPr lang="en-US" sz="1400" dirty="0"/>
              <a:t>Solving this problem requires </a:t>
            </a:r>
            <a:r>
              <a:rPr lang="en-US" sz="1400" dirty="0" smtClean="0"/>
              <a:t>audacious </a:t>
            </a:r>
            <a:r>
              <a:rPr lang="en-US" sz="1400" dirty="0"/>
              <a:t>thinking, significant capacity </a:t>
            </a:r>
            <a:r>
              <a:rPr lang="en-US" sz="1400" dirty="0" smtClean="0"/>
              <a:t>building at an organization and systems level, </a:t>
            </a:r>
            <a:r>
              <a:rPr lang="en-US" sz="1400" dirty="0"/>
              <a:t>adaptive leadership skills, collaboration with other organizations, and an orientation to getting results. </a:t>
            </a:r>
            <a:r>
              <a:rPr lang="en-US" sz="1400" dirty="0" smtClean="0"/>
              <a:t>This plan outlines our key strategies, programs, and ideas for achieving progress toward our goal.</a:t>
            </a:r>
            <a:endParaRPr lang="en-US" sz="1400" dirty="0"/>
          </a:p>
          <a:p>
            <a:endParaRPr lang="en-US" sz="1400" dirty="0" smtClean="0"/>
          </a:p>
          <a:p>
            <a:pPr marL="0" indent="0">
              <a:buNone/>
            </a:pPr>
            <a:endParaRPr lang="en-US" sz="1400" dirty="0" smtClean="0"/>
          </a:p>
          <a:p>
            <a:pPr marL="0" indent="0">
              <a:buNone/>
            </a:pPr>
            <a:endParaRPr lang="en-US" sz="1800" dirty="0" smtClean="0"/>
          </a:p>
          <a:p>
            <a:endParaRPr lang="en-US" sz="1800" dirty="0" smtClean="0"/>
          </a:p>
          <a:p>
            <a:endParaRPr lang="en-US" sz="1800" dirty="0" smtClean="0"/>
          </a:p>
          <a:p>
            <a:endParaRPr lang="en-US" dirty="0"/>
          </a:p>
        </p:txBody>
      </p:sp>
      <p:sp>
        <p:nvSpPr>
          <p:cNvPr id="4" name="Rectangle 3"/>
          <p:cNvSpPr/>
          <p:nvPr/>
        </p:nvSpPr>
        <p:spPr>
          <a:xfrm>
            <a:off x="7327900" y="736600"/>
            <a:ext cx="4229100" cy="5384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7408041" y="1058408"/>
            <a:ext cx="4098475" cy="4924425"/>
          </a:xfrm>
          <a:prstGeom prst="rect">
            <a:avLst/>
          </a:prstGeom>
          <a:noFill/>
        </p:spPr>
        <p:txBody>
          <a:bodyPr wrap="square" rtlCol="0">
            <a:spAutoFit/>
          </a:bodyPr>
          <a:lstStyle/>
          <a:p>
            <a:endParaRPr lang="en-US" b="1" dirty="0" smtClean="0">
              <a:solidFill>
                <a:srgbClr val="0000FF"/>
              </a:solidFill>
            </a:endParaRPr>
          </a:p>
          <a:p>
            <a:r>
              <a:rPr lang="en-US" sz="2000" b="1" dirty="0" smtClean="0">
                <a:solidFill>
                  <a:srgbClr val="0000FF"/>
                </a:solidFill>
              </a:rPr>
              <a:t>Our </a:t>
            </a:r>
            <a:r>
              <a:rPr lang="en-US" sz="2000" b="1" dirty="0">
                <a:solidFill>
                  <a:srgbClr val="0000FF"/>
                </a:solidFill>
              </a:rPr>
              <a:t>Mission:</a:t>
            </a:r>
            <a:endParaRPr lang="en-US" sz="2000" dirty="0">
              <a:solidFill>
                <a:srgbClr val="0000FF"/>
              </a:solidFill>
            </a:endParaRPr>
          </a:p>
          <a:p>
            <a:r>
              <a:rPr lang="en-US" sz="2000" dirty="0"/>
              <a:t>SVP Connecticut is an engaged community of partners leveraging time, expertise, and resources for sustainable solutions to social problems, while becoming more strategic and effective in our personal giving.</a:t>
            </a:r>
          </a:p>
          <a:p>
            <a:r>
              <a:rPr lang="en-US" dirty="0"/>
              <a:t> </a:t>
            </a:r>
          </a:p>
          <a:p>
            <a:endParaRPr lang="en-US" b="1" dirty="0" smtClean="0"/>
          </a:p>
          <a:p>
            <a:r>
              <a:rPr lang="en-US" sz="2000" b="1" dirty="0" smtClean="0">
                <a:solidFill>
                  <a:srgbClr val="0000FF"/>
                </a:solidFill>
              </a:rPr>
              <a:t>Our </a:t>
            </a:r>
            <a:r>
              <a:rPr lang="en-US" sz="2000" b="1" dirty="0">
                <a:solidFill>
                  <a:srgbClr val="0000FF"/>
                </a:solidFill>
              </a:rPr>
              <a:t>Vision:</a:t>
            </a:r>
            <a:endParaRPr lang="en-US" sz="2000" dirty="0">
              <a:solidFill>
                <a:srgbClr val="0000FF"/>
              </a:solidFill>
            </a:endParaRPr>
          </a:p>
          <a:p>
            <a:r>
              <a:rPr lang="en-US" sz="2000" dirty="0"/>
              <a:t>As a community, it is our responsibility to close the opportunity gap in Connecticut</a:t>
            </a:r>
            <a:r>
              <a:rPr lang="en-US" sz="2000" dirty="0" smtClean="0"/>
              <a:t>.  </a:t>
            </a:r>
            <a:endParaRPr lang="en-US" sz="2000" dirty="0"/>
          </a:p>
          <a:p>
            <a:endParaRPr lang="en-US" sz="2000" dirty="0"/>
          </a:p>
        </p:txBody>
      </p:sp>
    </p:spTree>
    <p:extLst>
      <p:ext uri="{BB962C8B-B14F-4D97-AF65-F5344CB8AC3E}">
        <p14:creationId xmlns:p14="http://schemas.microsoft.com/office/powerpoint/2010/main" val="1960867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946900" y="787400"/>
            <a:ext cx="4466167" cy="59436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 name="TextBox 6"/>
          <p:cNvSpPr txBox="1"/>
          <p:nvPr/>
        </p:nvSpPr>
        <p:spPr>
          <a:xfrm>
            <a:off x="6989233" y="791633"/>
            <a:ext cx="4325248" cy="7325080"/>
          </a:xfrm>
          <a:prstGeom prst="rect">
            <a:avLst/>
          </a:prstGeom>
          <a:noFill/>
        </p:spPr>
        <p:txBody>
          <a:bodyPr wrap="square" rtlCol="0">
            <a:spAutoFit/>
          </a:bodyPr>
          <a:lstStyle/>
          <a:p>
            <a:pPr lvl="0" algn="ctr"/>
            <a:r>
              <a:rPr lang="en-US" sz="1600" b="1" u="sng" dirty="0" smtClean="0">
                <a:solidFill>
                  <a:srgbClr val="0000FF"/>
                </a:solidFill>
              </a:rPr>
              <a:t>What SVP Does</a:t>
            </a:r>
          </a:p>
          <a:p>
            <a:pPr lvl="0"/>
            <a:r>
              <a:rPr lang="en-US" sz="1400" dirty="0" smtClean="0"/>
              <a:t>1.     </a:t>
            </a:r>
            <a:r>
              <a:rPr lang="en-US" sz="1400" b="1" dirty="0" smtClean="0"/>
              <a:t>Grants &amp; Investments: </a:t>
            </a:r>
          </a:p>
          <a:p>
            <a:pPr lvl="0"/>
            <a:r>
              <a:rPr lang="en-US" sz="1400" dirty="0"/>
              <a:t> </a:t>
            </a:r>
            <a:r>
              <a:rPr lang="en-US" sz="1400" dirty="0" smtClean="0"/>
              <a:t>       We pool our capital to financially support high </a:t>
            </a:r>
          </a:p>
          <a:p>
            <a:pPr lvl="0"/>
            <a:r>
              <a:rPr lang="en-US" sz="1400" dirty="0"/>
              <a:t> </a:t>
            </a:r>
            <a:r>
              <a:rPr lang="en-US" sz="1400" dirty="0" smtClean="0"/>
              <a:t>       potential social ventures</a:t>
            </a:r>
          </a:p>
          <a:p>
            <a:pPr marL="342900" lvl="0" indent="-342900">
              <a:buAutoNum type="arabicPeriod" startAt="2"/>
            </a:pPr>
            <a:r>
              <a:rPr lang="en-US" sz="1400" b="1" dirty="0" smtClean="0"/>
              <a:t>Beyond the Dollars Support:</a:t>
            </a:r>
          </a:p>
          <a:p>
            <a:pPr lvl="0"/>
            <a:r>
              <a:rPr lang="en-US" sz="1400" b="1" dirty="0"/>
              <a:t> </a:t>
            </a:r>
            <a:r>
              <a:rPr lang="en-US" sz="1400" b="1" dirty="0" smtClean="0"/>
              <a:t>       </a:t>
            </a:r>
            <a:r>
              <a:rPr lang="en-US" sz="1400" dirty="0" smtClean="0"/>
              <a:t>Many partners contribute time and expertise in </a:t>
            </a:r>
          </a:p>
          <a:p>
            <a:pPr lvl="0"/>
            <a:r>
              <a:rPr lang="en-US" sz="1400" b="1" dirty="0"/>
              <a:t> </a:t>
            </a:r>
            <a:r>
              <a:rPr lang="en-US" sz="1400" b="1" dirty="0" smtClean="0"/>
              <a:t>       </a:t>
            </a:r>
            <a:r>
              <a:rPr lang="en-US" sz="1400" dirty="0" smtClean="0"/>
              <a:t>service of grantees</a:t>
            </a:r>
          </a:p>
          <a:p>
            <a:pPr marL="342900" lvl="0" indent="-342900">
              <a:buAutoNum type="arabicPeriod" startAt="3"/>
            </a:pPr>
            <a:r>
              <a:rPr lang="en-US" sz="1400" b="1" dirty="0" smtClean="0"/>
              <a:t>Learning Programs:</a:t>
            </a:r>
          </a:p>
          <a:p>
            <a:pPr lvl="0"/>
            <a:r>
              <a:rPr lang="en-US" sz="1400" b="1" dirty="0"/>
              <a:t> </a:t>
            </a:r>
            <a:r>
              <a:rPr lang="en-US" sz="1400" b="1" dirty="0" smtClean="0"/>
              <a:t>       </a:t>
            </a:r>
            <a:r>
              <a:rPr lang="en-US" sz="1400" dirty="0" smtClean="0"/>
              <a:t>We offer workshops, speakers, and other ways for </a:t>
            </a:r>
          </a:p>
          <a:p>
            <a:pPr lvl="0"/>
            <a:r>
              <a:rPr lang="en-US" sz="1400" b="1" dirty="0"/>
              <a:t> </a:t>
            </a:r>
            <a:r>
              <a:rPr lang="en-US" sz="1400" b="1" dirty="0" smtClean="0"/>
              <a:t>       </a:t>
            </a:r>
            <a:r>
              <a:rPr lang="en-US" sz="1400" dirty="0" smtClean="0"/>
              <a:t>partners to augment their learning and grow as </a:t>
            </a:r>
          </a:p>
          <a:p>
            <a:pPr lvl="0"/>
            <a:r>
              <a:rPr lang="en-US" sz="1400" dirty="0"/>
              <a:t> </a:t>
            </a:r>
            <a:r>
              <a:rPr lang="en-US" sz="1400" dirty="0" smtClean="0"/>
              <a:t>       strategic philanthropists</a:t>
            </a:r>
          </a:p>
          <a:p>
            <a:pPr lvl="0" algn="ctr"/>
            <a:r>
              <a:rPr lang="en-US" sz="1400" b="1" u="sng" dirty="0"/>
              <a:t> </a:t>
            </a:r>
            <a:endParaRPr lang="en-US" sz="1400" b="1" u="sng" dirty="0" smtClean="0"/>
          </a:p>
          <a:p>
            <a:pPr lvl="0" algn="ctr"/>
            <a:r>
              <a:rPr lang="en-US" sz="1600" b="1" u="sng" dirty="0" smtClean="0">
                <a:solidFill>
                  <a:srgbClr val="0000FF"/>
                </a:solidFill>
              </a:rPr>
              <a:t>Taking SVP to the Next Level</a:t>
            </a:r>
            <a:endParaRPr lang="en-US" sz="1600" b="1" dirty="0" smtClean="0">
              <a:solidFill>
                <a:srgbClr val="0000FF"/>
              </a:solidFill>
            </a:endParaRPr>
          </a:p>
          <a:p>
            <a:pPr lvl="0"/>
            <a:endParaRPr lang="en-US" sz="1400" b="1" dirty="0"/>
          </a:p>
          <a:p>
            <a:pPr marL="342900" lvl="0" indent="-342900">
              <a:buAutoNum type="arabicPeriod"/>
            </a:pPr>
            <a:r>
              <a:rPr lang="en-US" sz="1400" b="1" dirty="0" smtClean="0"/>
              <a:t>Explore and layer in new investment models </a:t>
            </a:r>
          </a:p>
          <a:p>
            <a:pPr lvl="0"/>
            <a:r>
              <a:rPr lang="en-US" sz="1400" b="1" dirty="0"/>
              <a:t> </a:t>
            </a:r>
            <a:r>
              <a:rPr lang="en-US" sz="1400" b="1" dirty="0" smtClean="0"/>
              <a:t>       -</a:t>
            </a:r>
            <a:r>
              <a:rPr lang="en-US" sz="1400" dirty="0" smtClean="0"/>
              <a:t>Targeted and Partner Advised Investments</a:t>
            </a:r>
          </a:p>
          <a:p>
            <a:pPr lvl="0"/>
            <a:r>
              <a:rPr lang="en-US" sz="1400" b="1" dirty="0" smtClean="0"/>
              <a:t>        -</a:t>
            </a:r>
            <a:r>
              <a:rPr lang="en-US" sz="1400" dirty="0" smtClean="0"/>
              <a:t>Incubators, Fast Pitch, Cohorts of smaller groups</a:t>
            </a:r>
          </a:p>
          <a:p>
            <a:pPr lvl="0"/>
            <a:r>
              <a:rPr lang="en-US" sz="1400" b="1" dirty="0"/>
              <a:t> </a:t>
            </a:r>
            <a:r>
              <a:rPr lang="en-US" sz="1400" b="1" dirty="0" smtClean="0"/>
              <a:t>       -</a:t>
            </a:r>
            <a:r>
              <a:rPr lang="en-US" sz="1400" dirty="0" smtClean="0"/>
              <a:t>Social ventures, impact investing</a:t>
            </a:r>
          </a:p>
          <a:p>
            <a:r>
              <a:rPr lang="en-US" sz="1400" dirty="0"/>
              <a:t> </a:t>
            </a:r>
            <a:r>
              <a:rPr lang="en-US" sz="1400" dirty="0" smtClean="0"/>
              <a:t>       -Funding </a:t>
            </a:r>
            <a:r>
              <a:rPr lang="en-US" sz="1400" dirty="0"/>
              <a:t>collective impact and </a:t>
            </a:r>
            <a:r>
              <a:rPr lang="en-US" sz="1400" dirty="0" smtClean="0"/>
              <a:t>networks</a:t>
            </a:r>
          </a:p>
          <a:p>
            <a:pPr marL="342900" indent="-342900">
              <a:buAutoNum type="arabicPeriod" startAt="2"/>
            </a:pPr>
            <a:r>
              <a:rPr lang="en-US" sz="1400" b="1" dirty="0" smtClean="0"/>
              <a:t>Equip our partners to provide more valuable</a:t>
            </a:r>
          </a:p>
          <a:p>
            <a:r>
              <a:rPr lang="en-US" sz="1400" b="1" dirty="0"/>
              <a:t> </a:t>
            </a:r>
            <a:r>
              <a:rPr lang="en-US" sz="1400" b="1" dirty="0" smtClean="0"/>
              <a:t>       consulting support</a:t>
            </a:r>
            <a:endParaRPr lang="en-US" sz="1400" b="1" dirty="0"/>
          </a:p>
          <a:p>
            <a:pPr lvl="0"/>
            <a:r>
              <a:rPr lang="en-US" sz="1400" b="1" dirty="0" smtClean="0"/>
              <a:t>3.     Expand our convening role in philanthropy and </a:t>
            </a:r>
          </a:p>
          <a:p>
            <a:pPr lvl="0"/>
            <a:r>
              <a:rPr lang="en-US" sz="1400" b="1" dirty="0" smtClean="0"/>
              <a:t>        social change</a:t>
            </a:r>
          </a:p>
          <a:p>
            <a:pPr marL="342900" lvl="0" indent="-342900">
              <a:buAutoNum type="arabicPeriod" startAt="4"/>
            </a:pPr>
            <a:r>
              <a:rPr lang="en-US" sz="1400" b="1" dirty="0" smtClean="0"/>
              <a:t>Collaborate with FCCF and other funders to</a:t>
            </a:r>
          </a:p>
          <a:p>
            <a:pPr lvl="0"/>
            <a:r>
              <a:rPr lang="en-US" sz="1400" b="1" dirty="0"/>
              <a:t> </a:t>
            </a:r>
            <a:r>
              <a:rPr lang="en-US" sz="1400" b="1" dirty="0" smtClean="0"/>
              <a:t>       mobilize resources for social impact</a:t>
            </a:r>
          </a:p>
          <a:p>
            <a:pPr marL="342900" lvl="0" indent="-342900">
              <a:buAutoNum type="arabicPeriod" startAt="5"/>
            </a:pPr>
            <a:r>
              <a:rPr lang="en-US" sz="1400" b="1" dirty="0" smtClean="0"/>
              <a:t>Grow and diversify our partnership</a:t>
            </a:r>
          </a:p>
          <a:p>
            <a:pPr marL="342900" lvl="0" indent="-342900">
              <a:buAutoNum type="arabicPeriod" startAt="5"/>
            </a:pPr>
            <a:r>
              <a:rPr lang="en-US" sz="1400" b="1" dirty="0" smtClean="0"/>
              <a:t>Advocate for public policy changes</a:t>
            </a:r>
          </a:p>
          <a:p>
            <a:pPr lvl="0"/>
            <a:endParaRPr lang="en-US" sz="1400" dirty="0"/>
          </a:p>
          <a:p>
            <a:pPr lvl="0"/>
            <a:endParaRPr lang="en-US" sz="1400" dirty="0" smtClean="0"/>
          </a:p>
          <a:p>
            <a:pPr lvl="0"/>
            <a:endParaRPr lang="en-US" sz="1400" dirty="0"/>
          </a:p>
          <a:p>
            <a:pPr lvl="0"/>
            <a:r>
              <a:rPr lang="en-US" sz="1400" dirty="0" smtClean="0"/>
              <a:t>3</a:t>
            </a:r>
            <a:endParaRPr lang="en-US" sz="1400" dirty="0"/>
          </a:p>
          <a:p>
            <a:r>
              <a:rPr lang="en-US" sz="1400" dirty="0"/>
              <a:t> </a:t>
            </a:r>
          </a:p>
          <a:p>
            <a:endParaRPr lang="en-US" dirty="0"/>
          </a:p>
        </p:txBody>
      </p:sp>
      <p:sp>
        <p:nvSpPr>
          <p:cNvPr id="8" name="TextBox 7"/>
          <p:cNvSpPr txBox="1"/>
          <p:nvPr/>
        </p:nvSpPr>
        <p:spPr>
          <a:xfrm>
            <a:off x="368300" y="647701"/>
            <a:ext cx="6045200" cy="2246769"/>
          </a:xfrm>
          <a:prstGeom prst="rect">
            <a:avLst/>
          </a:prstGeom>
          <a:noFill/>
        </p:spPr>
        <p:txBody>
          <a:bodyPr wrap="square" rtlCol="0">
            <a:spAutoFit/>
          </a:bodyPr>
          <a:lstStyle/>
          <a:p>
            <a:endParaRPr lang="en-US" sz="1400" dirty="0" smtClean="0"/>
          </a:p>
          <a:p>
            <a:r>
              <a:rPr lang="en-US" sz="1400" dirty="0" smtClean="0"/>
              <a:t>We believe that there are significant resources and leadership in our community to address these problems but we lack efficient models for directing them to have the most impact.  SVP is committed to identifying high potential solutions, measuring their impact, aligning resources around these solutions, and building cross sector partnerships to remove the bottlenecks to success. As a partnership, we will invest our time and resources to scale and proliferate the most effective organizations and systems practices.  We will play an advocacy role in pushing for policy reforms and support the engagement and mobilization of families in developing sustainable solutions to these problems.  </a:t>
            </a:r>
            <a:endParaRPr lang="en-US" sz="1400" dirty="0"/>
          </a:p>
        </p:txBody>
      </p:sp>
      <p:sp>
        <p:nvSpPr>
          <p:cNvPr id="56" name="object 7"/>
          <p:cNvSpPr/>
          <p:nvPr/>
        </p:nvSpPr>
        <p:spPr>
          <a:xfrm>
            <a:off x="2327651" y="4681363"/>
            <a:ext cx="789431" cy="673608"/>
          </a:xfrm>
          <a:prstGeom prst="rect">
            <a:avLst/>
          </a:prstGeom>
          <a:blipFill>
            <a:blip r:embed="rId2" cstate="print"/>
            <a:stretch>
              <a:fillRect/>
            </a:stretch>
          </a:blipFill>
        </p:spPr>
        <p:txBody>
          <a:bodyPr wrap="square" lIns="0" tIns="0" rIns="0" bIns="0" rtlCol="0"/>
          <a:lstStyle/>
          <a:p>
            <a:endParaRPr/>
          </a:p>
        </p:txBody>
      </p:sp>
      <p:sp>
        <p:nvSpPr>
          <p:cNvPr id="57" name="object 8"/>
          <p:cNvSpPr/>
          <p:nvPr/>
        </p:nvSpPr>
        <p:spPr>
          <a:xfrm>
            <a:off x="2386532" y="4708029"/>
            <a:ext cx="671830" cy="573307"/>
          </a:xfrm>
          <a:prstGeom prst="rect">
            <a:avLst/>
          </a:prstGeom>
          <a:blipFill>
            <a:blip r:embed="rId3" cstate="print"/>
            <a:stretch>
              <a:fillRect/>
            </a:stretch>
          </a:blipFill>
        </p:spPr>
        <p:txBody>
          <a:bodyPr wrap="square" lIns="0" tIns="0" rIns="0" bIns="0" rtlCol="0"/>
          <a:lstStyle/>
          <a:p>
            <a:endParaRPr/>
          </a:p>
        </p:txBody>
      </p:sp>
      <p:sp>
        <p:nvSpPr>
          <p:cNvPr id="58" name="object 9"/>
          <p:cNvSpPr/>
          <p:nvPr/>
        </p:nvSpPr>
        <p:spPr>
          <a:xfrm>
            <a:off x="2386532" y="4708028"/>
            <a:ext cx="671830" cy="573405"/>
          </a:xfrm>
          <a:custGeom>
            <a:avLst/>
            <a:gdLst/>
            <a:ahLst/>
            <a:cxnLst/>
            <a:rect l="l" t="t" r="r" b="b"/>
            <a:pathLst>
              <a:path w="671829" h="573404">
                <a:moveTo>
                  <a:pt x="671829" y="286654"/>
                </a:moveTo>
                <a:lnTo>
                  <a:pt x="335914" y="573308"/>
                </a:lnTo>
                <a:lnTo>
                  <a:pt x="0" y="286654"/>
                </a:lnTo>
                <a:lnTo>
                  <a:pt x="167956" y="286654"/>
                </a:lnTo>
                <a:lnTo>
                  <a:pt x="167956" y="0"/>
                </a:lnTo>
                <a:lnTo>
                  <a:pt x="503871" y="0"/>
                </a:lnTo>
                <a:lnTo>
                  <a:pt x="503871" y="286654"/>
                </a:lnTo>
                <a:lnTo>
                  <a:pt x="671829" y="286654"/>
                </a:lnTo>
                <a:close/>
              </a:path>
            </a:pathLst>
          </a:custGeom>
          <a:ln w="9525">
            <a:solidFill>
              <a:srgbClr val="F9A350"/>
            </a:solidFill>
          </a:ln>
        </p:spPr>
        <p:txBody>
          <a:bodyPr wrap="square" lIns="0" tIns="0" rIns="0" bIns="0" rtlCol="0"/>
          <a:lstStyle/>
          <a:p>
            <a:endParaRPr/>
          </a:p>
        </p:txBody>
      </p:sp>
      <p:sp>
        <p:nvSpPr>
          <p:cNvPr id="59" name="object 10"/>
          <p:cNvSpPr/>
          <p:nvPr/>
        </p:nvSpPr>
        <p:spPr>
          <a:xfrm>
            <a:off x="2560983" y="4757838"/>
            <a:ext cx="326136" cy="329184"/>
          </a:xfrm>
          <a:prstGeom prst="rect">
            <a:avLst/>
          </a:prstGeom>
          <a:blipFill>
            <a:blip r:embed="rId4" cstate="print"/>
            <a:stretch>
              <a:fillRect/>
            </a:stretch>
          </a:blipFill>
        </p:spPr>
        <p:txBody>
          <a:bodyPr wrap="square" lIns="0" tIns="0" rIns="0" bIns="0" rtlCol="0"/>
          <a:lstStyle/>
          <a:p>
            <a:endParaRPr/>
          </a:p>
        </p:txBody>
      </p:sp>
      <p:sp>
        <p:nvSpPr>
          <p:cNvPr id="60" name="object 11"/>
          <p:cNvSpPr/>
          <p:nvPr/>
        </p:nvSpPr>
        <p:spPr>
          <a:xfrm>
            <a:off x="1820158" y="4685934"/>
            <a:ext cx="1828800" cy="725424"/>
          </a:xfrm>
          <a:prstGeom prst="rect">
            <a:avLst/>
          </a:prstGeom>
          <a:blipFill>
            <a:blip r:embed="rId5" cstate="print"/>
            <a:stretch>
              <a:fillRect/>
            </a:stretch>
          </a:blipFill>
        </p:spPr>
        <p:txBody>
          <a:bodyPr wrap="square" lIns="0" tIns="0" rIns="0" bIns="0" rtlCol="0"/>
          <a:lstStyle/>
          <a:p>
            <a:endParaRPr/>
          </a:p>
        </p:txBody>
      </p:sp>
      <p:sp>
        <p:nvSpPr>
          <p:cNvPr id="61" name="object 15"/>
          <p:cNvSpPr/>
          <p:nvPr/>
        </p:nvSpPr>
        <p:spPr>
          <a:xfrm>
            <a:off x="2386532" y="3702360"/>
            <a:ext cx="671830" cy="483153"/>
          </a:xfrm>
          <a:prstGeom prst="rect">
            <a:avLst/>
          </a:prstGeom>
          <a:blipFill>
            <a:blip r:embed="rId6" cstate="print"/>
            <a:stretch>
              <a:fillRect/>
            </a:stretch>
          </a:blipFill>
        </p:spPr>
        <p:txBody>
          <a:bodyPr wrap="square" lIns="0" tIns="0" rIns="0" bIns="0" rtlCol="0"/>
          <a:lstStyle/>
          <a:p>
            <a:endParaRPr/>
          </a:p>
        </p:txBody>
      </p:sp>
      <p:sp>
        <p:nvSpPr>
          <p:cNvPr id="62" name="object 16"/>
          <p:cNvSpPr/>
          <p:nvPr/>
        </p:nvSpPr>
        <p:spPr>
          <a:xfrm>
            <a:off x="2386532" y="3702360"/>
            <a:ext cx="671830" cy="483234"/>
          </a:xfrm>
          <a:custGeom>
            <a:avLst/>
            <a:gdLst/>
            <a:ahLst/>
            <a:cxnLst/>
            <a:rect l="l" t="t" r="r" b="b"/>
            <a:pathLst>
              <a:path w="671829" h="483235">
                <a:moveTo>
                  <a:pt x="0" y="241577"/>
                </a:moveTo>
                <a:lnTo>
                  <a:pt x="335915" y="0"/>
                </a:lnTo>
                <a:lnTo>
                  <a:pt x="671829" y="241577"/>
                </a:lnTo>
                <a:lnTo>
                  <a:pt x="503873" y="241577"/>
                </a:lnTo>
                <a:lnTo>
                  <a:pt x="503873" y="483153"/>
                </a:lnTo>
                <a:lnTo>
                  <a:pt x="167957" y="483153"/>
                </a:lnTo>
                <a:lnTo>
                  <a:pt x="167957" y="241577"/>
                </a:lnTo>
                <a:lnTo>
                  <a:pt x="0" y="241577"/>
                </a:lnTo>
                <a:close/>
              </a:path>
            </a:pathLst>
          </a:custGeom>
          <a:ln w="9525">
            <a:solidFill>
              <a:srgbClr val="F9A350"/>
            </a:solidFill>
          </a:ln>
        </p:spPr>
        <p:txBody>
          <a:bodyPr wrap="square" lIns="0" tIns="0" rIns="0" bIns="0" rtlCol="0"/>
          <a:lstStyle/>
          <a:p>
            <a:endParaRPr/>
          </a:p>
        </p:txBody>
      </p:sp>
      <p:sp>
        <p:nvSpPr>
          <p:cNvPr id="63" name="object 17"/>
          <p:cNvSpPr/>
          <p:nvPr/>
        </p:nvSpPr>
        <p:spPr>
          <a:xfrm>
            <a:off x="2557775" y="3875167"/>
            <a:ext cx="326135" cy="262127"/>
          </a:xfrm>
          <a:prstGeom prst="rect">
            <a:avLst/>
          </a:prstGeom>
          <a:blipFill>
            <a:blip r:embed="rId7" cstate="print"/>
            <a:stretch>
              <a:fillRect/>
            </a:stretch>
          </a:blipFill>
        </p:spPr>
        <p:txBody>
          <a:bodyPr wrap="square" lIns="0" tIns="0" rIns="0" bIns="0" rtlCol="0"/>
          <a:lstStyle/>
          <a:p>
            <a:endParaRPr/>
          </a:p>
        </p:txBody>
      </p:sp>
      <p:sp>
        <p:nvSpPr>
          <p:cNvPr id="64" name="object 20"/>
          <p:cNvSpPr/>
          <p:nvPr/>
        </p:nvSpPr>
        <p:spPr>
          <a:xfrm>
            <a:off x="1617366" y="4067098"/>
            <a:ext cx="2081530" cy="290195"/>
          </a:xfrm>
          <a:custGeom>
            <a:avLst/>
            <a:gdLst/>
            <a:ahLst/>
            <a:cxnLst/>
            <a:rect l="l" t="t" r="r" b="b"/>
            <a:pathLst>
              <a:path w="2081529" h="290195">
                <a:moveTo>
                  <a:pt x="0" y="0"/>
                </a:moveTo>
                <a:lnTo>
                  <a:pt x="11065" y="36822"/>
                </a:lnTo>
                <a:lnTo>
                  <a:pt x="35629" y="66503"/>
                </a:lnTo>
                <a:lnTo>
                  <a:pt x="65846" y="90689"/>
                </a:lnTo>
                <a:lnTo>
                  <a:pt x="98639" y="111109"/>
                </a:lnTo>
                <a:lnTo>
                  <a:pt x="133186" y="129046"/>
                </a:lnTo>
                <a:lnTo>
                  <a:pt x="168591" y="144956"/>
                </a:lnTo>
                <a:lnTo>
                  <a:pt x="204572" y="159276"/>
                </a:lnTo>
                <a:lnTo>
                  <a:pt x="241310" y="172412"/>
                </a:lnTo>
                <a:lnTo>
                  <a:pt x="278257" y="184399"/>
                </a:lnTo>
                <a:lnTo>
                  <a:pt x="314931" y="195278"/>
                </a:lnTo>
                <a:lnTo>
                  <a:pt x="352096" y="205406"/>
                </a:lnTo>
                <a:lnTo>
                  <a:pt x="389513" y="214797"/>
                </a:lnTo>
                <a:lnTo>
                  <a:pt x="426963" y="223470"/>
                </a:lnTo>
                <a:lnTo>
                  <a:pt x="464249" y="231442"/>
                </a:lnTo>
                <a:lnTo>
                  <a:pt x="502529" y="238992"/>
                </a:lnTo>
                <a:lnTo>
                  <a:pt x="540364" y="245860"/>
                </a:lnTo>
                <a:lnTo>
                  <a:pt x="580388" y="252520"/>
                </a:lnTo>
                <a:lnTo>
                  <a:pt x="619774" y="258493"/>
                </a:lnTo>
                <a:lnTo>
                  <a:pt x="659823" y="263999"/>
                </a:lnTo>
                <a:lnTo>
                  <a:pt x="700471" y="269021"/>
                </a:lnTo>
                <a:lnTo>
                  <a:pt x="738695" y="273234"/>
                </a:lnTo>
                <a:lnTo>
                  <a:pt x="777329" y="277000"/>
                </a:lnTo>
                <a:lnTo>
                  <a:pt x="816320" y="280304"/>
                </a:lnTo>
                <a:lnTo>
                  <a:pt x="855617" y="283132"/>
                </a:lnTo>
                <a:lnTo>
                  <a:pt x="895169" y="285470"/>
                </a:lnTo>
                <a:lnTo>
                  <a:pt x="934923" y="287304"/>
                </a:lnTo>
                <a:lnTo>
                  <a:pt x="974828" y="288619"/>
                </a:lnTo>
                <a:lnTo>
                  <a:pt x="1014832" y="289401"/>
                </a:lnTo>
                <a:lnTo>
                  <a:pt x="1051803" y="289638"/>
                </a:lnTo>
                <a:lnTo>
                  <a:pt x="1054885" y="289636"/>
                </a:lnTo>
                <a:lnTo>
                  <a:pt x="1094933" y="289313"/>
                </a:lnTo>
                <a:lnTo>
                  <a:pt x="1134925" y="288442"/>
                </a:lnTo>
                <a:lnTo>
                  <a:pt x="1174811" y="287037"/>
                </a:lnTo>
                <a:lnTo>
                  <a:pt x="1214537" y="285111"/>
                </a:lnTo>
                <a:lnTo>
                  <a:pt x="1254053" y="282680"/>
                </a:lnTo>
                <a:lnTo>
                  <a:pt x="1293306" y="279757"/>
                </a:lnTo>
                <a:lnTo>
                  <a:pt x="1332246" y="276357"/>
                </a:lnTo>
                <a:lnTo>
                  <a:pt x="1370820" y="272495"/>
                </a:lnTo>
                <a:lnTo>
                  <a:pt x="1408977" y="268184"/>
                </a:lnTo>
                <a:lnTo>
                  <a:pt x="1449544" y="263057"/>
                </a:lnTo>
                <a:lnTo>
                  <a:pt x="1489502" y="257443"/>
                </a:lnTo>
                <a:lnTo>
                  <a:pt x="1528787" y="251363"/>
                </a:lnTo>
                <a:lnTo>
                  <a:pt x="1567335" y="244832"/>
                </a:lnTo>
                <a:lnTo>
                  <a:pt x="1605081" y="237869"/>
                </a:lnTo>
                <a:lnTo>
                  <a:pt x="1606414" y="237613"/>
                </a:lnTo>
                <a:lnTo>
                  <a:pt x="1607745" y="237356"/>
                </a:lnTo>
                <a:lnTo>
                  <a:pt x="1609075" y="237099"/>
                </a:lnTo>
                <a:lnTo>
                  <a:pt x="1610405" y="236841"/>
                </a:lnTo>
                <a:lnTo>
                  <a:pt x="1648451" y="229134"/>
                </a:lnTo>
                <a:lnTo>
                  <a:pt x="1686745" y="220717"/>
                </a:lnTo>
                <a:lnTo>
                  <a:pt x="1723878" y="211873"/>
                </a:lnTo>
                <a:lnTo>
                  <a:pt x="1751510" y="204814"/>
                </a:lnTo>
                <a:lnTo>
                  <a:pt x="1752695" y="204502"/>
                </a:lnTo>
                <a:lnTo>
                  <a:pt x="1776073" y="198169"/>
                </a:lnTo>
                <a:lnTo>
                  <a:pt x="1777227" y="197848"/>
                </a:lnTo>
                <a:lnTo>
                  <a:pt x="1778378" y="197527"/>
                </a:lnTo>
                <a:lnTo>
                  <a:pt x="1779529" y="197205"/>
                </a:lnTo>
                <a:lnTo>
                  <a:pt x="1780677" y="196882"/>
                </a:lnTo>
                <a:lnTo>
                  <a:pt x="1781825" y="196560"/>
                </a:lnTo>
                <a:lnTo>
                  <a:pt x="1795471" y="192655"/>
                </a:lnTo>
                <a:lnTo>
                  <a:pt x="1796599" y="192327"/>
                </a:lnTo>
                <a:lnTo>
                  <a:pt x="1833976" y="180941"/>
                </a:lnTo>
                <a:lnTo>
                  <a:pt x="1848815" y="176125"/>
                </a:lnTo>
                <a:lnTo>
                  <a:pt x="1849863" y="175778"/>
                </a:lnTo>
                <a:lnTo>
                  <a:pt x="1874479" y="167349"/>
                </a:lnTo>
                <a:lnTo>
                  <a:pt x="1875484" y="166994"/>
                </a:lnTo>
                <a:lnTo>
                  <a:pt x="1911349" y="153606"/>
                </a:lnTo>
                <a:lnTo>
                  <a:pt x="1947213" y="138653"/>
                </a:lnTo>
                <a:lnTo>
                  <a:pt x="1982185" y="122084"/>
                </a:lnTo>
                <a:lnTo>
                  <a:pt x="2015896" y="103460"/>
                </a:lnTo>
                <a:lnTo>
                  <a:pt x="2047883" y="81919"/>
                </a:lnTo>
                <a:lnTo>
                  <a:pt x="2076626" y="56150"/>
                </a:lnTo>
                <a:lnTo>
                  <a:pt x="2081406" y="50686"/>
                </a:lnTo>
              </a:path>
            </a:pathLst>
          </a:custGeom>
          <a:ln w="57150">
            <a:solidFill>
              <a:srgbClr val="D0E1F4"/>
            </a:solidFill>
          </a:ln>
        </p:spPr>
        <p:txBody>
          <a:bodyPr wrap="square" lIns="0" tIns="0" rIns="0" bIns="0" rtlCol="0"/>
          <a:lstStyle/>
          <a:p>
            <a:endParaRPr/>
          </a:p>
        </p:txBody>
      </p:sp>
      <p:sp>
        <p:nvSpPr>
          <p:cNvPr id="65" name="object 21"/>
          <p:cNvSpPr/>
          <p:nvPr/>
        </p:nvSpPr>
        <p:spPr>
          <a:xfrm>
            <a:off x="3575454" y="4065056"/>
            <a:ext cx="158115" cy="191770"/>
          </a:xfrm>
          <a:custGeom>
            <a:avLst/>
            <a:gdLst/>
            <a:ahLst/>
            <a:cxnLst/>
            <a:rect l="l" t="t" r="r" b="b"/>
            <a:pathLst>
              <a:path w="158114" h="191770">
                <a:moveTo>
                  <a:pt x="145502" y="0"/>
                </a:moveTo>
                <a:lnTo>
                  <a:pt x="0" y="124792"/>
                </a:lnTo>
                <a:lnTo>
                  <a:pt x="158034" y="191277"/>
                </a:lnTo>
                <a:lnTo>
                  <a:pt x="145502" y="0"/>
                </a:lnTo>
                <a:close/>
              </a:path>
            </a:pathLst>
          </a:custGeom>
          <a:solidFill>
            <a:srgbClr val="D0E1F4"/>
          </a:solidFill>
        </p:spPr>
        <p:txBody>
          <a:bodyPr wrap="square" lIns="0" tIns="0" rIns="0" bIns="0" rtlCol="0"/>
          <a:lstStyle/>
          <a:p>
            <a:endParaRPr/>
          </a:p>
        </p:txBody>
      </p:sp>
      <p:sp>
        <p:nvSpPr>
          <p:cNvPr id="66" name="object 22"/>
          <p:cNvSpPr/>
          <p:nvPr/>
        </p:nvSpPr>
        <p:spPr>
          <a:xfrm>
            <a:off x="1617366" y="4587438"/>
            <a:ext cx="2080260" cy="279400"/>
          </a:xfrm>
          <a:custGeom>
            <a:avLst/>
            <a:gdLst/>
            <a:ahLst/>
            <a:cxnLst/>
            <a:rect l="l" t="t" r="r" b="b"/>
            <a:pathLst>
              <a:path w="2080260" h="279400">
                <a:moveTo>
                  <a:pt x="0" y="278989"/>
                </a:moveTo>
                <a:lnTo>
                  <a:pt x="11830" y="242302"/>
                </a:lnTo>
                <a:lnTo>
                  <a:pt x="37404" y="213336"/>
                </a:lnTo>
                <a:lnTo>
                  <a:pt x="68200" y="190074"/>
                </a:lnTo>
                <a:lnTo>
                  <a:pt x="101461" y="170443"/>
                </a:lnTo>
                <a:lnTo>
                  <a:pt x="136402" y="153208"/>
                </a:lnTo>
                <a:lnTo>
                  <a:pt x="172147" y="137927"/>
                </a:lnTo>
                <a:lnTo>
                  <a:pt x="208424" y="124180"/>
                </a:lnTo>
                <a:lnTo>
                  <a:pt x="245427" y="111574"/>
                </a:lnTo>
                <a:lnTo>
                  <a:pt x="282609" y="100077"/>
                </a:lnTo>
                <a:lnTo>
                  <a:pt x="319492" y="89649"/>
                </a:lnTo>
                <a:lnTo>
                  <a:pt x="356848" y="79945"/>
                </a:lnTo>
                <a:lnTo>
                  <a:pt x="394438" y="70951"/>
                </a:lnTo>
                <a:lnTo>
                  <a:pt x="432044" y="62652"/>
                </a:lnTo>
                <a:lnTo>
                  <a:pt x="469472" y="55028"/>
                </a:lnTo>
                <a:lnTo>
                  <a:pt x="507883" y="47814"/>
                </a:lnTo>
                <a:lnTo>
                  <a:pt x="545836" y="41256"/>
                </a:lnTo>
                <a:lnTo>
                  <a:pt x="585972" y="34904"/>
                </a:lnTo>
                <a:lnTo>
                  <a:pt x="625456" y="29214"/>
                </a:lnTo>
                <a:lnTo>
                  <a:pt x="665594" y="23975"/>
                </a:lnTo>
                <a:lnTo>
                  <a:pt x="706323" y="19206"/>
                </a:lnTo>
                <a:lnTo>
                  <a:pt x="744613" y="15214"/>
                </a:lnTo>
                <a:lnTo>
                  <a:pt x="783305" y="11654"/>
                </a:lnTo>
                <a:lnTo>
                  <a:pt x="822347" y="8541"/>
                </a:lnTo>
                <a:lnTo>
                  <a:pt x="861687" y="5888"/>
                </a:lnTo>
                <a:lnTo>
                  <a:pt x="901273" y="3711"/>
                </a:lnTo>
                <a:lnTo>
                  <a:pt x="941054" y="2020"/>
                </a:lnTo>
                <a:lnTo>
                  <a:pt x="980978" y="832"/>
                </a:lnTo>
                <a:lnTo>
                  <a:pt x="1020992" y="158"/>
                </a:lnTo>
                <a:lnTo>
                  <a:pt x="1051803" y="0"/>
                </a:lnTo>
                <a:lnTo>
                  <a:pt x="1054885" y="1"/>
                </a:lnTo>
                <a:lnTo>
                  <a:pt x="1094933" y="308"/>
                </a:lnTo>
                <a:lnTo>
                  <a:pt x="1134925" y="1135"/>
                </a:lnTo>
                <a:lnTo>
                  <a:pt x="1174811" y="2469"/>
                </a:lnTo>
                <a:lnTo>
                  <a:pt x="1214537" y="4298"/>
                </a:lnTo>
                <a:lnTo>
                  <a:pt x="1254053" y="6606"/>
                </a:lnTo>
                <a:lnTo>
                  <a:pt x="1293306" y="9381"/>
                </a:lnTo>
                <a:lnTo>
                  <a:pt x="1332246" y="12610"/>
                </a:lnTo>
                <a:lnTo>
                  <a:pt x="1370820" y="16277"/>
                </a:lnTo>
                <a:lnTo>
                  <a:pt x="1408977" y="20371"/>
                </a:lnTo>
                <a:lnTo>
                  <a:pt x="1449544" y="25239"/>
                </a:lnTo>
                <a:lnTo>
                  <a:pt x="1489502" y="30569"/>
                </a:lnTo>
                <a:lnTo>
                  <a:pt x="1528787" y="36343"/>
                </a:lnTo>
                <a:lnTo>
                  <a:pt x="1567335" y="42545"/>
                </a:lnTo>
                <a:lnTo>
                  <a:pt x="1601077" y="48428"/>
                </a:lnTo>
                <a:lnTo>
                  <a:pt x="1602413" y="48670"/>
                </a:lnTo>
                <a:lnTo>
                  <a:pt x="1611732" y="50378"/>
                </a:lnTo>
                <a:lnTo>
                  <a:pt x="1613059" y="50624"/>
                </a:lnTo>
                <a:lnTo>
                  <a:pt x="1641961" y="56160"/>
                </a:lnTo>
                <a:lnTo>
                  <a:pt x="1643262" y="56417"/>
                </a:lnTo>
                <a:lnTo>
                  <a:pt x="1644561" y="56675"/>
                </a:lnTo>
                <a:lnTo>
                  <a:pt x="1645859" y="56933"/>
                </a:lnTo>
                <a:lnTo>
                  <a:pt x="1647155" y="57192"/>
                </a:lnTo>
                <a:lnTo>
                  <a:pt x="1648451" y="57451"/>
                </a:lnTo>
                <a:lnTo>
                  <a:pt x="1686745" y="65442"/>
                </a:lnTo>
                <a:lnTo>
                  <a:pt x="1725095" y="74128"/>
                </a:lnTo>
                <a:lnTo>
                  <a:pt x="1762117" y="83225"/>
                </a:lnTo>
                <a:lnTo>
                  <a:pt x="1797724" y="92712"/>
                </a:lnTo>
                <a:lnTo>
                  <a:pt x="1798849" y="93024"/>
                </a:lnTo>
                <a:lnTo>
                  <a:pt x="1836116" y="103861"/>
                </a:lnTo>
                <a:lnTo>
                  <a:pt x="1838249" y="104512"/>
                </a:lnTo>
                <a:lnTo>
                  <a:pt x="1839314" y="104837"/>
                </a:lnTo>
                <a:lnTo>
                  <a:pt x="1850908" y="108444"/>
                </a:lnTo>
                <a:lnTo>
                  <a:pt x="1851953" y="108774"/>
                </a:lnTo>
                <a:lnTo>
                  <a:pt x="1871457" y="115107"/>
                </a:lnTo>
                <a:lnTo>
                  <a:pt x="1872467" y="115443"/>
                </a:lnTo>
                <a:lnTo>
                  <a:pt x="1908535" y="128122"/>
                </a:lnTo>
                <a:lnTo>
                  <a:pt x="1944633" y="142286"/>
                </a:lnTo>
                <a:lnTo>
                  <a:pt x="1979870" y="157987"/>
                </a:lnTo>
                <a:lnTo>
                  <a:pt x="2013891" y="175641"/>
                </a:lnTo>
                <a:lnTo>
                  <a:pt x="2046250" y="196067"/>
                </a:lnTo>
                <a:lnTo>
                  <a:pt x="2075852" y="220910"/>
                </a:lnTo>
                <a:lnTo>
                  <a:pt x="2079620" y="224897"/>
                </a:lnTo>
                <a:lnTo>
                  <a:pt x="2079691" y="225050"/>
                </a:lnTo>
              </a:path>
            </a:pathLst>
          </a:custGeom>
          <a:ln w="57150">
            <a:solidFill>
              <a:srgbClr val="D0E1F4"/>
            </a:solidFill>
          </a:ln>
        </p:spPr>
        <p:txBody>
          <a:bodyPr wrap="square" lIns="0" tIns="0" rIns="0" bIns="0" rtlCol="0"/>
          <a:lstStyle/>
          <a:p>
            <a:endParaRPr/>
          </a:p>
        </p:txBody>
      </p:sp>
      <p:sp>
        <p:nvSpPr>
          <p:cNvPr id="67" name="object 23"/>
          <p:cNvSpPr/>
          <p:nvPr/>
        </p:nvSpPr>
        <p:spPr>
          <a:xfrm>
            <a:off x="3571386" y="4672810"/>
            <a:ext cx="156210" cy="191770"/>
          </a:xfrm>
          <a:custGeom>
            <a:avLst/>
            <a:gdLst/>
            <a:ahLst/>
            <a:cxnLst/>
            <a:rect l="l" t="t" r="r" b="b"/>
            <a:pathLst>
              <a:path w="156210" h="191770">
                <a:moveTo>
                  <a:pt x="155733" y="0"/>
                </a:moveTo>
                <a:lnTo>
                  <a:pt x="0" y="71708"/>
                </a:lnTo>
                <a:lnTo>
                  <a:pt x="149574" y="191588"/>
                </a:lnTo>
                <a:lnTo>
                  <a:pt x="155733" y="0"/>
                </a:lnTo>
                <a:close/>
              </a:path>
            </a:pathLst>
          </a:custGeom>
          <a:solidFill>
            <a:srgbClr val="D0E1F4"/>
          </a:solidFill>
        </p:spPr>
        <p:txBody>
          <a:bodyPr wrap="square" lIns="0" tIns="0" rIns="0" bIns="0" rtlCol="0"/>
          <a:lstStyle/>
          <a:p>
            <a:endParaRPr/>
          </a:p>
        </p:txBody>
      </p:sp>
      <p:sp>
        <p:nvSpPr>
          <p:cNvPr id="68" name="object 24"/>
          <p:cNvSpPr/>
          <p:nvPr/>
        </p:nvSpPr>
        <p:spPr>
          <a:xfrm>
            <a:off x="1070350" y="4115959"/>
            <a:ext cx="1091184" cy="707135"/>
          </a:xfrm>
          <a:prstGeom prst="rect">
            <a:avLst/>
          </a:prstGeom>
          <a:blipFill>
            <a:blip r:embed="rId8" cstate="print"/>
            <a:stretch>
              <a:fillRect/>
            </a:stretch>
          </a:blipFill>
        </p:spPr>
        <p:txBody>
          <a:bodyPr wrap="square" lIns="0" tIns="0" rIns="0" bIns="0" rtlCol="0"/>
          <a:lstStyle/>
          <a:p>
            <a:endParaRPr/>
          </a:p>
        </p:txBody>
      </p:sp>
      <p:sp>
        <p:nvSpPr>
          <p:cNvPr id="69" name="object 25"/>
          <p:cNvSpPr txBox="1"/>
          <p:nvPr/>
        </p:nvSpPr>
        <p:spPr>
          <a:xfrm>
            <a:off x="609600" y="4152900"/>
            <a:ext cx="1503928" cy="738664"/>
          </a:xfrm>
          <a:prstGeom prst="rect">
            <a:avLst/>
          </a:prstGeom>
        </p:spPr>
        <p:txBody>
          <a:bodyPr vert="horz" wrap="square" lIns="0" tIns="0" rIns="0" bIns="0" rtlCol="0">
            <a:spAutoFit/>
          </a:bodyPr>
          <a:lstStyle/>
          <a:p>
            <a:pPr algn="ctr">
              <a:lnSpc>
                <a:spcPct val="100000"/>
              </a:lnSpc>
            </a:pPr>
            <a:r>
              <a:rPr lang="en-US" sz="1200" b="1" spc="-20" dirty="0" smtClean="0">
                <a:latin typeface="Cambria"/>
                <a:cs typeface="Cambria"/>
              </a:rPr>
              <a:t>Business, Government,</a:t>
            </a:r>
          </a:p>
          <a:p>
            <a:pPr algn="ctr">
              <a:lnSpc>
                <a:spcPct val="100000"/>
              </a:lnSpc>
            </a:pPr>
            <a:r>
              <a:rPr sz="1200" b="1" spc="-20" dirty="0" smtClean="0">
                <a:latin typeface="Cambria"/>
                <a:cs typeface="Cambria"/>
              </a:rPr>
              <a:t>C</a:t>
            </a:r>
            <a:r>
              <a:rPr sz="1200" b="1" spc="10" dirty="0" smtClean="0">
                <a:latin typeface="Cambria"/>
                <a:cs typeface="Cambria"/>
              </a:rPr>
              <a:t>o</a:t>
            </a:r>
            <a:r>
              <a:rPr sz="1200" b="1" spc="-15" dirty="0" smtClean="0">
                <a:latin typeface="Cambria"/>
                <a:cs typeface="Cambria"/>
              </a:rPr>
              <a:t>m</a:t>
            </a:r>
            <a:r>
              <a:rPr sz="1200" b="1" spc="10" dirty="0" smtClean="0">
                <a:latin typeface="Cambria"/>
                <a:cs typeface="Cambria"/>
              </a:rPr>
              <a:t>m</a:t>
            </a:r>
            <a:r>
              <a:rPr sz="1200" b="1" dirty="0" smtClean="0">
                <a:latin typeface="Cambria"/>
                <a:cs typeface="Cambria"/>
              </a:rPr>
              <a:t>u</a:t>
            </a:r>
            <a:r>
              <a:rPr sz="1200" b="1" spc="-15" dirty="0" smtClean="0">
                <a:latin typeface="Cambria"/>
                <a:cs typeface="Cambria"/>
              </a:rPr>
              <a:t>n</a:t>
            </a:r>
            <a:r>
              <a:rPr sz="1200" b="1" spc="5" dirty="0" smtClean="0">
                <a:latin typeface="Cambria"/>
                <a:cs typeface="Cambria"/>
              </a:rPr>
              <a:t>i</a:t>
            </a:r>
            <a:r>
              <a:rPr sz="1200" b="1" spc="-10" dirty="0" smtClean="0">
                <a:latin typeface="Cambria"/>
                <a:cs typeface="Cambria"/>
              </a:rPr>
              <a:t>t</a:t>
            </a:r>
            <a:r>
              <a:rPr sz="1200" b="1" spc="-25" dirty="0" smtClean="0">
                <a:latin typeface="Cambria"/>
                <a:cs typeface="Cambria"/>
              </a:rPr>
              <a:t>y</a:t>
            </a:r>
            <a:r>
              <a:rPr sz="1200" b="1" dirty="0" smtClean="0">
                <a:latin typeface="Cambria"/>
                <a:cs typeface="Cambria"/>
              </a:rPr>
              <a:t> </a:t>
            </a:r>
            <a:endParaRPr sz="1200" dirty="0">
              <a:latin typeface="Cambria"/>
              <a:cs typeface="Cambria"/>
            </a:endParaRPr>
          </a:p>
          <a:p>
            <a:pPr marL="66675" algn="ctr">
              <a:lnSpc>
                <a:spcPct val="100000"/>
              </a:lnSpc>
            </a:pPr>
            <a:r>
              <a:rPr sz="1200" b="1" spc="-40" dirty="0">
                <a:latin typeface="Cambria"/>
                <a:cs typeface="Cambria"/>
              </a:rPr>
              <a:t>R</a:t>
            </a:r>
            <a:r>
              <a:rPr sz="1200" b="1" dirty="0">
                <a:latin typeface="Cambria"/>
                <a:cs typeface="Cambria"/>
              </a:rPr>
              <a:t>e</a:t>
            </a:r>
            <a:r>
              <a:rPr sz="1200" b="1" spc="-10" dirty="0">
                <a:latin typeface="Cambria"/>
                <a:cs typeface="Cambria"/>
              </a:rPr>
              <a:t>s</a:t>
            </a:r>
            <a:r>
              <a:rPr sz="1200" b="1" spc="-15" dirty="0">
                <a:latin typeface="Cambria"/>
                <a:cs typeface="Cambria"/>
              </a:rPr>
              <a:t>o</a:t>
            </a:r>
            <a:r>
              <a:rPr sz="1200" b="1" dirty="0">
                <a:latin typeface="Cambria"/>
                <a:cs typeface="Cambria"/>
              </a:rPr>
              <a:t>u</a:t>
            </a:r>
            <a:r>
              <a:rPr sz="1200" b="1" spc="-30" dirty="0">
                <a:latin typeface="Cambria"/>
                <a:cs typeface="Cambria"/>
              </a:rPr>
              <a:t>r</a:t>
            </a:r>
            <a:r>
              <a:rPr sz="1200" b="1" spc="-25" dirty="0">
                <a:latin typeface="Cambria"/>
                <a:cs typeface="Cambria"/>
              </a:rPr>
              <a:t>c</a:t>
            </a:r>
            <a:r>
              <a:rPr sz="1200" b="1" dirty="0">
                <a:latin typeface="Cambria"/>
                <a:cs typeface="Cambria"/>
              </a:rPr>
              <a:t>e</a:t>
            </a:r>
            <a:r>
              <a:rPr sz="1200" b="1" spc="-10" dirty="0">
                <a:latin typeface="Cambria"/>
                <a:cs typeface="Cambria"/>
              </a:rPr>
              <a:t>s</a:t>
            </a:r>
            <a:endParaRPr sz="1200" dirty="0">
              <a:latin typeface="Cambria"/>
              <a:cs typeface="Cambria"/>
            </a:endParaRPr>
          </a:p>
        </p:txBody>
      </p:sp>
      <p:sp>
        <p:nvSpPr>
          <p:cNvPr id="70" name="object 26"/>
          <p:cNvSpPr/>
          <p:nvPr/>
        </p:nvSpPr>
        <p:spPr>
          <a:xfrm>
            <a:off x="3359399" y="4100719"/>
            <a:ext cx="1213103" cy="707135"/>
          </a:xfrm>
          <a:prstGeom prst="rect">
            <a:avLst/>
          </a:prstGeom>
          <a:blipFill>
            <a:blip r:embed="rId9" cstate="print"/>
            <a:stretch>
              <a:fillRect/>
            </a:stretch>
          </a:blipFill>
        </p:spPr>
        <p:txBody>
          <a:bodyPr wrap="square" lIns="0" tIns="0" rIns="0" bIns="0" rtlCol="0"/>
          <a:lstStyle/>
          <a:p>
            <a:endParaRPr/>
          </a:p>
        </p:txBody>
      </p:sp>
      <p:sp>
        <p:nvSpPr>
          <p:cNvPr id="71" name="object 27"/>
          <p:cNvSpPr txBox="1"/>
          <p:nvPr/>
        </p:nvSpPr>
        <p:spPr>
          <a:xfrm>
            <a:off x="3435090" y="4193099"/>
            <a:ext cx="897255" cy="534670"/>
          </a:xfrm>
          <a:prstGeom prst="rect">
            <a:avLst/>
          </a:prstGeom>
        </p:spPr>
        <p:txBody>
          <a:bodyPr vert="horz" wrap="square" lIns="0" tIns="0" rIns="0" bIns="0" rtlCol="0">
            <a:spAutoFit/>
          </a:bodyPr>
          <a:lstStyle/>
          <a:p>
            <a:pPr marL="12700" marR="5080">
              <a:lnSpc>
                <a:spcPct val="97500"/>
              </a:lnSpc>
            </a:pPr>
            <a:r>
              <a:rPr sz="1200" b="1" spc="-5" dirty="0">
                <a:latin typeface="Cambria"/>
                <a:cs typeface="Cambria"/>
              </a:rPr>
              <a:t>C</a:t>
            </a:r>
            <a:r>
              <a:rPr sz="1200" b="1" spc="-30" dirty="0">
                <a:latin typeface="Cambria"/>
                <a:cs typeface="Cambria"/>
              </a:rPr>
              <a:t>h</a:t>
            </a:r>
            <a:r>
              <a:rPr sz="1200" b="1" spc="5" dirty="0">
                <a:latin typeface="Cambria"/>
                <a:cs typeface="Cambria"/>
              </a:rPr>
              <a:t>i</a:t>
            </a:r>
            <a:r>
              <a:rPr sz="1200" b="1" spc="10" dirty="0">
                <a:latin typeface="Cambria"/>
                <a:cs typeface="Cambria"/>
              </a:rPr>
              <a:t>l</a:t>
            </a:r>
            <a:r>
              <a:rPr sz="1200" b="1" spc="-25" dirty="0">
                <a:latin typeface="Cambria"/>
                <a:cs typeface="Cambria"/>
              </a:rPr>
              <a:t>d</a:t>
            </a:r>
            <a:r>
              <a:rPr sz="1200" b="1" spc="-5" dirty="0">
                <a:latin typeface="Cambria"/>
                <a:cs typeface="Cambria"/>
              </a:rPr>
              <a:t>r</a:t>
            </a:r>
            <a:r>
              <a:rPr sz="1200" b="1" spc="-25" dirty="0">
                <a:latin typeface="Cambria"/>
                <a:cs typeface="Cambria"/>
              </a:rPr>
              <a:t>e</a:t>
            </a:r>
            <a:r>
              <a:rPr sz="1200" b="1" spc="0" dirty="0">
                <a:latin typeface="Cambria"/>
                <a:cs typeface="Cambria"/>
              </a:rPr>
              <a:t>n</a:t>
            </a:r>
            <a:r>
              <a:rPr sz="1200" b="1" spc="-5" dirty="0">
                <a:latin typeface="Cambria"/>
                <a:cs typeface="Cambria"/>
              </a:rPr>
              <a:t> </a:t>
            </a:r>
            <a:r>
              <a:rPr sz="1200" b="1" spc="-10" dirty="0">
                <a:latin typeface="Cambria"/>
                <a:cs typeface="Cambria"/>
              </a:rPr>
              <a:t>&amp; </a:t>
            </a:r>
            <a:r>
              <a:rPr sz="1200" b="1" spc="-65" dirty="0">
                <a:latin typeface="Cambria"/>
                <a:cs typeface="Cambria"/>
              </a:rPr>
              <a:t>F</a:t>
            </a:r>
            <a:r>
              <a:rPr sz="1200" b="1" spc="5" dirty="0">
                <a:latin typeface="Cambria"/>
                <a:cs typeface="Cambria"/>
              </a:rPr>
              <a:t>a</a:t>
            </a:r>
            <a:r>
              <a:rPr sz="1200" b="1" spc="10" dirty="0">
                <a:latin typeface="Cambria"/>
                <a:cs typeface="Cambria"/>
              </a:rPr>
              <a:t>m</a:t>
            </a:r>
            <a:r>
              <a:rPr sz="1200" b="1" spc="-20" dirty="0">
                <a:latin typeface="Cambria"/>
                <a:cs typeface="Cambria"/>
              </a:rPr>
              <a:t>i</a:t>
            </a:r>
            <a:r>
              <a:rPr sz="1200" b="1" spc="10" dirty="0">
                <a:latin typeface="Cambria"/>
                <a:cs typeface="Cambria"/>
              </a:rPr>
              <a:t>l</a:t>
            </a:r>
            <a:r>
              <a:rPr sz="1200" b="1" spc="-20" dirty="0">
                <a:latin typeface="Cambria"/>
                <a:cs typeface="Cambria"/>
              </a:rPr>
              <a:t>i</a:t>
            </a:r>
            <a:r>
              <a:rPr sz="1200" b="1" dirty="0">
                <a:latin typeface="Cambria"/>
                <a:cs typeface="Cambria"/>
              </a:rPr>
              <a:t>e</a:t>
            </a:r>
            <a:r>
              <a:rPr sz="1200" b="1" spc="-10" dirty="0">
                <a:latin typeface="Cambria"/>
                <a:cs typeface="Cambria"/>
              </a:rPr>
              <a:t>s</a:t>
            </a:r>
            <a:r>
              <a:rPr sz="1200" b="1" spc="-5" dirty="0">
                <a:latin typeface="Cambria"/>
                <a:cs typeface="Cambria"/>
              </a:rPr>
              <a:t> </a:t>
            </a:r>
            <a:r>
              <a:rPr sz="1200" b="1" dirty="0">
                <a:latin typeface="Cambria"/>
                <a:cs typeface="Cambria"/>
              </a:rPr>
              <a:t> </a:t>
            </a:r>
            <a:r>
              <a:rPr sz="1200" b="1" spc="-25" dirty="0">
                <a:latin typeface="Cambria"/>
                <a:cs typeface="Cambria"/>
              </a:rPr>
              <a:t>w</a:t>
            </a:r>
            <a:r>
              <a:rPr sz="1200" b="1" spc="-10" dirty="0">
                <a:latin typeface="Cambria"/>
                <a:cs typeface="Cambria"/>
              </a:rPr>
              <a:t>h</a:t>
            </a:r>
            <a:r>
              <a:rPr sz="1200" b="1" spc="10" dirty="0">
                <a:latin typeface="Cambria"/>
                <a:cs typeface="Cambria"/>
              </a:rPr>
              <a:t>o</a:t>
            </a:r>
            <a:r>
              <a:rPr sz="1200" b="1" spc="-10" dirty="0">
                <a:latin typeface="Cambria"/>
                <a:cs typeface="Cambria"/>
              </a:rPr>
              <a:t> n</a:t>
            </a:r>
            <a:r>
              <a:rPr sz="1200" b="1" dirty="0">
                <a:latin typeface="Cambria"/>
                <a:cs typeface="Cambria"/>
              </a:rPr>
              <a:t>e</a:t>
            </a:r>
            <a:r>
              <a:rPr sz="1200" b="1" spc="-25" dirty="0">
                <a:latin typeface="Cambria"/>
                <a:cs typeface="Cambria"/>
              </a:rPr>
              <a:t>e</a:t>
            </a:r>
            <a:r>
              <a:rPr sz="1200" b="1" dirty="0">
                <a:latin typeface="Cambria"/>
                <a:cs typeface="Cambria"/>
              </a:rPr>
              <a:t>d</a:t>
            </a:r>
            <a:r>
              <a:rPr sz="1200" b="1" spc="-5" dirty="0">
                <a:latin typeface="Cambria"/>
                <a:cs typeface="Cambria"/>
              </a:rPr>
              <a:t> </a:t>
            </a:r>
            <a:r>
              <a:rPr sz="1200" b="1" dirty="0">
                <a:latin typeface="Cambria"/>
                <a:cs typeface="Cambria"/>
              </a:rPr>
              <a:t>u</a:t>
            </a:r>
            <a:r>
              <a:rPr sz="1200" b="1" spc="-10" dirty="0">
                <a:latin typeface="Cambria"/>
                <a:cs typeface="Cambria"/>
              </a:rPr>
              <a:t>s</a:t>
            </a:r>
            <a:endParaRPr sz="1200" dirty="0">
              <a:latin typeface="Cambria"/>
              <a:cs typeface="Cambria"/>
            </a:endParaRPr>
          </a:p>
        </p:txBody>
      </p:sp>
      <p:sp>
        <p:nvSpPr>
          <p:cNvPr id="72" name="object 28"/>
          <p:cNvSpPr/>
          <p:nvPr/>
        </p:nvSpPr>
        <p:spPr>
          <a:xfrm>
            <a:off x="2175712" y="4471215"/>
            <a:ext cx="998855" cy="8255"/>
          </a:xfrm>
          <a:custGeom>
            <a:avLst/>
            <a:gdLst/>
            <a:ahLst/>
            <a:cxnLst/>
            <a:rect l="l" t="t" r="r" b="b"/>
            <a:pathLst>
              <a:path w="998854" h="8254">
                <a:moveTo>
                  <a:pt x="0" y="0"/>
                </a:moveTo>
                <a:lnTo>
                  <a:pt x="98425" y="0"/>
                </a:lnTo>
                <a:lnTo>
                  <a:pt x="193674" y="793"/>
                </a:lnTo>
                <a:lnTo>
                  <a:pt x="282574" y="793"/>
                </a:lnTo>
                <a:lnTo>
                  <a:pt x="362743" y="1587"/>
                </a:lnTo>
                <a:lnTo>
                  <a:pt x="430212" y="2381"/>
                </a:lnTo>
                <a:lnTo>
                  <a:pt x="482599" y="2381"/>
                </a:lnTo>
                <a:lnTo>
                  <a:pt x="501649" y="3175"/>
                </a:lnTo>
                <a:lnTo>
                  <a:pt x="515937" y="3175"/>
                </a:lnTo>
                <a:lnTo>
                  <a:pt x="524668" y="3968"/>
                </a:lnTo>
                <a:lnTo>
                  <a:pt x="527843" y="3968"/>
                </a:lnTo>
                <a:lnTo>
                  <a:pt x="531018" y="4762"/>
                </a:lnTo>
                <a:lnTo>
                  <a:pt x="539749" y="4762"/>
                </a:lnTo>
                <a:lnTo>
                  <a:pt x="554037" y="5556"/>
                </a:lnTo>
                <a:lnTo>
                  <a:pt x="573087" y="5556"/>
                </a:lnTo>
                <a:lnTo>
                  <a:pt x="625474" y="6350"/>
                </a:lnTo>
                <a:lnTo>
                  <a:pt x="692943" y="7143"/>
                </a:lnTo>
                <a:lnTo>
                  <a:pt x="772318" y="7143"/>
                </a:lnTo>
                <a:lnTo>
                  <a:pt x="862012" y="7937"/>
                </a:lnTo>
                <a:lnTo>
                  <a:pt x="957262" y="7937"/>
                </a:lnTo>
                <a:lnTo>
                  <a:pt x="998537" y="7937"/>
                </a:lnTo>
              </a:path>
            </a:pathLst>
          </a:custGeom>
          <a:ln w="57150">
            <a:solidFill>
              <a:srgbClr val="D0E1F4"/>
            </a:solidFill>
          </a:ln>
        </p:spPr>
        <p:txBody>
          <a:bodyPr wrap="square" lIns="0" tIns="0" rIns="0" bIns="0" rtlCol="0"/>
          <a:lstStyle/>
          <a:p>
            <a:endParaRPr/>
          </a:p>
        </p:txBody>
      </p:sp>
      <p:sp>
        <p:nvSpPr>
          <p:cNvPr id="73" name="object 29"/>
          <p:cNvSpPr/>
          <p:nvPr/>
        </p:nvSpPr>
        <p:spPr>
          <a:xfrm>
            <a:off x="3059949" y="4393427"/>
            <a:ext cx="171450" cy="171450"/>
          </a:xfrm>
          <a:custGeom>
            <a:avLst/>
            <a:gdLst/>
            <a:ahLst/>
            <a:cxnLst/>
            <a:rect l="l" t="t" r="r" b="b"/>
            <a:pathLst>
              <a:path w="171450" h="171450">
                <a:moveTo>
                  <a:pt x="0" y="0"/>
                </a:moveTo>
                <a:lnTo>
                  <a:pt x="0" y="171450"/>
                </a:lnTo>
                <a:lnTo>
                  <a:pt x="171450" y="85725"/>
                </a:lnTo>
                <a:lnTo>
                  <a:pt x="0" y="0"/>
                </a:lnTo>
                <a:close/>
              </a:path>
            </a:pathLst>
          </a:custGeom>
          <a:solidFill>
            <a:srgbClr val="D0E1F4"/>
          </a:solidFill>
        </p:spPr>
        <p:txBody>
          <a:bodyPr wrap="square" lIns="0" tIns="0" rIns="0" bIns="0" rtlCol="0"/>
          <a:lstStyle/>
          <a:p>
            <a:endParaRPr/>
          </a:p>
        </p:txBody>
      </p:sp>
      <p:sp>
        <p:nvSpPr>
          <p:cNvPr id="74" name="object 30"/>
          <p:cNvSpPr/>
          <p:nvPr/>
        </p:nvSpPr>
        <p:spPr>
          <a:xfrm>
            <a:off x="1820158" y="3963558"/>
            <a:ext cx="1828800" cy="252984"/>
          </a:xfrm>
          <a:prstGeom prst="rect">
            <a:avLst/>
          </a:prstGeom>
          <a:blipFill>
            <a:blip r:embed="rId10" cstate="print"/>
            <a:stretch>
              <a:fillRect/>
            </a:stretch>
          </a:blipFill>
        </p:spPr>
        <p:txBody>
          <a:bodyPr wrap="square" lIns="0" tIns="0" rIns="0" bIns="0" rtlCol="0"/>
          <a:lstStyle/>
          <a:p>
            <a:endParaRPr/>
          </a:p>
        </p:txBody>
      </p:sp>
      <p:sp>
        <p:nvSpPr>
          <p:cNvPr id="75" name="object 31"/>
          <p:cNvSpPr txBox="1"/>
          <p:nvPr/>
        </p:nvSpPr>
        <p:spPr>
          <a:xfrm>
            <a:off x="2222500" y="3302000"/>
            <a:ext cx="1181099" cy="276999"/>
          </a:xfrm>
          <a:prstGeom prst="rect">
            <a:avLst/>
          </a:prstGeom>
        </p:spPr>
        <p:txBody>
          <a:bodyPr vert="horz" wrap="square" lIns="0" tIns="0" rIns="0" bIns="0" rtlCol="0">
            <a:spAutoFit/>
          </a:bodyPr>
          <a:lstStyle/>
          <a:p>
            <a:pPr marL="12700">
              <a:lnSpc>
                <a:spcPct val="100000"/>
              </a:lnSpc>
            </a:pPr>
            <a:r>
              <a:rPr b="1" spc="-20" dirty="0">
                <a:latin typeface="Cambria"/>
                <a:cs typeface="Cambria"/>
              </a:rPr>
              <a:t>S</a:t>
            </a:r>
            <a:r>
              <a:rPr b="1" spc="5" dirty="0">
                <a:latin typeface="Cambria"/>
                <a:cs typeface="Cambria"/>
              </a:rPr>
              <a:t>V</a:t>
            </a:r>
            <a:r>
              <a:rPr b="1" spc="-5" dirty="0">
                <a:latin typeface="Cambria"/>
                <a:cs typeface="Cambria"/>
              </a:rPr>
              <a:t>P </a:t>
            </a:r>
            <a:r>
              <a:rPr b="1" spc="-40" dirty="0">
                <a:latin typeface="Cambria"/>
                <a:cs typeface="Cambria"/>
              </a:rPr>
              <a:t>R</a:t>
            </a:r>
            <a:r>
              <a:rPr b="1" dirty="0">
                <a:latin typeface="Cambria"/>
                <a:cs typeface="Cambria"/>
              </a:rPr>
              <a:t>o</a:t>
            </a:r>
            <a:r>
              <a:rPr b="1" spc="-10" dirty="0">
                <a:latin typeface="Cambria"/>
                <a:cs typeface="Cambria"/>
              </a:rPr>
              <a:t>l</a:t>
            </a:r>
            <a:r>
              <a:rPr b="1" dirty="0">
                <a:latin typeface="Cambria"/>
                <a:cs typeface="Cambria"/>
              </a:rPr>
              <a:t>e</a:t>
            </a:r>
            <a:r>
              <a:rPr b="1" spc="-5" dirty="0">
                <a:latin typeface="Cambria"/>
                <a:cs typeface="Cambria"/>
              </a:rPr>
              <a:t>:</a:t>
            </a:r>
            <a:endParaRPr dirty="0">
              <a:latin typeface="Cambria"/>
              <a:cs typeface="Cambria"/>
            </a:endParaRPr>
          </a:p>
        </p:txBody>
      </p:sp>
      <p:sp>
        <p:nvSpPr>
          <p:cNvPr id="78" name="TextBox 77"/>
          <p:cNvSpPr txBox="1"/>
          <p:nvPr/>
        </p:nvSpPr>
        <p:spPr>
          <a:xfrm>
            <a:off x="211658" y="5484476"/>
            <a:ext cx="5329942" cy="1384995"/>
          </a:xfrm>
          <a:prstGeom prst="rect">
            <a:avLst/>
          </a:prstGeom>
          <a:noFill/>
        </p:spPr>
        <p:txBody>
          <a:bodyPr wrap="square" rtlCol="0">
            <a:spAutoFit/>
          </a:bodyPr>
          <a:lstStyle/>
          <a:p>
            <a:pPr algn="ctr"/>
            <a:r>
              <a:rPr lang="en-US" sz="1400" b="1" dirty="0"/>
              <a:t> </a:t>
            </a:r>
            <a:r>
              <a:rPr lang="en-US" sz="1400" b="1" dirty="0" smtClean="0"/>
              <a:t>        </a:t>
            </a:r>
            <a:r>
              <a:rPr lang="en-US" sz="1400" b="1" dirty="0"/>
              <a:t>Investing in Innovative Solutions</a:t>
            </a:r>
          </a:p>
          <a:p>
            <a:pPr algn="ctr"/>
            <a:r>
              <a:rPr lang="en-US" sz="1400" b="1" dirty="0" smtClean="0"/>
              <a:t>Increasing Systems Capacity</a:t>
            </a:r>
          </a:p>
          <a:p>
            <a:pPr algn="ctr"/>
            <a:r>
              <a:rPr lang="en-US" sz="1400" b="1" dirty="0" smtClean="0"/>
              <a:t>Aligning Resources/Breaking Bottlenecks </a:t>
            </a:r>
          </a:p>
          <a:p>
            <a:pPr algn="ctr"/>
            <a:r>
              <a:rPr lang="en-US" sz="1400" b="1" dirty="0" smtClean="0"/>
              <a:t>Advocacy for Public Policy Changes</a:t>
            </a:r>
          </a:p>
          <a:p>
            <a:pPr algn="ctr"/>
            <a:r>
              <a:rPr lang="en-US" sz="1400" b="1" dirty="0" smtClean="0"/>
              <a:t>Community Engagement/Developing Self Agency</a:t>
            </a:r>
          </a:p>
          <a:p>
            <a:pPr algn="ctr"/>
            <a:endParaRPr lang="en-US" sz="1400" b="1" dirty="0" smtClean="0"/>
          </a:p>
        </p:txBody>
      </p:sp>
      <p:sp>
        <p:nvSpPr>
          <p:cNvPr id="3" name="Rectangle 2"/>
          <p:cNvSpPr/>
          <p:nvPr/>
        </p:nvSpPr>
        <p:spPr>
          <a:xfrm>
            <a:off x="406400" y="787400"/>
            <a:ext cx="6019800" cy="59436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0237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333" y="677334"/>
            <a:ext cx="6218767" cy="6217085"/>
          </a:xfrm>
          <a:prstGeom prst="rect">
            <a:avLst/>
          </a:prstGeom>
          <a:noFill/>
        </p:spPr>
        <p:txBody>
          <a:bodyPr wrap="square" rtlCol="0">
            <a:spAutoFit/>
          </a:bodyPr>
          <a:lstStyle/>
          <a:p>
            <a:r>
              <a:rPr lang="en-US" sz="2000" b="1" u="sng" dirty="0" smtClean="0"/>
              <a:t>Why are we focusing on the opportunity gap?</a:t>
            </a:r>
          </a:p>
          <a:p>
            <a:endParaRPr lang="en-US" sz="1400" dirty="0" smtClean="0"/>
          </a:p>
          <a:p>
            <a:r>
              <a:rPr lang="en-US" sz="1400" dirty="0" smtClean="0"/>
              <a:t>One of the most fundamental beliefs in our country is the principle of equality of opportunity.  </a:t>
            </a:r>
            <a:r>
              <a:rPr lang="en-US" sz="1400" dirty="0"/>
              <a:t> </a:t>
            </a:r>
            <a:r>
              <a:rPr lang="en-US" sz="1400" dirty="0" smtClean="0"/>
              <a:t>About 95% of Americans believe that everyone in America should have an equal opportunity to get ahead.  Yet, over the past 30 years, the opportunity gap has widened in Connecticut and in our country.  This gap is reflected in unequal educational and work opportunities resulting in fewer opportunities for upward mobility for lower income children.  This lack of social mobility is economically wasteful, destabilizing for our democracy, and morally unjust.  Community leaders told us that the problems of poverty, unemployment, homelessness, gun violence, and failing schools have worsened over the last ten years in our urban areas. They believe that Connecticut is rapidly becoming a tale of two states, one rich and one poor.  We believe that it is our responsibility as citizens and philanthropists to restore greater opportunity for all.</a:t>
            </a:r>
          </a:p>
          <a:p>
            <a:endParaRPr lang="en-US" sz="1400" dirty="0"/>
          </a:p>
          <a:p>
            <a:endParaRPr lang="en-US" sz="1400" dirty="0" smtClean="0"/>
          </a:p>
          <a:p>
            <a:endParaRPr lang="en-US" sz="1400" dirty="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000" dirty="0" smtClean="0"/>
          </a:p>
          <a:p>
            <a:endParaRPr lang="en-US" b="1" u="sng" dirty="0"/>
          </a:p>
        </p:txBody>
      </p:sp>
      <p:pic>
        <p:nvPicPr>
          <p:cNvPr id="3" name="Picture 2" descr="Screen Shot 2016-06-08 at 1.36.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816100"/>
            <a:ext cx="3924299" cy="4813300"/>
          </a:xfrm>
          <a:prstGeom prst="rect">
            <a:avLst/>
          </a:prstGeom>
        </p:spPr>
      </p:pic>
      <p:sp>
        <p:nvSpPr>
          <p:cNvPr id="4" name="Rectangle 3"/>
          <p:cNvSpPr/>
          <p:nvPr/>
        </p:nvSpPr>
        <p:spPr>
          <a:xfrm>
            <a:off x="7128932" y="440267"/>
            <a:ext cx="5063067" cy="1077218"/>
          </a:xfrm>
          <a:prstGeom prst="rect">
            <a:avLst/>
          </a:prstGeom>
        </p:spPr>
        <p:txBody>
          <a:bodyPr wrap="square">
            <a:spAutoFit/>
          </a:bodyPr>
          <a:lstStyle/>
          <a:p>
            <a:endParaRPr lang="en-US" sz="1600" b="1" dirty="0" smtClean="0"/>
          </a:p>
          <a:p>
            <a:endParaRPr lang="en-US" sz="1600" b="1" dirty="0"/>
          </a:p>
          <a:p>
            <a:r>
              <a:rPr lang="en-US" sz="1600" b="1" dirty="0" smtClean="0"/>
              <a:t>A </a:t>
            </a:r>
            <a:r>
              <a:rPr lang="en-US" sz="1600" b="1" dirty="0"/>
              <a:t>majority of families in Bridgeport, New Haven, and Hartford </a:t>
            </a:r>
            <a:r>
              <a:rPr lang="en-US" sz="1600" b="1" dirty="0" smtClean="0"/>
              <a:t>have incomes </a:t>
            </a:r>
            <a:r>
              <a:rPr lang="en-US" sz="1600" b="1" dirty="0"/>
              <a:t>below the working poverty </a:t>
            </a:r>
            <a:r>
              <a:rPr lang="en-US" sz="1600" b="1" dirty="0" smtClean="0"/>
              <a:t>level</a:t>
            </a:r>
            <a:endParaRPr lang="en-US" sz="1600" b="1" dirty="0"/>
          </a:p>
        </p:txBody>
      </p:sp>
      <p:sp>
        <p:nvSpPr>
          <p:cNvPr id="5" name="Rectangle 4"/>
          <p:cNvSpPr/>
          <p:nvPr/>
        </p:nvSpPr>
        <p:spPr>
          <a:xfrm>
            <a:off x="7010400" y="812800"/>
            <a:ext cx="4961467" cy="5892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282141115"/>
              </p:ext>
            </p:extLst>
          </p:nvPr>
        </p:nvGraphicFramePr>
        <p:xfrm>
          <a:off x="444501" y="4943686"/>
          <a:ext cx="5880102" cy="1559983"/>
        </p:xfrm>
        <a:graphic>
          <a:graphicData uri="http://schemas.openxmlformats.org/drawingml/2006/table">
            <a:tbl>
              <a:tblPr firstRow="1" bandRow="1">
                <a:tableStyleId>{2D5ABB26-0587-4C30-8999-92F81FD0307C}</a:tableStyleId>
              </a:tblPr>
              <a:tblGrid>
                <a:gridCol w="2285999"/>
                <a:gridCol w="1634069"/>
                <a:gridCol w="1960034"/>
              </a:tblGrid>
              <a:tr h="338032">
                <a:tc>
                  <a:txBody>
                    <a:bodyPr/>
                    <a:lstStyle/>
                    <a:p>
                      <a:endParaRPr lang="en-US" dirty="0"/>
                    </a:p>
                  </a:txBody>
                  <a:tcPr/>
                </a:tc>
                <a:tc>
                  <a:txBody>
                    <a:bodyPr/>
                    <a:lstStyle/>
                    <a:p>
                      <a:pPr algn="ctr"/>
                      <a:r>
                        <a:rPr lang="en-US" sz="1400" b="1" dirty="0" smtClean="0"/>
                        <a:t>Taxpayer Burden</a:t>
                      </a:r>
                      <a:endParaRPr lang="en-US" sz="1400" b="1" dirty="0"/>
                    </a:p>
                  </a:txBody>
                  <a:tcPr/>
                </a:tc>
                <a:tc>
                  <a:txBody>
                    <a:bodyPr/>
                    <a:lstStyle/>
                    <a:p>
                      <a:pPr algn="ctr"/>
                      <a:r>
                        <a:rPr lang="en-US" sz="1400" b="1" dirty="0" smtClean="0"/>
                        <a:t>Societal Burden</a:t>
                      </a:r>
                      <a:endParaRPr lang="en-US" sz="1400" b="1" dirty="0"/>
                    </a:p>
                  </a:txBody>
                  <a:tcPr/>
                </a:tc>
              </a:tr>
              <a:tr h="338032">
                <a:tc>
                  <a:txBody>
                    <a:bodyPr/>
                    <a:lstStyle/>
                    <a:p>
                      <a:r>
                        <a:rPr lang="en-US" sz="1400" dirty="0" smtClean="0"/>
                        <a:t>Annual (per youth)</a:t>
                      </a:r>
                      <a:endParaRPr lang="en-US" sz="1400" dirty="0"/>
                    </a:p>
                  </a:txBody>
                  <a:tcPr/>
                </a:tc>
                <a:tc>
                  <a:txBody>
                    <a:bodyPr/>
                    <a:lstStyle/>
                    <a:p>
                      <a:r>
                        <a:rPr lang="en-US" sz="1400" dirty="0" smtClean="0"/>
                        <a:t>         $13,900</a:t>
                      </a:r>
                      <a:endParaRPr lang="en-US" sz="1400" dirty="0"/>
                    </a:p>
                  </a:txBody>
                  <a:tcPr/>
                </a:tc>
                <a:tc>
                  <a:txBody>
                    <a:bodyPr/>
                    <a:lstStyle/>
                    <a:p>
                      <a:r>
                        <a:rPr lang="en-US" sz="1400" dirty="0" smtClean="0"/>
                        <a:t>          $37,450</a:t>
                      </a:r>
                      <a:endParaRPr lang="en-US" sz="1400" dirty="0"/>
                    </a:p>
                  </a:txBody>
                  <a:tcPr/>
                </a:tc>
              </a:tr>
              <a:tr h="338032">
                <a:tc>
                  <a:txBody>
                    <a:bodyPr/>
                    <a:lstStyle/>
                    <a:p>
                      <a:r>
                        <a:rPr lang="en-US" sz="1400" dirty="0" smtClean="0"/>
                        <a:t>Adult lifetime (per youth)</a:t>
                      </a:r>
                      <a:endParaRPr lang="en-US" sz="1400" dirty="0"/>
                    </a:p>
                  </a:txBody>
                  <a:tcPr/>
                </a:tc>
                <a:tc>
                  <a:txBody>
                    <a:bodyPr/>
                    <a:lstStyle/>
                    <a:p>
                      <a:r>
                        <a:rPr lang="en-US" sz="1400" dirty="0" smtClean="0"/>
                        <a:t>       $170,740</a:t>
                      </a:r>
                      <a:endParaRPr lang="en-US" sz="1400" dirty="0"/>
                    </a:p>
                  </a:txBody>
                  <a:tcPr/>
                </a:tc>
                <a:tc>
                  <a:txBody>
                    <a:bodyPr/>
                    <a:lstStyle/>
                    <a:p>
                      <a:r>
                        <a:rPr lang="en-US" sz="1400" dirty="0" smtClean="0"/>
                        <a:t>        $529,030</a:t>
                      </a:r>
                      <a:endParaRPr lang="en-US" sz="1400" dirty="0"/>
                    </a:p>
                  </a:txBody>
                  <a:tcPr/>
                </a:tc>
              </a:tr>
              <a:tr h="338032">
                <a:tc>
                  <a:txBody>
                    <a:bodyPr/>
                    <a:lstStyle/>
                    <a:p>
                      <a:r>
                        <a:rPr lang="en-US" sz="1400" dirty="0" smtClean="0"/>
                        <a:t>Aggregate</a:t>
                      </a:r>
                      <a:r>
                        <a:rPr lang="en-US" sz="1400" baseline="0" dirty="0" smtClean="0"/>
                        <a:t> for current cohort of opportunity youth</a:t>
                      </a:r>
                      <a:endParaRPr lang="en-US" sz="1400" dirty="0"/>
                    </a:p>
                  </a:txBody>
                  <a:tcPr/>
                </a:tc>
                <a:tc>
                  <a:txBody>
                    <a:bodyPr/>
                    <a:lstStyle/>
                    <a:p>
                      <a:endParaRPr lang="en-US" sz="1400" dirty="0" smtClean="0"/>
                    </a:p>
                    <a:p>
                      <a:r>
                        <a:rPr lang="en-US" sz="1400" dirty="0" smtClean="0"/>
                        <a:t>     $1.59 trillion</a:t>
                      </a:r>
                      <a:endParaRPr lang="en-US" sz="1400" dirty="0"/>
                    </a:p>
                  </a:txBody>
                  <a:tcPr/>
                </a:tc>
                <a:tc>
                  <a:txBody>
                    <a:bodyPr/>
                    <a:lstStyle/>
                    <a:p>
                      <a:endParaRPr lang="en-US" sz="1400" dirty="0" smtClean="0"/>
                    </a:p>
                    <a:p>
                      <a:r>
                        <a:rPr lang="en-US" sz="1400" dirty="0" smtClean="0"/>
                        <a:t>        $4.75</a:t>
                      </a:r>
                      <a:r>
                        <a:rPr lang="en-US" sz="1400" baseline="0" dirty="0" smtClean="0"/>
                        <a:t> trillion</a:t>
                      </a:r>
                      <a:endParaRPr lang="en-US" sz="1400" dirty="0"/>
                    </a:p>
                  </a:txBody>
                  <a:tcPr/>
                </a:tc>
              </a:tr>
            </a:tbl>
          </a:graphicData>
        </a:graphic>
      </p:graphicFrame>
      <p:sp>
        <p:nvSpPr>
          <p:cNvPr id="7" name="Rectangle 6"/>
          <p:cNvSpPr/>
          <p:nvPr/>
        </p:nvSpPr>
        <p:spPr>
          <a:xfrm>
            <a:off x="1028700" y="4495800"/>
            <a:ext cx="4991100" cy="254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028700" y="4432300"/>
            <a:ext cx="5016500" cy="338554"/>
          </a:xfrm>
          <a:prstGeom prst="rect">
            <a:avLst/>
          </a:prstGeom>
          <a:noFill/>
        </p:spPr>
        <p:txBody>
          <a:bodyPr wrap="square" rtlCol="0">
            <a:spAutoFit/>
          </a:bodyPr>
          <a:lstStyle/>
          <a:p>
            <a:r>
              <a:rPr lang="en-US" sz="1600" b="1" dirty="0" smtClean="0"/>
              <a:t>         </a:t>
            </a:r>
            <a:r>
              <a:rPr lang="en-US" sz="1600" b="1" u="sng" dirty="0" smtClean="0"/>
              <a:t>Economic Costs of “Opportunity Youth”</a:t>
            </a:r>
            <a:endParaRPr lang="en-US" sz="1600" b="1" u="sng" dirty="0"/>
          </a:p>
        </p:txBody>
      </p:sp>
    </p:spTree>
    <p:extLst>
      <p:ext uri="{BB962C8B-B14F-4D97-AF65-F5344CB8AC3E}">
        <p14:creationId xmlns:p14="http://schemas.microsoft.com/office/powerpoint/2010/main" val="1880009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9" y="474134"/>
            <a:ext cx="11514667" cy="7632856"/>
          </a:xfrm>
          <a:prstGeom prst="rect">
            <a:avLst/>
          </a:prstGeom>
          <a:noFill/>
        </p:spPr>
        <p:txBody>
          <a:bodyPr wrap="square" rtlCol="0">
            <a:spAutoFit/>
          </a:bodyPr>
          <a:lstStyle/>
          <a:p>
            <a:r>
              <a:rPr lang="en-US" sz="2000" b="1" u="sng" dirty="0" smtClean="0"/>
              <a:t>What are the root causes of the opportunity gap?</a:t>
            </a:r>
          </a:p>
          <a:p>
            <a:r>
              <a:rPr lang="en-US" sz="1200" dirty="0" smtClean="0"/>
              <a:t>Many factors have contributed to the opportunity gap, not the least of which are the tectonic shifts in our economy, schools, family structure, increasing numbers of families in poverty, and the practices and funding constraints that silo our education and workforce systems.  These changes occurred gradually over several decades and will require significant investment and cross sector collaboration to reverse.  We believe that the two most powerful levers are growing Connecticut’s economy and workforce and improving our urban educational systems.</a:t>
            </a:r>
          </a:p>
          <a:p>
            <a:endParaRPr lang="en-US" sz="1200" b="1" dirty="0" smtClean="0"/>
          </a:p>
          <a:p>
            <a:r>
              <a:rPr lang="en-US" sz="1200" b="1" dirty="0" smtClean="0"/>
              <a:t>Economic Root Causes:  </a:t>
            </a:r>
            <a:r>
              <a:rPr lang="en-US" sz="1200" dirty="0" smtClean="0"/>
              <a:t>The industries in the past that provided a reliable path to the middle class have been displaced.  In Connecticut, our manufacturing base has declined, while the finance and insurance industries have stagnated. The result: those with less education and fewer skills have been left behind.  Some key problems that need to be addressed are:</a:t>
            </a:r>
          </a:p>
          <a:p>
            <a:r>
              <a:rPr lang="en-US" sz="1200" dirty="0" smtClean="0"/>
              <a:t>-Breakdown of our workforce training and apprenticeship systems</a:t>
            </a:r>
          </a:p>
          <a:p>
            <a:r>
              <a:rPr lang="en-US" sz="1200" dirty="0" smtClean="0"/>
              <a:t>-Unfavorable business </a:t>
            </a:r>
            <a:r>
              <a:rPr lang="en-US" sz="1200" dirty="0"/>
              <a:t>climate due to state fiscal problems, inconsistent taxes and </a:t>
            </a:r>
            <a:r>
              <a:rPr lang="en-US" sz="1200" dirty="0" smtClean="0"/>
              <a:t>regulation</a:t>
            </a:r>
            <a:endParaRPr lang="en-US" sz="1200" dirty="0"/>
          </a:p>
          <a:p>
            <a:r>
              <a:rPr lang="en-US" sz="1200" dirty="0" smtClean="0"/>
              <a:t>-Lack of public-private sector collaboration and investment in infrastructure and growth</a:t>
            </a:r>
          </a:p>
          <a:p>
            <a:r>
              <a:rPr lang="en-US" sz="1200" b="1" dirty="0" smtClean="0"/>
              <a:t>-</a:t>
            </a:r>
            <a:r>
              <a:rPr lang="en-US" sz="1200" dirty="0" smtClean="0"/>
              <a:t>Weak entrepreneurial </a:t>
            </a:r>
            <a:r>
              <a:rPr lang="en-US" sz="1200" dirty="0"/>
              <a:t>environment </a:t>
            </a:r>
            <a:r>
              <a:rPr lang="en-US" sz="1200" dirty="0" smtClean="0"/>
              <a:t>that hurts </a:t>
            </a:r>
            <a:r>
              <a:rPr lang="en-US" sz="1200" dirty="0"/>
              <a:t>our ability to create new </a:t>
            </a:r>
            <a:r>
              <a:rPr lang="en-US" sz="1200" dirty="0" smtClean="0"/>
              <a:t>jobs</a:t>
            </a:r>
          </a:p>
          <a:p>
            <a:r>
              <a:rPr lang="en-US" sz="1200" dirty="0" smtClean="0"/>
              <a:t>-Lack of urban vitality is causing </a:t>
            </a:r>
            <a:r>
              <a:rPr lang="en-US" sz="1200" dirty="0"/>
              <a:t>a talent drain and hurting our attractiveness to employers</a:t>
            </a:r>
            <a:endParaRPr lang="en-US" sz="1200" b="1" dirty="0"/>
          </a:p>
          <a:p>
            <a:endParaRPr lang="en-US" sz="1200" dirty="0" smtClean="0"/>
          </a:p>
          <a:p>
            <a:endParaRPr lang="en-US" sz="1400" dirty="0"/>
          </a:p>
          <a:p>
            <a:endParaRPr lang="en-US" sz="1400" dirty="0"/>
          </a:p>
          <a:p>
            <a:endParaRPr lang="en-US" sz="1400" dirty="0"/>
          </a:p>
          <a:p>
            <a:r>
              <a:rPr lang="en-US" sz="1400" dirty="0"/>
              <a:t>  </a:t>
            </a:r>
          </a:p>
          <a:p>
            <a:endParaRPr lang="en-US" sz="1400" dirty="0"/>
          </a:p>
          <a:p>
            <a:endParaRPr lang="en-US" sz="1400" dirty="0"/>
          </a:p>
          <a:p>
            <a:endParaRPr lang="en-US" sz="1400" dirty="0"/>
          </a:p>
          <a:p>
            <a:endParaRPr lang="en-US" sz="1400" dirty="0"/>
          </a:p>
          <a:p>
            <a:endParaRPr lang="en-US" sz="1400" dirty="0"/>
          </a:p>
          <a:p>
            <a:endParaRPr lang="en-US" sz="1400" dirty="0" smtClean="0"/>
          </a:p>
          <a:p>
            <a:endParaRPr lang="en-US" sz="1400" dirty="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000" dirty="0"/>
          </a:p>
          <a:p>
            <a:endParaRPr lang="en-US" sz="1000" dirty="0" smtClean="0"/>
          </a:p>
          <a:p>
            <a:endParaRPr lang="en-US" sz="1000" dirty="0" smtClean="0"/>
          </a:p>
          <a:p>
            <a:endParaRPr lang="en-US" b="1" u="sng" dirty="0"/>
          </a:p>
        </p:txBody>
      </p:sp>
      <p:pic>
        <p:nvPicPr>
          <p:cNvPr id="3" name="Picture 2" descr="Screen Shot 2016-06-15 at 10.17.1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73400"/>
            <a:ext cx="12192000" cy="3784600"/>
          </a:xfrm>
          <a:prstGeom prst="rect">
            <a:avLst/>
          </a:prstGeom>
        </p:spPr>
      </p:pic>
    </p:spTree>
    <p:extLst>
      <p:ext uri="{BB962C8B-B14F-4D97-AF65-F5344CB8AC3E}">
        <p14:creationId xmlns:p14="http://schemas.microsoft.com/office/powerpoint/2010/main" val="171766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447" y="254001"/>
            <a:ext cx="11556999" cy="1310639"/>
          </a:xfrm>
        </p:spPr>
        <p:txBody>
          <a:bodyPr>
            <a:normAutofit/>
          </a:bodyPr>
          <a:lstStyle/>
          <a:p>
            <a:r>
              <a:rPr lang="en-US" sz="4000" b="1" dirty="0" smtClean="0">
                <a:solidFill>
                  <a:schemeClr val="accent1">
                    <a:lumMod val="50000"/>
                  </a:schemeClr>
                </a:solidFill>
                <a:latin typeface="+mn-lt"/>
              </a:rPr>
              <a:t>The Social Venture Partners Model </a:t>
            </a:r>
            <a:br>
              <a:rPr lang="en-US" sz="4000" b="1" dirty="0" smtClean="0">
                <a:solidFill>
                  <a:schemeClr val="accent1">
                    <a:lumMod val="50000"/>
                  </a:schemeClr>
                </a:solidFill>
                <a:latin typeface="+mn-lt"/>
              </a:rPr>
            </a:br>
            <a:endParaRPr lang="en-US" sz="4000" b="1" dirty="0">
              <a:solidFill>
                <a:schemeClr val="accent1">
                  <a:lumMod val="50000"/>
                </a:schemeClr>
              </a:solidFill>
              <a:latin typeface="+mn-lt"/>
            </a:endParaRPr>
          </a:p>
        </p:txBody>
      </p:sp>
      <p:sp>
        <p:nvSpPr>
          <p:cNvPr id="3" name="Content Placeholder 2"/>
          <p:cNvSpPr>
            <a:spLocks noGrp="1"/>
          </p:cNvSpPr>
          <p:nvPr>
            <p:ph idx="1"/>
          </p:nvPr>
        </p:nvSpPr>
        <p:spPr>
          <a:xfrm>
            <a:off x="659446" y="1767840"/>
            <a:ext cx="11176000" cy="4744403"/>
          </a:xfrm>
        </p:spPr>
        <p:txBody>
          <a:bodyPr>
            <a:normAutofit/>
          </a:bodyPr>
          <a:lstStyle/>
          <a:p>
            <a:pPr marL="0" lvl="0" indent="0">
              <a:buNone/>
            </a:pPr>
            <a:r>
              <a:rPr lang="en-US" b="1" dirty="0" smtClean="0"/>
              <a:t>	Grants </a:t>
            </a:r>
            <a:r>
              <a:rPr lang="en-US" b="1" dirty="0"/>
              <a:t>&amp; </a:t>
            </a:r>
            <a:r>
              <a:rPr lang="en-US" b="1" dirty="0" smtClean="0"/>
              <a:t>Investments </a:t>
            </a:r>
            <a:endParaRPr lang="en-US" b="1" dirty="0"/>
          </a:p>
          <a:p>
            <a:pPr marL="1311275" lvl="0" indent="-396875"/>
            <a:r>
              <a:rPr lang="en-US" sz="2400" dirty="0" smtClean="0"/>
              <a:t>Partners pool capital </a:t>
            </a:r>
            <a:r>
              <a:rPr lang="en-US" sz="2400" dirty="0"/>
              <a:t>to financially support high </a:t>
            </a:r>
            <a:r>
              <a:rPr lang="en-US" sz="2400" dirty="0" smtClean="0"/>
              <a:t>potential </a:t>
            </a:r>
            <a:r>
              <a:rPr lang="en-US" sz="2400" dirty="0"/>
              <a:t>social </a:t>
            </a:r>
            <a:r>
              <a:rPr lang="en-US" sz="2400" dirty="0" smtClean="0"/>
              <a:t>ventures</a:t>
            </a:r>
            <a:endParaRPr lang="en-US" sz="2400" b="1" dirty="0"/>
          </a:p>
          <a:p>
            <a:pPr marL="0" lvl="0" indent="0">
              <a:buNone/>
            </a:pPr>
            <a:endParaRPr lang="en-US" b="1" dirty="0" smtClean="0"/>
          </a:p>
          <a:p>
            <a:pPr marL="0" lvl="0" indent="0">
              <a:buNone/>
            </a:pPr>
            <a:r>
              <a:rPr lang="en-US" b="1" dirty="0" smtClean="0"/>
              <a:t>	</a:t>
            </a:r>
            <a:r>
              <a:rPr lang="en-US" b="1" dirty="0"/>
              <a:t>Beyond the Dollars Support</a:t>
            </a:r>
          </a:p>
          <a:p>
            <a:pPr marL="974725" lvl="0" indent="336550"/>
            <a:r>
              <a:rPr lang="en-US" sz="2400" dirty="0" smtClean="0"/>
              <a:t>Partners </a:t>
            </a:r>
            <a:r>
              <a:rPr lang="en-US" sz="2400" dirty="0"/>
              <a:t>contribute time and expertise in service of grantees</a:t>
            </a:r>
          </a:p>
          <a:p>
            <a:pPr marL="0" lvl="0" indent="0">
              <a:buNone/>
            </a:pPr>
            <a:endParaRPr lang="en-US" b="1" dirty="0" smtClean="0"/>
          </a:p>
          <a:p>
            <a:pPr marL="0" lvl="0" indent="0">
              <a:buNone/>
            </a:pPr>
            <a:r>
              <a:rPr lang="en-US" b="1" dirty="0" smtClean="0"/>
              <a:t>	Learning Opportunities</a:t>
            </a:r>
            <a:endParaRPr lang="en-US" b="1" dirty="0"/>
          </a:p>
          <a:p>
            <a:pPr marL="1371600" lvl="0" indent="-346075"/>
            <a:r>
              <a:rPr lang="en-US" sz="2400" dirty="0" smtClean="0"/>
              <a:t>Offer workshops</a:t>
            </a:r>
            <a:r>
              <a:rPr lang="en-US" sz="2400" dirty="0"/>
              <a:t>, speakers, and other ways for </a:t>
            </a:r>
            <a:r>
              <a:rPr lang="en-US" sz="2400" dirty="0" smtClean="0"/>
              <a:t>Partners </a:t>
            </a:r>
            <a:r>
              <a:rPr lang="en-US" sz="2400" dirty="0"/>
              <a:t>to  </a:t>
            </a:r>
            <a:r>
              <a:rPr lang="en-US" sz="2400" dirty="0" smtClean="0"/>
              <a:t>augment </a:t>
            </a:r>
            <a:r>
              <a:rPr lang="en-US" sz="2400" dirty="0"/>
              <a:t>their learning and grow </a:t>
            </a:r>
            <a:r>
              <a:rPr lang="en-US" sz="2400" dirty="0" smtClean="0"/>
              <a:t>as </a:t>
            </a:r>
            <a:r>
              <a:rPr lang="en-US" sz="2400" dirty="0"/>
              <a:t>strategic philanthropists</a:t>
            </a:r>
          </a:p>
          <a:p>
            <a:endParaRPr lang="en-US" sz="24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78447" y="1845944"/>
            <a:ext cx="1119506" cy="1100455"/>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296546" y="3434080"/>
            <a:ext cx="1101407" cy="1148080"/>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57480" y="4988560"/>
            <a:ext cx="1361440" cy="1259839"/>
          </a:xfrm>
          <a:prstGeom prst="rect">
            <a:avLst/>
          </a:prstGeom>
        </p:spPr>
      </p:pic>
    </p:spTree>
    <p:extLst>
      <p:ext uri="{BB962C8B-B14F-4D97-AF65-F5344CB8AC3E}">
        <p14:creationId xmlns:p14="http://schemas.microsoft.com/office/powerpoint/2010/main" val="40064002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600" y="266700"/>
            <a:ext cx="11489266" cy="6647972"/>
          </a:xfrm>
          <a:prstGeom prst="rect">
            <a:avLst/>
          </a:prstGeom>
          <a:noFill/>
        </p:spPr>
        <p:txBody>
          <a:bodyPr wrap="square" rtlCol="0">
            <a:spAutoFit/>
          </a:bodyPr>
          <a:lstStyle/>
          <a:p>
            <a:r>
              <a:rPr lang="en-US" sz="2000" b="1" u="sng" dirty="0" smtClean="0"/>
              <a:t>What are the root causes of the opportunity gap?</a:t>
            </a:r>
          </a:p>
          <a:p>
            <a:endParaRPr lang="en-US" sz="1200" b="1" dirty="0" smtClean="0"/>
          </a:p>
          <a:p>
            <a:r>
              <a:rPr lang="en-US" sz="1200" b="1" dirty="0" smtClean="0"/>
              <a:t>Education:  </a:t>
            </a:r>
            <a:r>
              <a:rPr lang="en-US" sz="1200" dirty="0" smtClean="0"/>
              <a:t>Connecticut has one of the largest achievement gaps in the country on an absolute and relative basis.  Our urban school districts have a higher concentration of low income students and are more racially segregated than many other large cities, due to the patterns of residential segregation in Connecticut.  In addition, these school systems are under-resourced due to Connecticut’s antiquated school finance system. This makes it extremely challenging for urban school districts to create an effective learning environment, for students, given the host of social issues faced by under-resourced families.  </a:t>
            </a:r>
          </a:p>
          <a:p>
            <a:endParaRPr lang="en-US" sz="1200" dirty="0" smtClean="0"/>
          </a:p>
          <a:p>
            <a:r>
              <a:rPr lang="en-US" sz="1200" dirty="0" smtClean="0"/>
              <a:t>The achievement gap starts in early childhood, as low income children tend to have less educational exposure before kindergarten due to their family circumstances and the lack of affordable high quality child care and early childhood education.  As a result, they arrive at school with a gap in their readiness to learn.  As poor kids move through the school systems, they are more likely to face social problems, that public </a:t>
            </a:r>
            <a:r>
              <a:rPr lang="en-US" sz="1200" dirty="0" err="1" smtClean="0"/>
              <a:t>chools</a:t>
            </a:r>
            <a:r>
              <a:rPr lang="en-US" sz="1200" dirty="0" smtClean="0"/>
              <a:t> are ill equipped to deal with.  These schools also tend to attract a less experienced and lower quality mix of teachers and principals due to the lack of incentives for teachers to accept a more challenging teaching environment.  By sixth grade in Bridgeport, there is a 3.7 grade gap versus kids in neighboring Fairfield and Trumbull. </a:t>
            </a:r>
            <a:endParaRPr lang="en-US" sz="1400" dirty="0"/>
          </a:p>
          <a:p>
            <a:r>
              <a:rPr lang="en-US" sz="1400" dirty="0"/>
              <a:t>  </a:t>
            </a:r>
          </a:p>
          <a:p>
            <a:endParaRPr lang="en-US" sz="1400" dirty="0"/>
          </a:p>
          <a:p>
            <a:endParaRPr lang="en-US" sz="1400" dirty="0"/>
          </a:p>
          <a:p>
            <a:endParaRPr lang="en-US" sz="1400" dirty="0"/>
          </a:p>
          <a:p>
            <a:endParaRPr lang="en-US" sz="1400" dirty="0"/>
          </a:p>
          <a:p>
            <a:endParaRPr lang="en-US" sz="1400" dirty="0"/>
          </a:p>
          <a:p>
            <a:endParaRPr lang="en-US" sz="1400" dirty="0" smtClean="0"/>
          </a:p>
          <a:p>
            <a:endParaRPr lang="en-US" sz="1400" dirty="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000" dirty="0"/>
          </a:p>
          <a:p>
            <a:endParaRPr lang="en-US" sz="1000" dirty="0" smtClean="0"/>
          </a:p>
          <a:p>
            <a:endParaRPr lang="en-US" sz="1000" dirty="0" smtClean="0"/>
          </a:p>
          <a:p>
            <a:endParaRPr lang="en-US" b="1" u="sng" dirty="0"/>
          </a:p>
        </p:txBody>
      </p:sp>
      <p:pic>
        <p:nvPicPr>
          <p:cNvPr id="4" name="Picture 3" descr="Screen Shot 2016-06-15 at 1.36.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4799"/>
          </a:xfrm>
          <a:prstGeom prst="rect">
            <a:avLst/>
          </a:prstGeom>
        </p:spPr>
      </p:pic>
    </p:spTree>
    <p:extLst>
      <p:ext uri="{BB962C8B-B14F-4D97-AF65-F5344CB8AC3E}">
        <p14:creationId xmlns:p14="http://schemas.microsoft.com/office/powerpoint/2010/main" val="9627108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600" y="266700"/>
            <a:ext cx="11489266" cy="11356950"/>
          </a:xfrm>
          <a:prstGeom prst="rect">
            <a:avLst/>
          </a:prstGeom>
          <a:noFill/>
        </p:spPr>
        <p:txBody>
          <a:bodyPr wrap="square" rtlCol="0">
            <a:spAutoFit/>
          </a:bodyPr>
          <a:lstStyle/>
          <a:p>
            <a:r>
              <a:rPr lang="en-US" sz="2000" b="1" u="sng" dirty="0" smtClean="0"/>
              <a:t>What are the root causes of the opportunity gap?</a:t>
            </a:r>
          </a:p>
          <a:p>
            <a:endParaRPr lang="en-US" sz="1400" b="1" dirty="0" smtClean="0"/>
          </a:p>
          <a:p>
            <a:r>
              <a:rPr lang="en-US" sz="1200" b="1" dirty="0" smtClean="0"/>
              <a:t>Educational Achievement Gap Drivers:  </a:t>
            </a:r>
            <a:r>
              <a:rPr lang="en-US" sz="1200" dirty="0" smtClean="0"/>
              <a:t>There are a number of key factors that are widening the achievement gap in Connecticut.  Some of the key drivers are:</a:t>
            </a:r>
            <a:endParaRPr lang="en-US" sz="1200" b="1" dirty="0" smtClean="0"/>
          </a:p>
          <a:p>
            <a:r>
              <a:rPr lang="en-US" sz="1200" dirty="0" smtClean="0"/>
              <a:t>-Lack of affordable early childhood education programs and lack of affordable high quality child care </a:t>
            </a:r>
          </a:p>
          <a:p>
            <a:r>
              <a:rPr lang="en-US" sz="1200" dirty="0" smtClean="0"/>
              <a:t>-Under-funding of urban school systems due to Connecticut’s antiquated school funding formulas and property tax system</a:t>
            </a:r>
          </a:p>
          <a:p>
            <a:r>
              <a:rPr lang="en-US" sz="1200" dirty="0"/>
              <a:t>-</a:t>
            </a:r>
            <a:r>
              <a:rPr lang="en-US" sz="1200" dirty="0" smtClean="0"/>
              <a:t>Lack of high quality school seats for poor kids, due to the lack of high quality district schools and the limited number of choice options in many geographies like Bridgeport</a:t>
            </a:r>
          </a:p>
          <a:p>
            <a:r>
              <a:rPr lang="en-US" sz="1200" dirty="0" smtClean="0"/>
              <a:t>-Inability to leverage the substantial resources of suburban school systems (statewide: only 3,000 out of 60,000 students in our three largest cities get to attend suburban schools)</a:t>
            </a:r>
          </a:p>
          <a:p>
            <a:r>
              <a:rPr lang="en-US" sz="1200" dirty="0"/>
              <a:t>-</a:t>
            </a:r>
            <a:r>
              <a:rPr lang="en-US" sz="1200" dirty="0" smtClean="0"/>
              <a:t>Lack of incentives for attracting high quality teachers into urban school systems ($2,000 per year has attracted top quality teachers to high poverty schools in other states)</a:t>
            </a:r>
          </a:p>
          <a:p>
            <a:r>
              <a:rPr lang="en-US" sz="1200" dirty="0" smtClean="0"/>
              <a:t>-Limited options for extended time and mentoring for low income kids (after school, summer)</a:t>
            </a:r>
          </a:p>
          <a:p>
            <a:r>
              <a:rPr lang="en-US" sz="1200" dirty="0" smtClean="0"/>
              <a:t>-Lack of connectedness of K-12 schools to college, careers, and internships/apprenticeship opportunities</a:t>
            </a:r>
          </a:p>
          <a:p>
            <a:r>
              <a:rPr lang="en-US" sz="1200" dirty="0" smtClean="0"/>
              <a:t>-Need for better alignment of employers with vocational education and community college programs</a:t>
            </a:r>
            <a:endParaRPr lang="en-US" sz="1200" dirty="0"/>
          </a:p>
          <a:p>
            <a:r>
              <a:rPr lang="en-US" sz="1200" dirty="0" smtClean="0"/>
              <a:t>-Lack of accountability for school results, due to poor data infrastructure</a:t>
            </a:r>
          </a:p>
          <a:p>
            <a:r>
              <a:rPr lang="en-US" sz="1200" dirty="0" smtClean="0"/>
              <a:t>-Need for a safer, healthier environment for learning</a:t>
            </a:r>
          </a:p>
          <a:p>
            <a:r>
              <a:rPr lang="en-US" sz="1200" dirty="0" smtClean="0"/>
              <a:t>-Lack of parent involvement in their children’s education</a:t>
            </a:r>
          </a:p>
          <a:p>
            <a:endParaRPr lang="en-US" sz="2000" b="1" u="sng" dirty="0" smtClean="0"/>
          </a:p>
          <a:p>
            <a:r>
              <a:rPr lang="en-US" sz="2000" b="1" u="sng" dirty="0" smtClean="0"/>
              <a:t>How should we define our desired outcomes?</a:t>
            </a:r>
            <a:endParaRPr lang="en-US" sz="1400" dirty="0"/>
          </a:p>
          <a:p>
            <a:endParaRPr lang="en-US" sz="1400" dirty="0" smtClean="0"/>
          </a:p>
          <a:p>
            <a:r>
              <a:rPr lang="en-US" sz="1200" b="1" u="sng" dirty="0" smtClean="0"/>
              <a:t>Key Metrics:</a:t>
            </a:r>
          </a:p>
          <a:p>
            <a:r>
              <a:rPr lang="en-US" sz="1200" dirty="0" smtClean="0"/>
              <a:t>1. Opportunity Youth:  Increase the number of opportunity youth that receive job training and get placed into jobs with livable wages</a:t>
            </a:r>
          </a:p>
          <a:p>
            <a:r>
              <a:rPr lang="en-US" sz="1200" dirty="0" smtClean="0"/>
              <a:t>2. Economic Growth:  Adopt public-private sector plan to invest in our highest potential business sectors</a:t>
            </a:r>
          </a:p>
          <a:p>
            <a:r>
              <a:rPr lang="en-US" sz="1200" dirty="0" smtClean="0"/>
              <a:t>3. Economic Growth:  Increase the number of jobs created by entrepreneurial companies</a:t>
            </a:r>
          </a:p>
          <a:p>
            <a:r>
              <a:rPr lang="en-US" sz="1200" dirty="0" smtClean="0"/>
              <a:t>4. Education: Increase the learning velocity rate for low income students in Connecticut</a:t>
            </a:r>
          </a:p>
          <a:p>
            <a:r>
              <a:rPr lang="en-US" sz="1200" dirty="0"/>
              <a:t> </a:t>
            </a:r>
            <a:r>
              <a:rPr lang="en-US" sz="1200" dirty="0" smtClean="0"/>
              <a:t>  -Establish </a:t>
            </a:r>
            <a:r>
              <a:rPr lang="en-US" sz="1200" dirty="0"/>
              <a:t>a student learning velocity measure for evaluating alternative education </a:t>
            </a:r>
            <a:r>
              <a:rPr lang="en-US" sz="1200" dirty="0" smtClean="0"/>
              <a:t>investments</a:t>
            </a:r>
          </a:p>
          <a:p>
            <a:r>
              <a:rPr lang="en-US" sz="1200" dirty="0"/>
              <a:t> </a:t>
            </a:r>
            <a:r>
              <a:rPr lang="en-US" sz="1200" dirty="0" smtClean="0"/>
              <a:t>  -Scale the most effective organizations and programs that increase student learning velocity</a:t>
            </a:r>
            <a:endParaRPr lang="en-US" sz="1200" dirty="0"/>
          </a:p>
          <a:p>
            <a:r>
              <a:rPr lang="en-US" sz="1200" dirty="0" smtClean="0"/>
              <a:t>5. Education:  Increase the number of students attending well resourced schools with an effective learning environment that prepares kids for gainful employment or higher education</a:t>
            </a:r>
          </a:p>
          <a:p>
            <a:r>
              <a:rPr lang="en-US" sz="1200" dirty="0" smtClean="0"/>
              <a:t>6. Education: Increase the percentage of low income students that have completed college or have entered into meaningful careers</a:t>
            </a:r>
            <a:endParaRPr lang="en-US" sz="1200" dirty="0"/>
          </a:p>
          <a:p>
            <a:endParaRPr lang="en-US" sz="12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  </a:t>
            </a:r>
          </a:p>
          <a:p>
            <a:endParaRPr lang="en-US" sz="1400" dirty="0" smtClean="0"/>
          </a:p>
          <a:p>
            <a:endParaRPr lang="en-US" sz="1400" dirty="0"/>
          </a:p>
          <a:p>
            <a:endParaRPr lang="en-US" sz="1400" dirty="0"/>
          </a:p>
          <a:p>
            <a:endParaRPr lang="en-US" sz="1400" dirty="0"/>
          </a:p>
          <a:p>
            <a:endParaRPr lang="en-US" sz="1400" dirty="0"/>
          </a:p>
          <a:p>
            <a:endParaRPr lang="en-US" sz="1400" dirty="0" smtClean="0"/>
          </a:p>
          <a:p>
            <a:endParaRPr lang="en-US" sz="1400" dirty="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000" dirty="0"/>
          </a:p>
          <a:p>
            <a:endParaRPr lang="en-US" sz="1000" dirty="0" smtClean="0"/>
          </a:p>
          <a:p>
            <a:endParaRPr lang="en-US" sz="1000" dirty="0" smtClean="0"/>
          </a:p>
          <a:p>
            <a:endParaRPr lang="en-US" b="1" u="sng" dirty="0"/>
          </a:p>
        </p:txBody>
      </p:sp>
    </p:spTree>
    <p:extLst>
      <p:ext uri="{BB962C8B-B14F-4D97-AF65-F5344CB8AC3E}">
        <p14:creationId xmlns:p14="http://schemas.microsoft.com/office/powerpoint/2010/main" val="6632528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1867" y="423334"/>
            <a:ext cx="11430000" cy="9664180"/>
          </a:xfrm>
          <a:prstGeom prst="rect">
            <a:avLst/>
          </a:prstGeom>
          <a:noFill/>
        </p:spPr>
        <p:txBody>
          <a:bodyPr wrap="square" rtlCol="0">
            <a:spAutoFit/>
          </a:bodyPr>
          <a:lstStyle/>
          <a:p>
            <a:r>
              <a:rPr lang="en-US" sz="2000" b="1" u="sng" dirty="0" smtClean="0"/>
              <a:t>What can we do to address the opportunity gap?</a:t>
            </a:r>
          </a:p>
          <a:p>
            <a:endParaRPr lang="en-US" sz="1400" b="1" u="sng" dirty="0"/>
          </a:p>
          <a:p>
            <a:r>
              <a:rPr lang="en-US" sz="1200" dirty="0" smtClean="0"/>
              <a:t>Closing the opportunity gap will </a:t>
            </a:r>
            <a:r>
              <a:rPr lang="en-US" sz="1200" dirty="0"/>
              <a:t>require a collaborative approach.  The challenges that Connecticut’s urban areas face are too big and complex for the public sector to solve on its own or for nonprofits to pick up the slack where government resources fall short.  Businesses and philanthropists need to be involved, and they need to think differently about how they contribute. </a:t>
            </a:r>
            <a:r>
              <a:rPr lang="en-US" sz="1200" dirty="0" smtClean="0"/>
              <a:t> SVP </a:t>
            </a:r>
            <a:r>
              <a:rPr lang="en-US" sz="1200" dirty="0"/>
              <a:t>is committed to working together with all sectors to develop practical solutions and help mobilize resources to address these problems. </a:t>
            </a:r>
          </a:p>
          <a:p>
            <a:endParaRPr lang="en-US" sz="1200" dirty="0"/>
          </a:p>
          <a:p>
            <a:r>
              <a:rPr lang="en-US" sz="1200" dirty="0" smtClean="0"/>
              <a:t>Fortunately</a:t>
            </a:r>
            <a:r>
              <a:rPr lang="en-US" sz="1200" dirty="0"/>
              <a:t>, a number of private, public, and nonprofit organizations are targeting this problem.  The Community Foundation Opportunity Network is launching a national initiative to address </a:t>
            </a:r>
            <a:r>
              <a:rPr lang="en-US" sz="1200" dirty="0" smtClean="0"/>
              <a:t>the opportunity gap. In Connecticut several community foundations  </a:t>
            </a:r>
            <a:r>
              <a:rPr lang="en-US" sz="1200" dirty="0"/>
              <a:t>(Hartford, New Haven, and Fairfield County) are </a:t>
            </a:r>
            <a:r>
              <a:rPr lang="en-US" sz="1200" dirty="0" smtClean="0"/>
              <a:t>making progress in addressing </a:t>
            </a:r>
            <a:r>
              <a:rPr lang="en-US" sz="1200" dirty="0"/>
              <a:t>the </a:t>
            </a:r>
            <a:r>
              <a:rPr lang="en-US" sz="1200" dirty="0" smtClean="0"/>
              <a:t>education and job problems faced by opportunity </a:t>
            </a:r>
            <a:r>
              <a:rPr lang="en-US" sz="1200" dirty="0"/>
              <a:t>youth.  </a:t>
            </a:r>
            <a:r>
              <a:rPr lang="en-US" sz="1200" dirty="0" smtClean="0"/>
              <a:t>In the education sector, a number of local and national foundations </a:t>
            </a:r>
            <a:r>
              <a:rPr lang="en-US" sz="1200" dirty="0"/>
              <a:t>are </a:t>
            </a:r>
            <a:r>
              <a:rPr lang="en-US" sz="1200" dirty="0" smtClean="0"/>
              <a:t>heavily investing to </a:t>
            </a:r>
            <a:r>
              <a:rPr lang="en-US" sz="1200" dirty="0"/>
              <a:t>close </a:t>
            </a:r>
            <a:r>
              <a:rPr lang="en-US" sz="1200" dirty="0" smtClean="0"/>
              <a:t>the achievement </a:t>
            </a:r>
            <a:r>
              <a:rPr lang="en-US" sz="1200" dirty="0"/>
              <a:t>gap. </a:t>
            </a:r>
            <a:r>
              <a:rPr lang="en-US" sz="1200" dirty="0" smtClean="0"/>
              <a:t> And at a national and local level, there are a number of promising evidence based solutions that can be adapted to the needs in Connecticut.</a:t>
            </a:r>
          </a:p>
          <a:p>
            <a:endParaRPr lang="en-US" sz="1200" dirty="0"/>
          </a:p>
          <a:p>
            <a:r>
              <a:rPr lang="en-US" sz="1200" dirty="0" smtClean="0"/>
              <a:t>While we have some hunches about where our investments should be focused, we intend to work collaboratively as a partnership and work with other funders and cross sector players to  “co-create” our investment strategies in education and the economy.  At the same time, we need to help build system capacity to collect, share, and utilize a common set of program outcomes data to help prioritize organization and system-wide investments.  By taking a data driven approach to investing, we will increase our speed of learning and direct resources to those organizations and solutions with the highest potential to achieve the desired outcomes. </a:t>
            </a:r>
          </a:p>
          <a:p>
            <a:endParaRPr lang="en-US" sz="1400" dirty="0"/>
          </a:p>
          <a:p>
            <a:r>
              <a:rPr lang="en-US" sz="2000" b="1" u="sng" dirty="0" smtClean="0"/>
              <a:t>Possible investment focuses:</a:t>
            </a:r>
          </a:p>
          <a:p>
            <a:endParaRPr lang="en-US" sz="1400" b="1" u="sng" dirty="0" smtClean="0"/>
          </a:p>
          <a:p>
            <a:r>
              <a:rPr lang="en-US" sz="1400" b="1" u="sng" dirty="0" smtClean="0"/>
              <a:t>Workforce and Economic Growth</a:t>
            </a:r>
            <a:endParaRPr lang="en-US" sz="1400" dirty="0"/>
          </a:p>
          <a:p>
            <a:pPr marL="285750" indent="-285750">
              <a:buFont typeface="Arial"/>
              <a:buChar char="•"/>
            </a:pPr>
            <a:r>
              <a:rPr lang="en-US" sz="1400" dirty="0" smtClean="0"/>
              <a:t>Job training programs for opportunity youth that are matched with employers in high demand sectors and community colleges. </a:t>
            </a:r>
          </a:p>
          <a:p>
            <a:pPr marL="285750" indent="-285750">
              <a:buFont typeface="Arial"/>
              <a:buChar char="•"/>
            </a:pPr>
            <a:r>
              <a:rPr lang="en-US" sz="1400" dirty="0"/>
              <a:t>Target vulnerable groups, like the homeless or the ex-incarcerated with a comprehensive strategy around jobs, housing, and social services</a:t>
            </a:r>
          </a:p>
          <a:p>
            <a:pPr marL="285750" indent="-285750">
              <a:buFont typeface="Arial"/>
              <a:buChar char="•"/>
            </a:pPr>
            <a:r>
              <a:rPr lang="en-US" sz="1400" dirty="0" smtClean="0"/>
              <a:t>Assist community colleges to increase their student completion and job placement rates</a:t>
            </a:r>
          </a:p>
          <a:p>
            <a:pPr marL="285750" indent="-285750">
              <a:buFont typeface="Arial"/>
              <a:buChar char="•"/>
            </a:pPr>
            <a:r>
              <a:rPr lang="en-US" sz="1400" dirty="0" smtClean="0"/>
              <a:t>Work with employers to increase the number of internships for opportunity youth</a:t>
            </a:r>
          </a:p>
          <a:p>
            <a:pPr marL="285750" indent="-285750">
              <a:buFont typeface="Arial"/>
              <a:buChar char="•"/>
            </a:pPr>
            <a:r>
              <a:rPr lang="en-US" sz="1400" dirty="0" smtClean="0"/>
              <a:t>Catalyze economic development in high growth sectors like health care services and advanced manufacturing  </a:t>
            </a:r>
          </a:p>
          <a:p>
            <a:pPr marL="285750" indent="-285750">
              <a:buFont typeface="Arial"/>
              <a:buChar char="•"/>
            </a:pPr>
            <a:r>
              <a:rPr lang="en-US" sz="1400" dirty="0" smtClean="0"/>
              <a:t>Growing </a:t>
            </a:r>
            <a:r>
              <a:rPr lang="en-US" sz="1400" dirty="0"/>
              <a:t>our entrepreneurial base: </a:t>
            </a:r>
            <a:r>
              <a:rPr lang="en-US" sz="1400" dirty="0" smtClean="0"/>
              <a:t> Collaborate with a university like Babson to create business incubators to stimulate entrepreneurial activity </a:t>
            </a:r>
            <a:r>
              <a:rPr lang="en-US" sz="1400" dirty="0"/>
              <a:t>  </a:t>
            </a:r>
            <a:endParaRPr lang="en-US" sz="1400" dirty="0" smtClean="0"/>
          </a:p>
          <a:p>
            <a:pPr marL="285750" indent="-285750">
              <a:buFont typeface="Arial"/>
              <a:buChar char="•"/>
            </a:pPr>
            <a:r>
              <a:rPr lang="en-US" sz="1400" dirty="0" smtClean="0"/>
              <a:t>Advocacy: support solutions to the state’s fiscal problems (unfunded pension liabilities), increased investment in transportation and communications infrastructure, and streamlined state regulation</a:t>
            </a:r>
          </a:p>
          <a:p>
            <a:pPr marL="285750" indent="-285750">
              <a:buFont typeface="Arial"/>
              <a:buChar char="•"/>
            </a:pPr>
            <a:r>
              <a:rPr lang="en-US" sz="1400" dirty="0" smtClean="0"/>
              <a:t>Support  </a:t>
            </a:r>
            <a:r>
              <a:rPr lang="en-US" sz="1400" dirty="0"/>
              <a:t>neighborhood revitalization </a:t>
            </a:r>
            <a:r>
              <a:rPr lang="en-US" sz="1400" dirty="0" smtClean="0"/>
              <a:t>efforts for </a:t>
            </a:r>
            <a:r>
              <a:rPr lang="en-US" sz="1400" dirty="0"/>
              <a:t>our urban areas, while addressing the issue of housing affordability </a:t>
            </a:r>
          </a:p>
          <a:p>
            <a:endParaRPr lang="en-US" sz="1400" dirty="0"/>
          </a:p>
          <a:p>
            <a:endParaRPr lang="en-US" sz="1400" dirty="0"/>
          </a:p>
          <a:p>
            <a:endParaRPr lang="en-US" sz="1400" dirty="0"/>
          </a:p>
          <a:p>
            <a:endParaRPr lang="en-US" sz="1400" dirty="0" smtClean="0"/>
          </a:p>
          <a:p>
            <a:endParaRPr lang="en-US" sz="1400" dirty="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000" dirty="0"/>
          </a:p>
          <a:p>
            <a:endParaRPr lang="en-US" sz="1000" dirty="0" smtClean="0"/>
          </a:p>
          <a:p>
            <a:endParaRPr lang="en-US" sz="1000" dirty="0" smtClean="0"/>
          </a:p>
          <a:p>
            <a:endParaRPr lang="en-US" b="1" u="sng" dirty="0"/>
          </a:p>
        </p:txBody>
      </p:sp>
    </p:spTree>
    <p:extLst>
      <p:ext uri="{BB962C8B-B14F-4D97-AF65-F5344CB8AC3E}">
        <p14:creationId xmlns:p14="http://schemas.microsoft.com/office/powerpoint/2010/main" val="1807026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1867" y="423334"/>
            <a:ext cx="11430000" cy="6093975"/>
          </a:xfrm>
          <a:prstGeom prst="rect">
            <a:avLst/>
          </a:prstGeom>
          <a:noFill/>
        </p:spPr>
        <p:txBody>
          <a:bodyPr wrap="square" rtlCol="0">
            <a:spAutoFit/>
          </a:bodyPr>
          <a:lstStyle/>
          <a:p>
            <a:r>
              <a:rPr lang="en-US" sz="2000" b="1" u="sng" dirty="0" smtClean="0"/>
              <a:t>Possible investment focuses:</a:t>
            </a:r>
          </a:p>
          <a:p>
            <a:endParaRPr lang="en-US" sz="1400" b="1" u="sng" dirty="0" smtClean="0"/>
          </a:p>
          <a:p>
            <a:r>
              <a:rPr lang="en-US" sz="1400" b="1" u="sng" dirty="0" smtClean="0"/>
              <a:t>Education</a:t>
            </a:r>
            <a:endParaRPr lang="en-US" sz="1400" dirty="0"/>
          </a:p>
          <a:p>
            <a:pPr marL="285750" indent="-285750">
              <a:buFont typeface="Arial"/>
              <a:buChar char="•"/>
            </a:pPr>
            <a:r>
              <a:rPr lang="en-US" sz="1400" dirty="0" smtClean="0"/>
              <a:t>Growing  the number of high quality seats for low income students:  expand open choice (suburban slots), add new charters and magnet schools, support district school improvement efforts</a:t>
            </a:r>
          </a:p>
          <a:p>
            <a:pPr marL="285750" indent="-285750">
              <a:buFont typeface="Arial"/>
              <a:buChar char="•"/>
            </a:pPr>
            <a:r>
              <a:rPr lang="en-US" sz="1400" dirty="0" smtClean="0"/>
              <a:t>Extended hours:  Scale high quality summer learning and after school programs for low income students.  </a:t>
            </a:r>
          </a:p>
          <a:p>
            <a:pPr marL="285750" indent="-285750">
              <a:buFont typeface="Arial"/>
              <a:buChar char="•"/>
            </a:pPr>
            <a:r>
              <a:rPr lang="en-US" sz="1400" dirty="0" smtClean="0"/>
              <a:t>Advocacy: support school financing reform to provide greater funding for high poverty schools</a:t>
            </a:r>
            <a:r>
              <a:rPr lang="en-US" sz="1400" dirty="0"/>
              <a:t> </a:t>
            </a:r>
            <a:endParaRPr lang="en-US" sz="1400" dirty="0" smtClean="0"/>
          </a:p>
          <a:p>
            <a:pPr marL="285750" indent="-285750">
              <a:buFont typeface="Arial"/>
              <a:buChar char="•"/>
            </a:pPr>
            <a:r>
              <a:rPr lang="en-US" sz="1400" dirty="0" smtClean="0"/>
              <a:t>Parent engagement: Support community organizations to increase the power of low income families to advocate for improved learning opportunities</a:t>
            </a:r>
          </a:p>
          <a:p>
            <a:pPr marL="285750" indent="-285750">
              <a:buFont typeface="Arial"/>
              <a:buChar char="•"/>
            </a:pPr>
            <a:r>
              <a:rPr lang="en-US" sz="1400" dirty="0" smtClean="0"/>
              <a:t>Attracting/Supporting high quality teachers:  Create </a:t>
            </a:r>
            <a:r>
              <a:rPr lang="en-US" sz="1400" dirty="0"/>
              <a:t>incentives for attracting high quality teachers into urban school systems ($2,000 per year has attracted top quality teachers to high poverty schools in other states</a:t>
            </a:r>
            <a:r>
              <a:rPr lang="en-US" sz="1400" dirty="0" smtClean="0"/>
              <a:t>)</a:t>
            </a:r>
          </a:p>
          <a:p>
            <a:pPr marL="285750" indent="-285750">
              <a:buFont typeface="Arial"/>
              <a:buChar char="•"/>
            </a:pPr>
            <a:r>
              <a:rPr lang="en-US" sz="1400" dirty="0" smtClean="0"/>
              <a:t>Early childhood education:  Scale high quality early childhood </a:t>
            </a:r>
            <a:r>
              <a:rPr lang="en-US" sz="1400" dirty="0"/>
              <a:t>education </a:t>
            </a:r>
            <a:r>
              <a:rPr lang="en-US" sz="1400" dirty="0" smtClean="0"/>
              <a:t>and child care organizations</a:t>
            </a:r>
            <a:endParaRPr lang="en-US" sz="1400" dirty="0"/>
          </a:p>
          <a:p>
            <a:pPr marL="285750" indent="-285750">
              <a:buFont typeface="Arial"/>
              <a:buChar char="•"/>
            </a:pPr>
            <a:r>
              <a:rPr lang="en-US" sz="1400" dirty="0" smtClean="0"/>
              <a:t>Connect </a:t>
            </a:r>
            <a:r>
              <a:rPr lang="en-US" sz="1400" dirty="0"/>
              <a:t>K-12 schools to college, careers, and internships/apprenticeship </a:t>
            </a:r>
            <a:r>
              <a:rPr lang="en-US" sz="1400" dirty="0" smtClean="0"/>
              <a:t>opportunities.  Fix vocational school system in Connecticut.</a:t>
            </a:r>
            <a:endParaRPr lang="en-US" sz="1400" dirty="0"/>
          </a:p>
          <a:p>
            <a:pPr marL="285750" indent="-285750">
              <a:buFont typeface="Arial"/>
              <a:buChar char="•"/>
            </a:pPr>
            <a:r>
              <a:rPr lang="en-US" sz="1400" dirty="0" smtClean="0"/>
              <a:t>Work with collective impact initiatives, school districts to build effective data infrastructure for schools</a:t>
            </a:r>
          </a:p>
          <a:p>
            <a:pPr marL="285750" indent="-285750">
              <a:buFont typeface="Arial"/>
              <a:buChar char="•"/>
            </a:pPr>
            <a:r>
              <a:rPr lang="en-US" sz="1400" dirty="0" smtClean="0"/>
              <a:t>Scale student mentoring programs</a:t>
            </a:r>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000" dirty="0"/>
          </a:p>
          <a:p>
            <a:endParaRPr lang="en-US" sz="1000" dirty="0" smtClean="0"/>
          </a:p>
          <a:p>
            <a:endParaRPr lang="en-US" sz="1000" dirty="0" smtClean="0"/>
          </a:p>
          <a:p>
            <a:endParaRPr lang="en-US" b="1" u="sng" dirty="0"/>
          </a:p>
        </p:txBody>
      </p:sp>
    </p:spTree>
    <p:extLst>
      <p:ext uri="{BB962C8B-B14F-4D97-AF65-F5344CB8AC3E}">
        <p14:creationId xmlns:p14="http://schemas.microsoft.com/office/powerpoint/2010/main" val="7924393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1867" y="423334"/>
            <a:ext cx="11430000" cy="7694413"/>
          </a:xfrm>
          <a:prstGeom prst="rect">
            <a:avLst/>
          </a:prstGeom>
          <a:noFill/>
        </p:spPr>
        <p:txBody>
          <a:bodyPr wrap="square" rtlCol="0">
            <a:spAutoFit/>
          </a:bodyPr>
          <a:lstStyle/>
          <a:p>
            <a:pPr algn="ctr"/>
            <a:r>
              <a:rPr lang="en-US" sz="2400" b="1" u="sng" dirty="0" smtClean="0"/>
              <a:t>Key Objectives and Strategies</a:t>
            </a:r>
          </a:p>
          <a:p>
            <a:endParaRPr lang="en-US" sz="2400" b="1" u="sng" dirty="0" smtClean="0"/>
          </a:p>
          <a:p>
            <a:r>
              <a:rPr lang="en-US" sz="2400" b="1" dirty="0" smtClean="0"/>
              <a:t>To achieve our vision, we have three goals and a set of strategies that will strengthen SVP Connecticut and take our impact to the next level:  </a:t>
            </a:r>
          </a:p>
          <a:p>
            <a:endParaRPr lang="en-US" sz="2400" dirty="0"/>
          </a:p>
          <a:p>
            <a:pPr marL="342900" indent="-342900">
              <a:buAutoNum type="arabicPeriod"/>
            </a:pPr>
            <a:r>
              <a:rPr lang="en-US" sz="2400" b="1" dirty="0" smtClean="0">
                <a:solidFill>
                  <a:srgbClr val="0000FF"/>
                </a:solidFill>
              </a:rPr>
              <a:t>Grow our social impact through our work in closing the achievement gap</a:t>
            </a:r>
          </a:p>
          <a:p>
            <a:pPr marL="342900" indent="-342900">
              <a:buAutoNum type="arabicPeriod"/>
            </a:pPr>
            <a:endParaRPr lang="en-US" sz="2400" b="1" dirty="0">
              <a:solidFill>
                <a:srgbClr val="0000FF"/>
              </a:solidFill>
            </a:endParaRPr>
          </a:p>
          <a:p>
            <a:r>
              <a:rPr lang="en-US" sz="2400" b="1" dirty="0" smtClean="0">
                <a:solidFill>
                  <a:srgbClr val="0000FF"/>
                </a:solidFill>
              </a:rPr>
              <a:t>2</a:t>
            </a:r>
            <a:r>
              <a:rPr lang="en-US" sz="2400" b="1" dirty="0">
                <a:solidFill>
                  <a:srgbClr val="0000FF"/>
                </a:solidFill>
              </a:rPr>
              <a:t>. Enable our partners to grow as strategic philanthropists</a:t>
            </a:r>
          </a:p>
          <a:p>
            <a:endParaRPr lang="en-US" sz="2400" b="1" dirty="0">
              <a:solidFill>
                <a:srgbClr val="0000FF"/>
              </a:solidFill>
            </a:endParaRPr>
          </a:p>
          <a:p>
            <a:r>
              <a:rPr lang="en-US" sz="2400" b="1" dirty="0" smtClean="0">
                <a:solidFill>
                  <a:srgbClr val="0000FF"/>
                </a:solidFill>
              </a:rPr>
              <a:t>3. Strengthen our organizational capacity to support these focuses </a:t>
            </a:r>
          </a:p>
          <a:p>
            <a:endParaRPr lang="en-US" sz="2400" b="1" dirty="0">
              <a:solidFill>
                <a:srgbClr val="0000FF"/>
              </a:solidFill>
            </a:endParaRPr>
          </a:p>
          <a:p>
            <a:endParaRPr lang="en-US" sz="2400" b="1" dirty="0" smtClean="0">
              <a:solidFill>
                <a:srgbClr val="0000FF"/>
              </a:solidFill>
            </a:endParaRPr>
          </a:p>
          <a:p>
            <a:endParaRPr lang="en-US" sz="2400" b="1" dirty="0">
              <a:solidFill>
                <a:srgbClr val="0000FF"/>
              </a:solidFill>
            </a:endParaRPr>
          </a:p>
          <a:p>
            <a:endParaRPr lang="en-US" sz="2400" b="1" dirty="0" smtClean="0">
              <a:solidFill>
                <a:srgbClr val="0000FF"/>
              </a:solidFill>
            </a:endParaRPr>
          </a:p>
          <a:p>
            <a:endParaRPr lang="en-US" sz="2400" dirty="0" smtClean="0">
              <a:solidFill>
                <a:srgbClr val="0000FF"/>
              </a:solidFill>
            </a:endParaRPr>
          </a:p>
          <a:p>
            <a:endParaRPr lang="en-US" sz="2400" dirty="0"/>
          </a:p>
          <a:p>
            <a:endParaRPr lang="en-US" sz="2400" dirty="0" smtClean="0"/>
          </a:p>
          <a:p>
            <a:endParaRPr lang="en-US" sz="2400" dirty="0"/>
          </a:p>
          <a:p>
            <a:endParaRPr lang="en-US" sz="1400" dirty="0" smtClean="0"/>
          </a:p>
          <a:p>
            <a:endParaRPr lang="en-US" sz="1000" dirty="0"/>
          </a:p>
          <a:p>
            <a:endParaRPr lang="en-US" sz="1000" dirty="0" smtClean="0"/>
          </a:p>
          <a:p>
            <a:endParaRPr lang="en-US" sz="1000" dirty="0" smtClean="0"/>
          </a:p>
          <a:p>
            <a:endParaRPr lang="en-US" b="1" u="sng" dirty="0"/>
          </a:p>
        </p:txBody>
      </p:sp>
    </p:spTree>
    <p:extLst>
      <p:ext uri="{BB962C8B-B14F-4D97-AF65-F5344CB8AC3E}">
        <p14:creationId xmlns:p14="http://schemas.microsoft.com/office/powerpoint/2010/main" val="35939792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1866" y="389467"/>
            <a:ext cx="11485033" cy="10402843"/>
          </a:xfrm>
          <a:prstGeom prst="rect">
            <a:avLst/>
          </a:prstGeom>
          <a:noFill/>
        </p:spPr>
        <p:txBody>
          <a:bodyPr wrap="square" rtlCol="0">
            <a:spAutoFit/>
          </a:bodyPr>
          <a:lstStyle/>
          <a:p>
            <a:r>
              <a:rPr lang="en-US" sz="2400" b="1" u="sng" dirty="0" smtClean="0"/>
              <a:t>Key Strategies</a:t>
            </a:r>
          </a:p>
          <a:p>
            <a:endParaRPr lang="en-US" sz="2000" b="1" u="sng" dirty="0" smtClean="0"/>
          </a:p>
          <a:p>
            <a:pPr marL="342900" indent="-342900">
              <a:buAutoNum type="arabicPeriod"/>
            </a:pPr>
            <a:r>
              <a:rPr lang="en-US" b="1" dirty="0" smtClean="0">
                <a:solidFill>
                  <a:srgbClr val="0000FF"/>
                </a:solidFill>
              </a:rPr>
              <a:t>Grow our social impact through our work in closing the achievement gap</a:t>
            </a:r>
          </a:p>
          <a:p>
            <a:endParaRPr lang="en-US" sz="1400" b="1" dirty="0">
              <a:solidFill>
                <a:srgbClr val="0000FF"/>
              </a:solidFill>
            </a:endParaRPr>
          </a:p>
          <a:p>
            <a:pPr marL="742950" lvl="1" indent="-285750">
              <a:buFont typeface="Arial"/>
              <a:buChar char="•"/>
            </a:pPr>
            <a:r>
              <a:rPr lang="en-US" sz="1400" dirty="0" smtClean="0"/>
              <a:t>Strategy 1: Innovate our investment process to support our vision</a:t>
            </a:r>
          </a:p>
          <a:p>
            <a:pPr lvl="2"/>
            <a:r>
              <a:rPr lang="en-US" dirty="0"/>
              <a:t> </a:t>
            </a:r>
            <a:r>
              <a:rPr lang="en-US" dirty="0" smtClean="0"/>
              <a:t>     </a:t>
            </a:r>
            <a:r>
              <a:rPr lang="en-US" sz="1400" dirty="0" smtClean="0"/>
              <a:t>-Focus our investments on education and economic/workforce solutions</a:t>
            </a:r>
          </a:p>
          <a:p>
            <a:pPr lvl="2"/>
            <a:r>
              <a:rPr lang="en-US" sz="1400" dirty="0"/>
              <a:t> </a:t>
            </a:r>
            <a:r>
              <a:rPr lang="en-US" sz="1400" dirty="0" smtClean="0"/>
              <a:t>       -Explore new forms of investing including: collective impact initiatives and networks, business incubators, cohorts of smaller </a:t>
            </a:r>
          </a:p>
          <a:p>
            <a:pPr lvl="2"/>
            <a:r>
              <a:rPr lang="en-US" sz="1400" dirty="0"/>
              <a:t> </a:t>
            </a:r>
            <a:r>
              <a:rPr lang="en-US" sz="1400" dirty="0" smtClean="0"/>
              <a:t>        nonprofits, fast pitch, social impact investing</a:t>
            </a:r>
          </a:p>
          <a:p>
            <a:pPr lvl="2"/>
            <a:r>
              <a:rPr lang="en-US" sz="1400" dirty="0"/>
              <a:t> </a:t>
            </a:r>
            <a:r>
              <a:rPr lang="en-US" sz="1400" dirty="0" smtClean="0"/>
              <a:t>       -Encourage targeted and partner advised investments</a:t>
            </a:r>
          </a:p>
          <a:p>
            <a:pPr lvl="2"/>
            <a:r>
              <a:rPr lang="en-US" sz="1400" dirty="0"/>
              <a:t> </a:t>
            </a:r>
            <a:r>
              <a:rPr lang="en-US" sz="1400" dirty="0" smtClean="0"/>
              <a:t>       -Engage earlier with grantees on consulting projects to ensure investment suitability</a:t>
            </a:r>
          </a:p>
          <a:p>
            <a:pPr lvl="2"/>
            <a:r>
              <a:rPr lang="en-US" sz="1400" dirty="0"/>
              <a:t> </a:t>
            </a:r>
            <a:r>
              <a:rPr lang="en-US" sz="1400" dirty="0" smtClean="0"/>
              <a:t>       -Reduce our average investment size (up to $25,000 per year for up to three years)</a:t>
            </a:r>
          </a:p>
          <a:p>
            <a:pPr lvl="2"/>
            <a:endParaRPr lang="en-US" sz="1400" dirty="0" smtClean="0"/>
          </a:p>
          <a:p>
            <a:pPr marL="742950" lvl="1" indent="-285750">
              <a:buFont typeface="Arial"/>
              <a:buChar char="•"/>
            </a:pPr>
            <a:r>
              <a:rPr lang="en-US" sz="1400" dirty="0" smtClean="0"/>
              <a:t>Strategy 2: Serve as a convener and catalyst for systems change around closing the opportunity gap</a:t>
            </a:r>
          </a:p>
          <a:p>
            <a:pPr lvl="2"/>
            <a:r>
              <a:rPr lang="en-US" sz="1400" dirty="0"/>
              <a:t> </a:t>
            </a:r>
            <a:r>
              <a:rPr lang="en-US" sz="1400" dirty="0" smtClean="0"/>
              <a:t>       -Build strong partnerships with the key players including parents, nonprofits, businesses, educational institutions, government, funders</a:t>
            </a:r>
          </a:p>
          <a:p>
            <a:pPr lvl="2"/>
            <a:r>
              <a:rPr lang="en-US" sz="1400" dirty="0" smtClean="0"/>
              <a:t>        -Align the players around collective impact practices and a data led process to drive system and funding alignment </a:t>
            </a:r>
          </a:p>
          <a:p>
            <a:pPr lvl="2"/>
            <a:r>
              <a:rPr lang="en-US" sz="1400" dirty="0" smtClean="0"/>
              <a:t>        -Build system capability to collect, share, and utilize common program outcomes data.  Establish key performance metrics at an </a:t>
            </a:r>
          </a:p>
          <a:p>
            <a:pPr lvl="2"/>
            <a:r>
              <a:rPr lang="en-US" sz="1400" dirty="0"/>
              <a:t> </a:t>
            </a:r>
            <a:r>
              <a:rPr lang="en-US" sz="1400" dirty="0" smtClean="0"/>
              <a:t>        organization and systems level including inputs, outputs, and outcomes</a:t>
            </a:r>
          </a:p>
          <a:p>
            <a:pPr lvl="2"/>
            <a:r>
              <a:rPr lang="en-US" sz="1400" dirty="0"/>
              <a:t> </a:t>
            </a:r>
            <a:r>
              <a:rPr lang="en-US" sz="1400" dirty="0" smtClean="0"/>
              <a:t>        -Carefully monitor progress, identify challenges and opportunities and work with partners to identify potential solutions </a:t>
            </a:r>
          </a:p>
          <a:p>
            <a:pPr lvl="2"/>
            <a:r>
              <a:rPr lang="en-US" sz="1400" dirty="0" smtClean="0"/>
              <a:t>         -Strengthen the key players:  Align funding and resources against the highest impact, highest reach programs.  </a:t>
            </a:r>
          </a:p>
          <a:p>
            <a:pPr lvl="1"/>
            <a:endParaRPr lang="en-US" sz="1400" dirty="0" smtClean="0"/>
          </a:p>
          <a:p>
            <a:pPr marL="742950" lvl="1" indent="-285750">
              <a:buFont typeface="Arial"/>
              <a:buChar char="•"/>
            </a:pPr>
            <a:r>
              <a:rPr lang="en-US" sz="1400" dirty="0" smtClean="0"/>
              <a:t>Strategy 3: Enhance services to grantees through improved beyond the dollars consulting support </a:t>
            </a:r>
          </a:p>
          <a:p>
            <a:pPr lvl="1"/>
            <a:r>
              <a:rPr lang="en-US" sz="1400" dirty="0"/>
              <a:t> </a:t>
            </a:r>
            <a:r>
              <a:rPr lang="en-US" sz="1400" dirty="0" smtClean="0"/>
              <a:t>                   -Prepare </a:t>
            </a:r>
            <a:r>
              <a:rPr lang="en-US" sz="1400" dirty="0"/>
              <a:t>Partners with the training, resources, and support to engage effectively with the community and with SVP’s grantees. </a:t>
            </a:r>
            <a:endParaRPr lang="en-US" sz="1400" dirty="0" smtClean="0"/>
          </a:p>
          <a:p>
            <a:pPr lvl="1"/>
            <a:r>
              <a:rPr lang="en-US" sz="1400" dirty="0"/>
              <a:t> </a:t>
            </a:r>
            <a:r>
              <a:rPr lang="en-US" sz="1400" dirty="0" smtClean="0"/>
              <a:t>                   -Build out consulting capabilities in four </a:t>
            </a:r>
            <a:r>
              <a:rPr lang="en-US" sz="1400" dirty="0"/>
              <a:t>key areas: TOC/Strategy, Leadership coaching/development, data analytics/</a:t>
            </a:r>
            <a:r>
              <a:rPr lang="en-US" sz="1400" dirty="0" smtClean="0"/>
              <a:t>performance</a:t>
            </a:r>
          </a:p>
          <a:p>
            <a:pPr lvl="1"/>
            <a:r>
              <a:rPr lang="en-US" sz="1400" dirty="0"/>
              <a:t> </a:t>
            </a:r>
            <a:r>
              <a:rPr lang="en-US" sz="1400" dirty="0" smtClean="0"/>
              <a:t>                    management </a:t>
            </a:r>
            <a:r>
              <a:rPr lang="en-US" sz="1400" dirty="0"/>
              <a:t>and fundraising. </a:t>
            </a:r>
            <a:endParaRPr lang="en-US" sz="1400" dirty="0" smtClean="0"/>
          </a:p>
          <a:p>
            <a:pPr lvl="1"/>
            <a:r>
              <a:rPr lang="en-US" sz="1400" dirty="0"/>
              <a:t> </a:t>
            </a:r>
            <a:r>
              <a:rPr lang="en-US" sz="1400" dirty="0" smtClean="0"/>
              <a:t>                   -Partner with the Center for Nonprofit Excellence to augment our capacity building services</a:t>
            </a:r>
          </a:p>
          <a:p>
            <a:pPr lvl="1"/>
            <a:r>
              <a:rPr lang="en-US" sz="1400" dirty="0"/>
              <a:t> </a:t>
            </a:r>
            <a:r>
              <a:rPr lang="en-US" sz="1400" dirty="0" smtClean="0"/>
              <a:t>                   -Provide additional consulting services through strategic allies </a:t>
            </a:r>
          </a:p>
          <a:p>
            <a:pPr lvl="1"/>
            <a:r>
              <a:rPr lang="en-US" sz="1400" dirty="0"/>
              <a:t> </a:t>
            </a:r>
            <a:r>
              <a:rPr lang="en-US" sz="1400" dirty="0" smtClean="0"/>
              <a:t>                   -Develop college internship program to support entrepreneurial social ventures</a:t>
            </a:r>
            <a:endParaRPr lang="en-US" sz="1400" dirty="0"/>
          </a:p>
          <a:p>
            <a:pPr lvl="1"/>
            <a:endParaRPr lang="en-US" sz="1400" dirty="0">
              <a:solidFill>
                <a:srgbClr val="0000FF"/>
              </a:solidFill>
            </a:endParaRPr>
          </a:p>
          <a:p>
            <a:pPr marL="342900" indent="-342900">
              <a:buAutoNum type="arabicPeriod"/>
            </a:pPr>
            <a:endParaRPr lang="en-US" dirty="0" smtClean="0">
              <a:solidFill>
                <a:srgbClr val="0000FF"/>
              </a:solidFill>
            </a:endParaRPr>
          </a:p>
          <a:p>
            <a:pPr marL="342900" indent="-342900">
              <a:buAutoNum type="arabicPeriod"/>
            </a:pPr>
            <a:endParaRPr lang="en-US" b="1" dirty="0">
              <a:solidFill>
                <a:srgbClr val="0000FF"/>
              </a:solidFill>
            </a:endParaRPr>
          </a:p>
          <a:p>
            <a:endParaRPr lang="en-US" b="1" dirty="0">
              <a:solidFill>
                <a:srgbClr val="0000FF"/>
              </a:solidFill>
            </a:endParaRPr>
          </a:p>
          <a:p>
            <a:endParaRPr lang="en-US" b="1" dirty="0">
              <a:solidFill>
                <a:srgbClr val="0000FF"/>
              </a:solidFill>
            </a:endParaRPr>
          </a:p>
          <a:p>
            <a:endParaRPr lang="en-US" dirty="0" smtClean="0"/>
          </a:p>
          <a:p>
            <a:endParaRPr lang="en-US" dirty="0">
              <a:solidFill>
                <a:srgbClr val="0000FF"/>
              </a:solidFill>
            </a:endParaRPr>
          </a:p>
          <a:p>
            <a:endParaRPr lang="en-US" sz="1400" dirty="0">
              <a:solidFill>
                <a:srgbClr val="0000FF"/>
              </a:solidFill>
            </a:endParaRPr>
          </a:p>
          <a:p>
            <a:endParaRPr lang="en-US" sz="1400" dirty="0" smtClean="0">
              <a:solidFill>
                <a:srgbClr val="0000FF"/>
              </a:solidFill>
            </a:endParaRPr>
          </a:p>
          <a:p>
            <a:endParaRPr lang="en-US" sz="1400" dirty="0" smtClean="0"/>
          </a:p>
          <a:p>
            <a:endParaRPr lang="en-US" sz="1400" dirty="0"/>
          </a:p>
          <a:p>
            <a:endParaRPr lang="en-US" sz="1400" dirty="0" smtClean="0"/>
          </a:p>
          <a:p>
            <a:endParaRPr lang="en-US" sz="1400" dirty="0"/>
          </a:p>
          <a:p>
            <a:endParaRPr lang="en-US" sz="1400" dirty="0" smtClean="0"/>
          </a:p>
          <a:p>
            <a:endParaRPr lang="en-US" sz="1000" dirty="0"/>
          </a:p>
          <a:p>
            <a:endParaRPr lang="en-US" sz="1000" dirty="0" smtClean="0"/>
          </a:p>
          <a:p>
            <a:endParaRPr lang="en-US" sz="1000" dirty="0" smtClean="0"/>
          </a:p>
          <a:p>
            <a:endParaRPr lang="en-US" b="1" u="sng" dirty="0"/>
          </a:p>
        </p:txBody>
      </p:sp>
    </p:spTree>
    <p:extLst>
      <p:ext uri="{BB962C8B-B14F-4D97-AF65-F5344CB8AC3E}">
        <p14:creationId xmlns:p14="http://schemas.microsoft.com/office/powerpoint/2010/main" val="27419879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1866" y="389467"/>
            <a:ext cx="11485033" cy="9048629"/>
          </a:xfrm>
          <a:prstGeom prst="rect">
            <a:avLst/>
          </a:prstGeom>
          <a:noFill/>
        </p:spPr>
        <p:txBody>
          <a:bodyPr wrap="square" rtlCol="0">
            <a:spAutoFit/>
          </a:bodyPr>
          <a:lstStyle/>
          <a:p>
            <a:r>
              <a:rPr lang="en-US" sz="2400" b="1" u="sng" dirty="0" smtClean="0"/>
              <a:t>Key Strategies</a:t>
            </a:r>
          </a:p>
          <a:p>
            <a:endParaRPr lang="en-US" sz="2000" b="1" u="sng" dirty="0" smtClean="0"/>
          </a:p>
          <a:p>
            <a:pPr marL="342900" indent="-342900">
              <a:buAutoNum type="arabicPeriod" startAt="2"/>
            </a:pPr>
            <a:r>
              <a:rPr lang="en-US" b="1" dirty="0" smtClean="0">
                <a:solidFill>
                  <a:srgbClr val="0000FF"/>
                </a:solidFill>
              </a:rPr>
              <a:t>Enable our partners to grow as strategic philanthropists</a:t>
            </a:r>
          </a:p>
          <a:p>
            <a:endParaRPr lang="en-US" sz="1400" b="1" dirty="0"/>
          </a:p>
          <a:p>
            <a:pPr marL="742950" lvl="1" indent="-285750">
              <a:buFont typeface="Arial"/>
              <a:buChar char="•"/>
            </a:pPr>
            <a:r>
              <a:rPr lang="en-US" sz="1400" dirty="0" smtClean="0"/>
              <a:t>Strategy 1: Provide educational programs to deepen partners’ knowledge of the social sector and philanthropy</a:t>
            </a:r>
          </a:p>
          <a:p>
            <a:pPr lvl="2"/>
            <a:r>
              <a:rPr lang="en-US" dirty="0"/>
              <a:t> </a:t>
            </a:r>
            <a:r>
              <a:rPr lang="en-US" dirty="0" smtClean="0"/>
              <a:t>     </a:t>
            </a:r>
            <a:r>
              <a:rPr lang="en-US" sz="1400" dirty="0" smtClean="0"/>
              <a:t>-Speaker series featuring social sector thought leaders</a:t>
            </a:r>
          </a:p>
          <a:p>
            <a:pPr lvl="2"/>
            <a:r>
              <a:rPr lang="en-US" sz="1400" dirty="0"/>
              <a:t> </a:t>
            </a:r>
            <a:r>
              <a:rPr lang="en-US" sz="1400" dirty="0" smtClean="0"/>
              <a:t>       -Strategic reviews with nonprofit leadership teams</a:t>
            </a:r>
          </a:p>
          <a:p>
            <a:pPr lvl="2"/>
            <a:r>
              <a:rPr lang="en-US" sz="1400" dirty="0"/>
              <a:t> </a:t>
            </a:r>
            <a:r>
              <a:rPr lang="en-US" sz="1400" dirty="0" smtClean="0"/>
              <a:t>       -Offer access to external workshops and conferences on philanthropy</a:t>
            </a:r>
          </a:p>
          <a:p>
            <a:pPr lvl="2"/>
            <a:r>
              <a:rPr lang="en-US" sz="1400" dirty="0"/>
              <a:t> </a:t>
            </a:r>
            <a:r>
              <a:rPr lang="en-US" sz="1400" dirty="0" smtClean="0"/>
              <a:t>       -Training workshops for skills development such as a grant making boot camp and capacity building series</a:t>
            </a:r>
          </a:p>
          <a:p>
            <a:pPr lvl="2"/>
            <a:endParaRPr lang="en-US" sz="1400" dirty="0" smtClean="0"/>
          </a:p>
          <a:p>
            <a:pPr marL="742950" lvl="1" indent="-285750">
              <a:buFont typeface="Arial"/>
              <a:buChar char="•"/>
            </a:pPr>
            <a:r>
              <a:rPr lang="en-US" sz="1400" dirty="0" smtClean="0"/>
              <a:t>Strategy 2: Enhance the experience of new Partners</a:t>
            </a:r>
          </a:p>
          <a:p>
            <a:pPr lvl="1"/>
            <a:r>
              <a:rPr lang="en-US" sz="1400" dirty="0" smtClean="0"/>
              <a:t>                   -</a:t>
            </a:r>
            <a:r>
              <a:rPr lang="en-US" sz="1400" dirty="0"/>
              <a:t>Expand </a:t>
            </a:r>
            <a:r>
              <a:rPr lang="en-US" sz="1400" dirty="0" smtClean="0"/>
              <a:t>new </a:t>
            </a:r>
            <a:r>
              <a:rPr lang="en-US" sz="1400" dirty="0"/>
              <a:t>partner on-boarding program including orientation, engagement, </a:t>
            </a:r>
            <a:r>
              <a:rPr lang="en-US" sz="1400" dirty="0" smtClean="0"/>
              <a:t>and mentoring with seasoned partners </a:t>
            </a:r>
          </a:p>
          <a:p>
            <a:pPr lvl="1"/>
            <a:r>
              <a:rPr lang="en-US" sz="1400" dirty="0"/>
              <a:t> </a:t>
            </a:r>
            <a:r>
              <a:rPr lang="en-US" sz="1400" dirty="0" smtClean="0"/>
              <a:t>                  -Plan for the needs, scheduling and experiences of a greater variety of partners, including busy professionals and younger partners in the</a:t>
            </a:r>
          </a:p>
          <a:p>
            <a:pPr lvl="1"/>
            <a:r>
              <a:rPr lang="en-US" sz="1400" dirty="0"/>
              <a:t> </a:t>
            </a:r>
            <a:r>
              <a:rPr lang="en-US" sz="1400" dirty="0" smtClean="0"/>
              <a:t>                   variety and design of our program offerings</a:t>
            </a:r>
          </a:p>
          <a:p>
            <a:pPr lvl="1"/>
            <a:endParaRPr lang="en-US" sz="1400" dirty="0" smtClean="0"/>
          </a:p>
          <a:p>
            <a:pPr marL="742950" lvl="1" indent="-285750">
              <a:buFont typeface="Arial"/>
              <a:buChar char="•"/>
            </a:pPr>
            <a:r>
              <a:rPr lang="en-US" sz="1400" dirty="0" smtClean="0"/>
              <a:t>Strategy 3: Provide hands-on engagement opportunities for partners to work with social sector organizations and SVP</a:t>
            </a:r>
          </a:p>
          <a:p>
            <a:pPr lvl="2"/>
            <a:r>
              <a:rPr lang="en-US" sz="1400" dirty="0"/>
              <a:t> </a:t>
            </a:r>
            <a:r>
              <a:rPr lang="en-US" sz="1400" dirty="0" smtClean="0"/>
              <a:t>       -Review and update expectations and core capacities desired for Partners serving on SVP committees, grantee teams, and corporate and </a:t>
            </a:r>
          </a:p>
          <a:p>
            <a:pPr lvl="2"/>
            <a:r>
              <a:rPr lang="en-US" sz="1400" dirty="0"/>
              <a:t> </a:t>
            </a:r>
            <a:r>
              <a:rPr lang="en-US" sz="1400" dirty="0" smtClean="0"/>
              <a:t>        community liaison roles</a:t>
            </a:r>
          </a:p>
          <a:p>
            <a:pPr lvl="2"/>
            <a:r>
              <a:rPr lang="en-US" sz="1400" dirty="0"/>
              <a:t> </a:t>
            </a:r>
            <a:r>
              <a:rPr lang="en-US" sz="1400" dirty="0" smtClean="0"/>
              <a:t>       -Improve process to promote and connect Partners with engagement opportunities</a:t>
            </a:r>
          </a:p>
          <a:p>
            <a:pPr lvl="2"/>
            <a:r>
              <a:rPr lang="en-US" sz="1400" dirty="0"/>
              <a:t> </a:t>
            </a:r>
            <a:r>
              <a:rPr lang="en-US" sz="1400" dirty="0" smtClean="0"/>
              <a:t>       -Mentor Partners to take on leadership roles within SVP</a:t>
            </a:r>
          </a:p>
          <a:p>
            <a:pPr lvl="2"/>
            <a:r>
              <a:rPr lang="en-US" sz="1400" dirty="0"/>
              <a:t> </a:t>
            </a:r>
            <a:r>
              <a:rPr lang="en-US" sz="1400" dirty="0" smtClean="0"/>
              <a:t>       -Support Partners in taking on community leadership roles</a:t>
            </a:r>
          </a:p>
          <a:p>
            <a:pPr lvl="1"/>
            <a:endParaRPr lang="en-US" sz="1400" dirty="0" smtClean="0">
              <a:solidFill>
                <a:srgbClr val="0000FF"/>
              </a:solidFill>
            </a:endParaRPr>
          </a:p>
          <a:p>
            <a:endParaRPr lang="en-US" b="1" dirty="0">
              <a:solidFill>
                <a:srgbClr val="0000FF"/>
              </a:solidFill>
            </a:endParaRPr>
          </a:p>
          <a:p>
            <a:endParaRPr lang="en-US" b="1" dirty="0">
              <a:solidFill>
                <a:srgbClr val="0000FF"/>
              </a:solidFill>
            </a:endParaRPr>
          </a:p>
          <a:p>
            <a:endParaRPr lang="en-US" b="1" dirty="0">
              <a:solidFill>
                <a:srgbClr val="0000FF"/>
              </a:solidFill>
            </a:endParaRPr>
          </a:p>
          <a:p>
            <a:endParaRPr lang="en-US" dirty="0" smtClean="0"/>
          </a:p>
          <a:p>
            <a:endParaRPr lang="en-US" dirty="0">
              <a:solidFill>
                <a:srgbClr val="0000FF"/>
              </a:solidFill>
            </a:endParaRPr>
          </a:p>
          <a:p>
            <a:endParaRPr lang="en-US" sz="1400" dirty="0">
              <a:solidFill>
                <a:srgbClr val="0000FF"/>
              </a:solidFill>
            </a:endParaRPr>
          </a:p>
          <a:p>
            <a:endParaRPr lang="en-US" sz="1400" dirty="0" smtClean="0">
              <a:solidFill>
                <a:srgbClr val="0000FF"/>
              </a:solidFill>
            </a:endParaRPr>
          </a:p>
          <a:p>
            <a:endParaRPr lang="en-US" sz="1400" dirty="0" smtClean="0"/>
          </a:p>
          <a:p>
            <a:endParaRPr lang="en-US" sz="1400" dirty="0"/>
          </a:p>
          <a:p>
            <a:endParaRPr lang="en-US" sz="1400" dirty="0" smtClean="0"/>
          </a:p>
          <a:p>
            <a:endParaRPr lang="en-US" sz="1400" dirty="0"/>
          </a:p>
          <a:p>
            <a:endParaRPr lang="en-US" sz="1400" dirty="0" smtClean="0"/>
          </a:p>
          <a:p>
            <a:endParaRPr lang="en-US" sz="1000" dirty="0"/>
          </a:p>
          <a:p>
            <a:endParaRPr lang="en-US" sz="1000" dirty="0" smtClean="0"/>
          </a:p>
          <a:p>
            <a:endParaRPr lang="en-US" sz="1000" dirty="0" smtClean="0"/>
          </a:p>
          <a:p>
            <a:endParaRPr lang="en-US" b="1" u="sng" dirty="0"/>
          </a:p>
        </p:txBody>
      </p:sp>
    </p:spTree>
    <p:extLst>
      <p:ext uri="{BB962C8B-B14F-4D97-AF65-F5344CB8AC3E}">
        <p14:creationId xmlns:p14="http://schemas.microsoft.com/office/powerpoint/2010/main" val="40871746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1866" y="389467"/>
            <a:ext cx="11485033" cy="9591877"/>
          </a:xfrm>
          <a:prstGeom prst="rect">
            <a:avLst/>
          </a:prstGeom>
          <a:noFill/>
        </p:spPr>
        <p:txBody>
          <a:bodyPr wrap="square" rtlCol="0">
            <a:spAutoFit/>
          </a:bodyPr>
          <a:lstStyle/>
          <a:p>
            <a:r>
              <a:rPr lang="en-US" sz="2400" b="1" u="sng" dirty="0" smtClean="0"/>
              <a:t>Key Strategies</a:t>
            </a:r>
          </a:p>
          <a:p>
            <a:r>
              <a:rPr lang="en-US" sz="2000" b="1" dirty="0" smtClean="0"/>
              <a:t>3.  </a:t>
            </a:r>
            <a:r>
              <a:rPr lang="en-US" b="1" dirty="0" smtClean="0">
                <a:solidFill>
                  <a:srgbClr val="0000FF"/>
                </a:solidFill>
              </a:rPr>
              <a:t>Strengthen our organizational capacity</a:t>
            </a:r>
          </a:p>
          <a:p>
            <a:endParaRPr lang="en-US" sz="1400" b="1" dirty="0"/>
          </a:p>
          <a:p>
            <a:pPr marL="742950" lvl="1" indent="-285750">
              <a:buFont typeface="Arial"/>
              <a:buChar char="•"/>
            </a:pPr>
            <a:r>
              <a:rPr lang="en-US" sz="1400" dirty="0" smtClean="0"/>
              <a:t>Strategy 1: Grow and Diversify our Partnership</a:t>
            </a:r>
          </a:p>
          <a:p>
            <a:pPr lvl="2"/>
            <a:r>
              <a:rPr lang="en-US" dirty="0"/>
              <a:t> </a:t>
            </a:r>
            <a:r>
              <a:rPr lang="en-US" dirty="0" smtClean="0"/>
              <a:t>     </a:t>
            </a:r>
            <a:r>
              <a:rPr lang="en-US" sz="1400" dirty="0" smtClean="0"/>
              <a:t>-Engage the full partnership in cultivating new partner prospects (six touches to convert prospects to partners)</a:t>
            </a:r>
          </a:p>
          <a:p>
            <a:pPr lvl="2"/>
            <a:r>
              <a:rPr lang="en-US" sz="1400" dirty="0"/>
              <a:t> </a:t>
            </a:r>
            <a:r>
              <a:rPr lang="en-US" sz="1400" dirty="0" smtClean="0"/>
              <a:t>       -Double the size of our partnership over the next 12 months</a:t>
            </a:r>
          </a:p>
          <a:p>
            <a:pPr lvl="2"/>
            <a:r>
              <a:rPr lang="en-US" sz="1400" dirty="0"/>
              <a:t> </a:t>
            </a:r>
            <a:r>
              <a:rPr lang="en-US" sz="1400" dirty="0" smtClean="0"/>
              <a:t>       -Attract a more diverse partnership (geographically and demographically).  Recruit younger partners to build the pipeline of future leaders</a:t>
            </a:r>
          </a:p>
          <a:p>
            <a:pPr lvl="2"/>
            <a:r>
              <a:rPr lang="en-US" sz="1400" dirty="0"/>
              <a:t> </a:t>
            </a:r>
            <a:r>
              <a:rPr lang="en-US" sz="1400" dirty="0" smtClean="0"/>
              <a:t>        and bring in new ideas, perspectives, expertise</a:t>
            </a:r>
          </a:p>
          <a:p>
            <a:pPr lvl="2"/>
            <a:r>
              <a:rPr lang="en-US" sz="1400" dirty="0"/>
              <a:t> </a:t>
            </a:r>
            <a:r>
              <a:rPr lang="en-US" sz="1400" dirty="0" smtClean="0"/>
              <a:t>       -Explore new categories of corporate and nonprofit partners. Work with corporations to engage their employees in philanthropy and social </a:t>
            </a:r>
          </a:p>
          <a:p>
            <a:pPr lvl="2"/>
            <a:r>
              <a:rPr lang="en-US" sz="1400" dirty="0"/>
              <a:t> </a:t>
            </a:r>
            <a:r>
              <a:rPr lang="en-US" sz="1400" dirty="0" smtClean="0"/>
              <a:t>        change.</a:t>
            </a:r>
          </a:p>
          <a:p>
            <a:pPr lvl="2"/>
            <a:endParaRPr lang="en-US" sz="1400" dirty="0" smtClean="0"/>
          </a:p>
          <a:p>
            <a:pPr marL="755650" marR="407034" lvl="1" indent="-285750">
              <a:lnSpc>
                <a:spcPct val="101699"/>
              </a:lnSpc>
              <a:buFont typeface="Arial"/>
              <a:buChar char="•"/>
            </a:pPr>
            <a:r>
              <a:rPr lang="en-US" sz="1400" dirty="0" smtClean="0"/>
              <a:t>Strategy 2: </a:t>
            </a:r>
            <a:r>
              <a:rPr lang="en-US" sz="1200" b="1" spc="-100" dirty="0">
                <a:latin typeface="Times New Roman"/>
                <a:cs typeface="Times New Roman"/>
              </a:rPr>
              <a:t> </a:t>
            </a:r>
            <a:r>
              <a:rPr lang="en-US" sz="1400" spc="-55" dirty="0" smtClean="0">
                <a:cs typeface="Times New Roman"/>
              </a:rPr>
              <a:t>E</a:t>
            </a:r>
            <a:r>
              <a:rPr lang="en-US" sz="1400" spc="-20" dirty="0" smtClean="0">
                <a:cs typeface="Times New Roman"/>
              </a:rPr>
              <a:t>x</a:t>
            </a:r>
            <a:r>
              <a:rPr lang="en-US" sz="1400" spc="75" dirty="0" smtClean="0">
                <a:cs typeface="Times New Roman"/>
              </a:rPr>
              <a:t>p</a:t>
            </a:r>
            <a:r>
              <a:rPr lang="en-US" sz="1400" spc="95" dirty="0" smtClean="0">
                <a:cs typeface="Times New Roman"/>
              </a:rPr>
              <a:t>a</a:t>
            </a:r>
            <a:r>
              <a:rPr lang="en-US" sz="1400" spc="45" dirty="0" smtClean="0">
                <a:cs typeface="Times New Roman"/>
              </a:rPr>
              <a:t>n</a:t>
            </a:r>
            <a:r>
              <a:rPr lang="en-US" sz="1400" spc="90" dirty="0" smtClean="0">
                <a:cs typeface="Times New Roman"/>
              </a:rPr>
              <a:t>d</a:t>
            </a:r>
            <a:r>
              <a:rPr lang="en-US" sz="1400" spc="15" dirty="0" smtClean="0">
                <a:cs typeface="Times New Roman"/>
              </a:rPr>
              <a:t> </a:t>
            </a:r>
            <a:r>
              <a:rPr lang="en-US" sz="1400" spc="95" dirty="0">
                <a:cs typeface="Times New Roman"/>
              </a:rPr>
              <a:t>a</a:t>
            </a:r>
            <a:r>
              <a:rPr lang="en-US" sz="1400" spc="45" dirty="0">
                <a:cs typeface="Times New Roman"/>
              </a:rPr>
              <a:t>n</a:t>
            </a:r>
            <a:r>
              <a:rPr lang="en-US" sz="1400" spc="90" dirty="0">
                <a:cs typeface="Times New Roman"/>
              </a:rPr>
              <a:t>d</a:t>
            </a:r>
            <a:r>
              <a:rPr lang="en-US" sz="1400" spc="5" dirty="0">
                <a:cs typeface="Times New Roman"/>
              </a:rPr>
              <a:t> di</a:t>
            </a:r>
            <a:r>
              <a:rPr lang="en-US" sz="1400" dirty="0">
                <a:cs typeface="Times New Roman"/>
              </a:rPr>
              <a:t>v</a:t>
            </a:r>
            <a:r>
              <a:rPr lang="en-US" sz="1400" spc="130" dirty="0">
                <a:cs typeface="Times New Roman"/>
              </a:rPr>
              <a:t>e</a:t>
            </a:r>
            <a:r>
              <a:rPr lang="en-US" sz="1400" spc="-5" dirty="0">
                <a:cs typeface="Times New Roman"/>
              </a:rPr>
              <a:t>r</a:t>
            </a:r>
            <a:r>
              <a:rPr lang="en-US" sz="1400" spc="75" dirty="0">
                <a:cs typeface="Times New Roman"/>
              </a:rPr>
              <a:t>s</a:t>
            </a:r>
            <a:r>
              <a:rPr lang="en-US" sz="1400" spc="-55" dirty="0">
                <a:cs typeface="Times New Roman"/>
              </a:rPr>
              <a:t>i</a:t>
            </a:r>
            <a:r>
              <a:rPr lang="en-US" sz="1400" spc="-75" dirty="0">
                <a:cs typeface="Times New Roman"/>
              </a:rPr>
              <a:t>f</a:t>
            </a:r>
            <a:r>
              <a:rPr lang="en-US" sz="1400" spc="-15" dirty="0">
                <a:cs typeface="Times New Roman"/>
              </a:rPr>
              <a:t>y</a:t>
            </a:r>
            <a:r>
              <a:rPr lang="en-US" sz="1400" spc="10" dirty="0">
                <a:cs typeface="Times New Roman"/>
              </a:rPr>
              <a:t> </a:t>
            </a:r>
            <a:r>
              <a:rPr lang="en-US" sz="1400" spc="30" dirty="0">
                <a:cs typeface="Times New Roman"/>
              </a:rPr>
              <a:t>S</a:t>
            </a:r>
            <a:r>
              <a:rPr lang="en-US" sz="1400" spc="-80" dirty="0">
                <a:cs typeface="Times New Roman"/>
              </a:rPr>
              <a:t>V</a:t>
            </a:r>
            <a:r>
              <a:rPr lang="en-US" sz="1400" spc="20" dirty="0">
                <a:cs typeface="Times New Roman"/>
              </a:rPr>
              <a:t>P'</a:t>
            </a:r>
            <a:r>
              <a:rPr lang="en-US" sz="1400" spc="85" dirty="0">
                <a:cs typeface="Times New Roman"/>
              </a:rPr>
              <a:t>s</a:t>
            </a:r>
            <a:r>
              <a:rPr lang="en-US" sz="1400" spc="5" dirty="0">
                <a:cs typeface="Times New Roman"/>
              </a:rPr>
              <a:t> </a:t>
            </a:r>
            <a:r>
              <a:rPr lang="en-US" sz="1400" spc="75" dirty="0">
                <a:cs typeface="Times New Roman"/>
              </a:rPr>
              <a:t>s</a:t>
            </a:r>
            <a:r>
              <a:rPr lang="en-US" sz="1400" spc="90" dirty="0">
                <a:cs typeface="Times New Roman"/>
              </a:rPr>
              <a:t>o</a:t>
            </a:r>
            <a:r>
              <a:rPr lang="en-US" sz="1400" spc="55" dirty="0">
                <a:cs typeface="Times New Roman"/>
              </a:rPr>
              <a:t>u</a:t>
            </a:r>
            <a:r>
              <a:rPr lang="en-US" sz="1400" spc="-5" dirty="0">
                <a:cs typeface="Times New Roman"/>
              </a:rPr>
              <a:t>r</a:t>
            </a:r>
            <a:r>
              <a:rPr lang="en-US" sz="1400" spc="105" dirty="0">
                <a:cs typeface="Times New Roman"/>
              </a:rPr>
              <a:t>c</a:t>
            </a:r>
            <a:r>
              <a:rPr lang="en-US" sz="1400" spc="95" dirty="0">
                <a:cs typeface="Times New Roman"/>
              </a:rPr>
              <a:t>e</a:t>
            </a:r>
            <a:r>
              <a:rPr lang="en-US" sz="1400" spc="85" dirty="0">
                <a:cs typeface="Times New Roman"/>
              </a:rPr>
              <a:t>s</a:t>
            </a:r>
            <a:r>
              <a:rPr lang="en-US" sz="1400" spc="5" dirty="0">
                <a:cs typeface="Times New Roman"/>
              </a:rPr>
              <a:t> </a:t>
            </a:r>
            <a:r>
              <a:rPr lang="en-US" sz="1400" spc="75" dirty="0">
                <a:cs typeface="Times New Roman"/>
              </a:rPr>
              <a:t>o</a:t>
            </a:r>
            <a:r>
              <a:rPr lang="en-US" sz="1400" spc="-65" dirty="0">
                <a:cs typeface="Times New Roman"/>
              </a:rPr>
              <a:t>f</a:t>
            </a:r>
            <a:r>
              <a:rPr lang="en-US" sz="1400" spc="5" dirty="0">
                <a:cs typeface="Times New Roman"/>
              </a:rPr>
              <a:t> </a:t>
            </a:r>
            <a:r>
              <a:rPr lang="en-US" sz="1400" spc="-10" dirty="0">
                <a:cs typeface="Times New Roman"/>
              </a:rPr>
              <a:t>r</a:t>
            </a:r>
            <a:r>
              <a:rPr lang="en-US" sz="1400" spc="130" dirty="0">
                <a:cs typeface="Times New Roman"/>
              </a:rPr>
              <a:t>e</a:t>
            </a:r>
            <a:r>
              <a:rPr lang="en-US" sz="1400" spc="-15" dirty="0">
                <a:cs typeface="Times New Roman"/>
              </a:rPr>
              <a:t>v</a:t>
            </a:r>
            <a:r>
              <a:rPr lang="en-US" sz="1400" spc="130" dirty="0">
                <a:cs typeface="Times New Roman"/>
              </a:rPr>
              <a:t>e</a:t>
            </a:r>
            <a:r>
              <a:rPr lang="en-US" sz="1400" spc="55" dirty="0">
                <a:cs typeface="Times New Roman"/>
              </a:rPr>
              <a:t>nu</a:t>
            </a:r>
            <a:r>
              <a:rPr lang="en-US" sz="1400" spc="135" dirty="0">
                <a:cs typeface="Times New Roman"/>
              </a:rPr>
              <a:t>e</a:t>
            </a:r>
            <a:r>
              <a:rPr lang="en-US" sz="1400" spc="5" dirty="0">
                <a:cs typeface="Times New Roman"/>
              </a:rPr>
              <a:t> </a:t>
            </a:r>
            <a:r>
              <a:rPr lang="en-US" sz="1400" spc="10" dirty="0" smtClean="0">
                <a:cs typeface="Times New Roman"/>
              </a:rPr>
              <a:t>t</a:t>
            </a:r>
            <a:r>
              <a:rPr lang="en-US" sz="1400" spc="80" dirty="0" smtClean="0">
                <a:cs typeface="Times New Roman"/>
              </a:rPr>
              <a:t>o</a:t>
            </a:r>
            <a:r>
              <a:rPr lang="en-US" sz="1400" spc="20" dirty="0" smtClean="0">
                <a:cs typeface="Times New Roman"/>
              </a:rPr>
              <a:t> </a:t>
            </a:r>
            <a:r>
              <a:rPr lang="en-US" sz="1400" spc="130" dirty="0">
                <a:cs typeface="Times New Roman"/>
              </a:rPr>
              <a:t>e</a:t>
            </a:r>
            <a:r>
              <a:rPr lang="en-US" sz="1400" spc="-20" dirty="0">
                <a:cs typeface="Times New Roman"/>
              </a:rPr>
              <a:t>x</a:t>
            </a:r>
            <a:r>
              <a:rPr lang="en-US" sz="1400" spc="75" dirty="0">
                <a:cs typeface="Times New Roman"/>
              </a:rPr>
              <a:t>p</a:t>
            </a:r>
            <a:r>
              <a:rPr lang="en-US" sz="1400" spc="70" dirty="0">
                <a:cs typeface="Times New Roman"/>
              </a:rPr>
              <a:t>a</a:t>
            </a:r>
            <a:r>
              <a:rPr lang="en-US" sz="1400" spc="75" dirty="0">
                <a:cs typeface="Times New Roman"/>
              </a:rPr>
              <a:t>n</a:t>
            </a:r>
            <a:r>
              <a:rPr lang="en-US" sz="1400" spc="90" dirty="0">
                <a:cs typeface="Times New Roman"/>
              </a:rPr>
              <a:t>d</a:t>
            </a:r>
            <a:r>
              <a:rPr lang="en-US" sz="1400" spc="15" dirty="0">
                <a:cs typeface="Times New Roman"/>
              </a:rPr>
              <a:t> </a:t>
            </a:r>
            <a:r>
              <a:rPr lang="en-US" sz="1400" spc="30" dirty="0">
                <a:cs typeface="Times New Roman"/>
              </a:rPr>
              <a:t>S</a:t>
            </a:r>
            <a:r>
              <a:rPr lang="en-US" sz="1400" spc="-90" dirty="0">
                <a:cs typeface="Times New Roman"/>
              </a:rPr>
              <a:t>V</a:t>
            </a:r>
            <a:r>
              <a:rPr lang="en-US" sz="1400" spc="25" dirty="0">
                <a:cs typeface="Times New Roman"/>
              </a:rPr>
              <a:t>P'</a:t>
            </a:r>
            <a:r>
              <a:rPr lang="en-US" sz="1400" spc="85" dirty="0">
                <a:cs typeface="Times New Roman"/>
              </a:rPr>
              <a:t>s</a:t>
            </a:r>
            <a:r>
              <a:rPr lang="en-US" sz="1400" spc="55" dirty="0">
                <a:cs typeface="Times New Roman"/>
              </a:rPr>
              <a:t> </a:t>
            </a:r>
            <a:r>
              <a:rPr lang="en-US" sz="1400" spc="55" dirty="0" smtClean="0">
                <a:cs typeface="Times New Roman"/>
              </a:rPr>
              <a:t>social </a:t>
            </a:r>
            <a:r>
              <a:rPr lang="en-US" sz="1400" spc="-5" dirty="0" smtClean="0">
                <a:cs typeface="Times New Roman"/>
              </a:rPr>
              <a:t>i</a:t>
            </a:r>
            <a:r>
              <a:rPr lang="en-US" sz="1400" spc="-30" dirty="0" smtClean="0">
                <a:cs typeface="Times New Roman"/>
              </a:rPr>
              <a:t>m</a:t>
            </a:r>
            <a:r>
              <a:rPr lang="en-US" sz="1400" spc="75" dirty="0" smtClean="0">
                <a:cs typeface="Times New Roman"/>
              </a:rPr>
              <a:t>p</a:t>
            </a:r>
            <a:r>
              <a:rPr lang="en-US" sz="1400" spc="95" dirty="0" smtClean="0">
                <a:cs typeface="Times New Roman"/>
              </a:rPr>
              <a:t>a</a:t>
            </a:r>
            <a:r>
              <a:rPr lang="en-US" sz="1400" spc="50" dirty="0" smtClean="0">
                <a:cs typeface="Times New Roman"/>
              </a:rPr>
              <a:t>c</a:t>
            </a:r>
            <a:r>
              <a:rPr lang="en-US" sz="1400" spc="30" dirty="0" smtClean="0">
                <a:cs typeface="Times New Roman"/>
              </a:rPr>
              <a:t>t</a:t>
            </a:r>
            <a:r>
              <a:rPr lang="en-US" sz="1400" spc="5" dirty="0" smtClean="0">
                <a:cs typeface="Times New Roman"/>
              </a:rPr>
              <a:t> </a:t>
            </a:r>
            <a:r>
              <a:rPr lang="en-US" sz="1400" spc="95" dirty="0">
                <a:cs typeface="Times New Roman"/>
              </a:rPr>
              <a:t>a</a:t>
            </a:r>
            <a:r>
              <a:rPr lang="en-US" sz="1400" spc="45" dirty="0">
                <a:cs typeface="Times New Roman"/>
              </a:rPr>
              <a:t>n</a:t>
            </a:r>
            <a:r>
              <a:rPr lang="en-US" sz="1400" spc="90" dirty="0">
                <a:cs typeface="Times New Roman"/>
              </a:rPr>
              <a:t>d</a:t>
            </a:r>
            <a:r>
              <a:rPr lang="en-US" sz="1400" spc="15" dirty="0">
                <a:cs typeface="Times New Roman"/>
              </a:rPr>
              <a:t> </a:t>
            </a:r>
            <a:r>
              <a:rPr lang="en-US" sz="1400" spc="55" dirty="0" smtClean="0">
                <a:cs typeface="Times New Roman"/>
              </a:rPr>
              <a:t>h</a:t>
            </a:r>
            <a:r>
              <a:rPr lang="en-US" sz="1400" spc="130" dirty="0" smtClean="0">
                <a:cs typeface="Times New Roman"/>
              </a:rPr>
              <a:t>e</a:t>
            </a:r>
            <a:r>
              <a:rPr lang="en-US" sz="1400" spc="10" dirty="0" smtClean="0">
                <a:cs typeface="Times New Roman"/>
              </a:rPr>
              <a:t>lp</a:t>
            </a:r>
            <a:r>
              <a:rPr lang="en-US" sz="1400" spc="5" dirty="0" smtClean="0">
                <a:cs typeface="Times New Roman"/>
              </a:rPr>
              <a:t> </a:t>
            </a:r>
            <a:r>
              <a:rPr lang="en-US" sz="1400" spc="130" dirty="0">
                <a:cs typeface="Times New Roman"/>
              </a:rPr>
              <a:t>e</a:t>
            </a:r>
            <a:r>
              <a:rPr lang="en-US" sz="1400" spc="55" dirty="0">
                <a:cs typeface="Times New Roman"/>
              </a:rPr>
              <a:t>n</a:t>
            </a:r>
            <a:r>
              <a:rPr lang="en-US" sz="1400" spc="75" dirty="0">
                <a:cs typeface="Times New Roman"/>
              </a:rPr>
              <a:t>s</a:t>
            </a:r>
            <a:r>
              <a:rPr lang="en-US" sz="1400" spc="55" dirty="0">
                <a:cs typeface="Times New Roman"/>
              </a:rPr>
              <a:t>u</a:t>
            </a:r>
            <a:r>
              <a:rPr lang="en-US" sz="1400" spc="-5" dirty="0">
                <a:cs typeface="Times New Roman"/>
              </a:rPr>
              <a:t>r</a:t>
            </a:r>
            <a:r>
              <a:rPr lang="en-US" sz="1400" spc="135" dirty="0">
                <a:cs typeface="Times New Roman"/>
              </a:rPr>
              <a:t>e</a:t>
            </a:r>
            <a:r>
              <a:rPr lang="en-US" sz="1400" spc="5" dirty="0">
                <a:cs typeface="Times New Roman"/>
              </a:rPr>
              <a:t> </a:t>
            </a:r>
            <a:r>
              <a:rPr lang="en-US" sz="1400" spc="-20" dirty="0">
                <a:cs typeface="Times New Roman"/>
              </a:rPr>
              <a:t>i</a:t>
            </a:r>
            <a:r>
              <a:rPr lang="en-US" sz="1400" spc="-30" dirty="0">
                <a:cs typeface="Times New Roman"/>
              </a:rPr>
              <a:t>t</a:t>
            </a:r>
            <a:r>
              <a:rPr lang="en-US" sz="1400" spc="85" dirty="0">
                <a:cs typeface="Times New Roman"/>
              </a:rPr>
              <a:t>s</a:t>
            </a:r>
            <a:r>
              <a:rPr lang="en-US" sz="1400" spc="15" dirty="0">
                <a:cs typeface="Times New Roman"/>
              </a:rPr>
              <a:t> </a:t>
            </a:r>
            <a:r>
              <a:rPr lang="en-US" sz="1400" spc="-70" dirty="0" smtClean="0">
                <a:cs typeface="Times New Roman"/>
              </a:rPr>
              <a:t>f</a:t>
            </a:r>
            <a:r>
              <a:rPr lang="en-US" sz="1400" dirty="0" smtClean="0">
                <a:cs typeface="Times New Roman"/>
              </a:rPr>
              <a:t>i</a:t>
            </a:r>
            <a:r>
              <a:rPr lang="en-US" sz="1400" spc="-15" dirty="0" smtClean="0">
                <a:cs typeface="Times New Roman"/>
              </a:rPr>
              <a:t>n</a:t>
            </a:r>
            <a:r>
              <a:rPr lang="en-US" sz="1400" spc="95" dirty="0" smtClean="0">
                <a:cs typeface="Times New Roman"/>
              </a:rPr>
              <a:t>a</a:t>
            </a:r>
            <a:r>
              <a:rPr lang="en-US" sz="1400" spc="55" dirty="0" smtClean="0">
                <a:cs typeface="Times New Roman"/>
              </a:rPr>
              <a:t>n</a:t>
            </a:r>
            <a:r>
              <a:rPr lang="en-US" sz="1400" spc="45" dirty="0" smtClean="0">
                <a:cs typeface="Times New Roman"/>
              </a:rPr>
              <a:t>c</a:t>
            </a:r>
            <a:r>
              <a:rPr lang="en-US" sz="1400" spc="15" dirty="0" smtClean="0">
                <a:cs typeface="Times New Roman"/>
              </a:rPr>
              <a:t>i</a:t>
            </a:r>
            <a:r>
              <a:rPr lang="en-US" sz="1400" spc="20" dirty="0" smtClean="0">
                <a:cs typeface="Times New Roman"/>
              </a:rPr>
              <a:t>a</a:t>
            </a:r>
            <a:r>
              <a:rPr lang="en-US" sz="1400" spc="-70" dirty="0" smtClean="0">
                <a:cs typeface="Times New Roman"/>
              </a:rPr>
              <a:t>l</a:t>
            </a:r>
            <a:r>
              <a:rPr lang="en-US" sz="1400" spc="5" dirty="0" smtClean="0">
                <a:cs typeface="Times New Roman"/>
              </a:rPr>
              <a:t> </a:t>
            </a:r>
            <a:r>
              <a:rPr lang="en-US" sz="1400" spc="70" dirty="0" smtClean="0">
                <a:cs typeface="Times New Roman"/>
              </a:rPr>
              <a:t>s</a:t>
            </a:r>
            <a:r>
              <a:rPr lang="en-US" sz="1400" spc="75" dirty="0" smtClean="0">
                <a:cs typeface="Times New Roman"/>
              </a:rPr>
              <a:t>u</a:t>
            </a:r>
            <a:r>
              <a:rPr lang="en-US" sz="1400" spc="65" dirty="0" smtClean="0">
                <a:cs typeface="Times New Roman"/>
              </a:rPr>
              <a:t>s</a:t>
            </a:r>
            <a:r>
              <a:rPr lang="en-US" sz="1400" spc="35" dirty="0" smtClean="0">
                <a:cs typeface="Times New Roman"/>
              </a:rPr>
              <a:t>t</a:t>
            </a:r>
            <a:r>
              <a:rPr lang="en-US" sz="1400" spc="85" dirty="0" smtClean="0">
                <a:cs typeface="Times New Roman"/>
              </a:rPr>
              <a:t>a</a:t>
            </a:r>
            <a:r>
              <a:rPr lang="en-US" sz="1400" dirty="0" smtClean="0">
                <a:cs typeface="Times New Roman"/>
              </a:rPr>
              <a:t>i</a:t>
            </a:r>
            <a:r>
              <a:rPr lang="en-US" sz="1400" spc="-15" dirty="0" smtClean="0">
                <a:cs typeface="Times New Roman"/>
              </a:rPr>
              <a:t>n</a:t>
            </a:r>
            <a:r>
              <a:rPr lang="en-US" sz="1400" spc="95" dirty="0" smtClean="0">
                <a:cs typeface="Times New Roman"/>
              </a:rPr>
              <a:t>a</a:t>
            </a:r>
            <a:r>
              <a:rPr lang="en-US" sz="1400" spc="80" dirty="0" smtClean="0">
                <a:cs typeface="Times New Roman"/>
              </a:rPr>
              <a:t>b</a:t>
            </a:r>
            <a:r>
              <a:rPr lang="en-US" sz="1400" spc="-65" dirty="0" smtClean="0">
                <a:cs typeface="Times New Roman"/>
              </a:rPr>
              <a:t>i</a:t>
            </a:r>
            <a:r>
              <a:rPr lang="en-US" sz="1400" spc="-80" dirty="0" smtClean="0">
                <a:cs typeface="Times New Roman"/>
              </a:rPr>
              <a:t>l</a:t>
            </a:r>
            <a:r>
              <a:rPr lang="en-US" sz="1400" spc="-20" dirty="0" smtClean="0">
                <a:cs typeface="Times New Roman"/>
              </a:rPr>
              <a:t>i</a:t>
            </a:r>
            <a:r>
              <a:rPr lang="en-US" sz="1400" spc="-30" dirty="0" smtClean="0">
                <a:cs typeface="Times New Roman"/>
              </a:rPr>
              <a:t>t</a:t>
            </a:r>
            <a:r>
              <a:rPr lang="en-US" sz="1400" spc="-15" dirty="0" smtClean="0">
                <a:cs typeface="Times New Roman"/>
              </a:rPr>
              <a:t>y</a:t>
            </a:r>
            <a:r>
              <a:rPr lang="en-US" sz="1400" spc="-25" dirty="0" smtClean="0">
                <a:cs typeface="Times New Roman"/>
              </a:rPr>
              <a:t>.</a:t>
            </a:r>
            <a:endParaRPr lang="en-US" sz="1400" dirty="0">
              <a:cs typeface="Times New Roman"/>
            </a:endParaRPr>
          </a:p>
          <a:p>
            <a:pPr marL="469900" marR="407034" lvl="1">
              <a:lnSpc>
                <a:spcPct val="101699"/>
              </a:lnSpc>
            </a:pPr>
            <a:r>
              <a:rPr lang="en-US" sz="1400" spc="30" dirty="0" smtClean="0">
                <a:cs typeface="Times New Roman"/>
              </a:rPr>
              <a:t>                  -Cultivate strategic alliances with funders to scale our capabilities, impact, and influence </a:t>
            </a:r>
          </a:p>
          <a:p>
            <a:pPr marL="469900" marR="407034" lvl="1">
              <a:lnSpc>
                <a:spcPct val="101699"/>
              </a:lnSpc>
            </a:pPr>
            <a:r>
              <a:rPr lang="en-US" sz="1400" spc="30" dirty="0">
                <a:cs typeface="Times New Roman"/>
              </a:rPr>
              <a:t> </a:t>
            </a:r>
            <a:r>
              <a:rPr lang="en-US" sz="1400" spc="30" dirty="0" smtClean="0">
                <a:cs typeface="Times New Roman"/>
              </a:rPr>
              <a:t>                  </a:t>
            </a:r>
            <a:r>
              <a:rPr lang="en-US" sz="1400" dirty="0" smtClean="0">
                <a:cs typeface="Times New Roman"/>
              </a:rPr>
              <a:t>-Program related co-investing for specific organizations or initiatives</a:t>
            </a:r>
            <a:endParaRPr lang="en-US" sz="1400" dirty="0">
              <a:cs typeface="Times New Roman"/>
            </a:endParaRPr>
          </a:p>
          <a:p>
            <a:pPr marL="690880" marR="12700" algn="just">
              <a:lnSpc>
                <a:spcPct val="104200"/>
              </a:lnSpc>
              <a:tabLst>
                <a:tab pos="919480" algn="l"/>
              </a:tabLst>
            </a:pPr>
            <a:r>
              <a:rPr lang="en-US" sz="1400" spc="-55" dirty="0" smtClean="0">
                <a:cs typeface="Times New Roman"/>
              </a:rPr>
              <a:t>                 -E</a:t>
            </a:r>
            <a:r>
              <a:rPr lang="en-US" sz="1400" spc="-20" dirty="0" smtClean="0">
                <a:cs typeface="Times New Roman"/>
              </a:rPr>
              <a:t>x</a:t>
            </a:r>
            <a:r>
              <a:rPr lang="en-US" sz="1400" spc="75" dirty="0" smtClean="0">
                <a:cs typeface="Times New Roman"/>
              </a:rPr>
              <a:t>p</a:t>
            </a:r>
            <a:r>
              <a:rPr lang="en-US" sz="1400" spc="10" dirty="0" smtClean="0">
                <a:cs typeface="Times New Roman"/>
              </a:rPr>
              <a:t>l</a:t>
            </a:r>
            <a:r>
              <a:rPr lang="en-US" sz="1400" spc="5" dirty="0" smtClean="0">
                <a:cs typeface="Times New Roman"/>
              </a:rPr>
              <a:t>o</a:t>
            </a:r>
            <a:r>
              <a:rPr lang="en-US" sz="1400" spc="-5" dirty="0" smtClean="0">
                <a:cs typeface="Times New Roman"/>
              </a:rPr>
              <a:t>r</a:t>
            </a:r>
            <a:r>
              <a:rPr lang="en-US" sz="1400" spc="135" dirty="0" smtClean="0">
                <a:cs typeface="Times New Roman"/>
              </a:rPr>
              <a:t>e</a:t>
            </a:r>
            <a:r>
              <a:rPr lang="en-US" sz="1400" spc="5" dirty="0" smtClean="0">
                <a:cs typeface="Times New Roman"/>
              </a:rPr>
              <a:t> </a:t>
            </a:r>
            <a:r>
              <a:rPr lang="en-US" sz="1400" spc="75" dirty="0">
                <a:cs typeface="Times New Roman"/>
              </a:rPr>
              <a:t>oppo</a:t>
            </a:r>
            <a:r>
              <a:rPr lang="en-US" sz="1400" spc="-10" dirty="0">
                <a:cs typeface="Times New Roman"/>
              </a:rPr>
              <a:t>r</a:t>
            </a:r>
            <a:r>
              <a:rPr lang="en-US" sz="1400" spc="10" dirty="0">
                <a:cs typeface="Times New Roman"/>
              </a:rPr>
              <a:t>t</a:t>
            </a:r>
            <a:r>
              <a:rPr lang="en-US" sz="1400" spc="55" dirty="0">
                <a:cs typeface="Times New Roman"/>
              </a:rPr>
              <a:t>un</a:t>
            </a:r>
            <a:r>
              <a:rPr lang="en-US" sz="1400" spc="-20" dirty="0">
                <a:cs typeface="Times New Roman"/>
              </a:rPr>
              <a:t>i</a:t>
            </a:r>
            <a:r>
              <a:rPr lang="en-US" sz="1400" spc="-30" dirty="0">
                <a:cs typeface="Times New Roman"/>
              </a:rPr>
              <a:t>t</a:t>
            </a:r>
            <a:r>
              <a:rPr lang="en-US" sz="1400" spc="35" dirty="0">
                <a:cs typeface="Times New Roman"/>
              </a:rPr>
              <a:t>i</a:t>
            </a:r>
            <a:r>
              <a:rPr lang="en-US" sz="1400" spc="40" dirty="0">
                <a:cs typeface="Times New Roman"/>
              </a:rPr>
              <a:t>e</a:t>
            </a:r>
            <a:r>
              <a:rPr lang="en-US" sz="1400" spc="85" dirty="0">
                <a:cs typeface="Times New Roman"/>
              </a:rPr>
              <a:t>s</a:t>
            </a:r>
            <a:r>
              <a:rPr lang="en-US" sz="1400" spc="15" dirty="0">
                <a:cs typeface="Times New Roman"/>
              </a:rPr>
              <a:t> </a:t>
            </a:r>
            <a:r>
              <a:rPr lang="en-US" sz="1400" spc="10" dirty="0">
                <a:cs typeface="Times New Roman"/>
              </a:rPr>
              <a:t>t</a:t>
            </a:r>
            <a:r>
              <a:rPr lang="en-US" sz="1400" spc="80" dirty="0">
                <a:cs typeface="Times New Roman"/>
              </a:rPr>
              <a:t>o</a:t>
            </a:r>
            <a:r>
              <a:rPr lang="en-US" sz="1400" spc="5" dirty="0">
                <a:cs typeface="Times New Roman"/>
              </a:rPr>
              <a:t> </a:t>
            </a:r>
            <a:r>
              <a:rPr lang="en-US" sz="1400" spc="125" dirty="0">
                <a:cs typeface="Times New Roman"/>
              </a:rPr>
              <a:t>d</a:t>
            </a:r>
            <a:r>
              <a:rPr lang="en-US" sz="1400" spc="100" dirty="0">
                <a:cs typeface="Times New Roman"/>
              </a:rPr>
              <a:t>e</a:t>
            </a:r>
            <a:r>
              <a:rPr lang="en-US" sz="1400" spc="-35" dirty="0">
                <a:cs typeface="Times New Roman"/>
              </a:rPr>
              <a:t>li</a:t>
            </a:r>
            <a:r>
              <a:rPr lang="en-US" sz="1400" spc="-70" dirty="0">
                <a:cs typeface="Times New Roman"/>
              </a:rPr>
              <a:t>v</a:t>
            </a:r>
            <a:r>
              <a:rPr lang="en-US" sz="1400" spc="130" dirty="0">
                <a:cs typeface="Times New Roman"/>
              </a:rPr>
              <a:t>e</a:t>
            </a:r>
            <a:r>
              <a:rPr lang="en-US" sz="1400" spc="-5" dirty="0">
                <a:cs typeface="Times New Roman"/>
              </a:rPr>
              <a:t>r</a:t>
            </a:r>
            <a:r>
              <a:rPr lang="en-US" sz="1400" dirty="0">
                <a:cs typeface="Times New Roman"/>
              </a:rPr>
              <a:t> </a:t>
            </a:r>
            <a:r>
              <a:rPr lang="en-US" sz="1400" spc="85" dirty="0">
                <a:cs typeface="Times New Roman"/>
              </a:rPr>
              <a:t>c</a:t>
            </a:r>
            <a:r>
              <a:rPr lang="en-US" sz="1400" spc="80" dirty="0">
                <a:cs typeface="Times New Roman"/>
              </a:rPr>
              <a:t>a</a:t>
            </a:r>
            <a:r>
              <a:rPr lang="en-US" sz="1400" spc="75" dirty="0">
                <a:cs typeface="Times New Roman"/>
              </a:rPr>
              <a:t>p</a:t>
            </a:r>
            <a:r>
              <a:rPr lang="en-US" sz="1400" spc="95" dirty="0">
                <a:cs typeface="Times New Roman"/>
              </a:rPr>
              <a:t>a</a:t>
            </a:r>
            <a:r>
              <a:rPr lang="en-US" sz="1400" spc="45" dirty="0">
                <a:cs typeface="Times New Roman"/>
              </a:rPr>
              <a:t>c</a:t>
            </a:r>
            <a:r>
              <a:rPr lang="en-US" sz="1400" spc="-20" dirty="0">
                <a:cs typeface="Times New Roman"/>
              </a:rPr>
              <a:t>i</a:t>
            </a:r>
            <a:r>
              <a:rPr lang="en-US" sz="1400" spc="-30" dirty="0">
                <a:cs typeface="Times New Roman"/>
              </a:rPr>
              <a:t>t</a:t>
            </a:r>
            <a:r>
              <a:rPr lang="en-US" sz="1400" spc="-15" dirty="0">
                <a:cs typeface="Times New Roman"/>
              </a:rPr>
              <a:t>y</a:t>
            </a:r>
            <a:r>
              <a:rPr lang="en-US" sz="1400" spc="10" dirty="0">
                <a:cs typeface="Times New Roman"/>
              </a:rPr>
              <a:t> </a:t>
            </a:r>
            <a:r>
              <a:rPr lang="en-US" sz="1400" spc="75" dirty="0">
                <a:cs typeface="Times New Roman"/>
              </a:rPr>
              <a:t>b</a:t>
            </a:r>
            <a:r>
              <a:rPr lang="en-US" sz="1400" spc="55" dirty="0">
                <a:cs typeface="Times New Roman"/>
              </a:rPr>
              <a:t>u</a:t>
            </a:r>
            <a:r>
              <a:rPr lang="en-US" sz="1400" spc="-65" dirty="0">
                <a:cs typeface="Times New Roman"/>
              </a:rPr>
              <a:t>i</a:t>
            </a:r>
            <a:r>
              <a:rPr lang="en-US" sz="1400" spc="-80" dirty="0">
                <a:cs typeface="Times New Roman"/>
              </a:rPr>
              <a:t>l</a:t>
            </a:r>
            <a:r>
              <a:rPr lang="en-US" sz="1400" spc="80" dirty="0">
                <a:cs typeface="Times New Roman"/>
              </a:rPr>
              <a:t>d</a:t>
            </a:r>
            <a:r>
              <a:rPr lang="en-US" sz="1400" dirty="0">
                <a:cs typeface="Times New Roman"/>
              </a:rPr>
              <a:t>i</a:t>
            </a:r>
            <a:r>
              <a:rPr lang="en-US" sz="1400" spc="-15" dirty="0">
                <a:cs typeface="Times New Roman"/>
              </a:rPr>
              <a:t>n</a:t>
            </a:r>
            <a:r>
              <a:rPr lang="en-US" sz="1400" spc="80" dirty="0">
                <a:cs typeface="Times New Roman"/>
              </a:rPr>
              <a:t>g</a:t>
            </a:r>
            <a:r>
              <a:rPr lang="en-US" sz="1400" spc="5" dirty="0">
                <a:cs typeface="Times New Roman"/>
              </a:rPr>
              <a:t> </a:t>
            </a:r>
            <a:r>
              <a:rPr lang="en-US" sz="1400" spc="95" dirty="0">
                <a:cs typeface="Times New Roman"/>
              </a:rPr>
              <a:t>a</a:t>
            </a:r>
            <a:r>
              <a:rPr lang="en-US" sz="1400" spc="50" dirty="0">
                <a:cs typeface="Times New Roman"/>
              </a:rPr>
              <a:t>c</a:t>
            </a:r>
            <a:r>
              <a:rPr lang="en-US" sz="1400" spc="25" dirty="0">
                <a:cs typeface="Times New Roman"/>
              </a:rPr>
              <a:t>t</a:t>
            </a:r>
            <a:r>
              <a:rPr lang="en-US" sz="1400" spc="-25" dirty="0">
                <a:cs typeface="Times New Roman"/>
              </a:rPr>
              <a:t>i</a:t>
            </a:r>
            <a:r>
              <a:rPr lang="en-US" sz="1400" spc="-70" dirty="0">
                <a:cs typeface="Times New Roman"/>
              </a:rPr>
              <a:t>v</a:t>
            </a:r>
            <a:r>
              <a:rPr lang="en-US" sz="1400" spc="-20" dirty="0">
                <a:cs typeface="Times New Roman"/>
              </a:rPr>
              <a:t>i</a:t>
            </a:r>
            <a:r>
              <a:rPr lang="en-US" sz="1400" spc="-30" dirty="0">
                <a:cs typeface="Times New Roman"/>
              </a:rPr>
              <a:t>t</a:t>
            </a:r>
            <a:r>
              <a:rPr lang="en-US" sz="1400" spc="35" dirty="0">
                <a:cs typeface="Times New Roman"/>
              </a:rPr>
              <a:t>i</a:t>
            </a:r>
            <a:r>
              <a:rPr lang="en-US" sz="1400" spc="40" dirty="0">
                <a:cs typeface="Times New Roman"/>
              </a:rPr>
              <a:t>e</a:t>
            </a:r>
            <a:r>
              <a:rPr lang="en-US" sz="1400" spc="85" dirty="0">
                <a:cs typeface="Times New Roman"/>
              </a:rPr>
              <a:t>s</a:t>
            </a:r>
            <a:r>
              <a:rPr lang="en-US" sz="1400" spc="15" dirty="0">
                <a:cs typeface="Times New Roman"/>
              </a:rPr>
              <a:t> </a:t>
            </a:r>
            <a:r>
              <a:rPr lang="en-US" sz="1400" spc="10" dirty="0">
                <a:cs typeface="Times New Roman"/>
              </a:rPr>
              <a:t>t</a:t>
            </a:r>
            <a:r>
              <a:rPr lang="en-US" sz="1400" spc="80" dirty="0">
                <a:cs typeface="Times New Roman"/>
              </a:rPr>
              <a:t>o</a:t>
            </a:r>
            <a:r>
              <a:rPr lang="en-US" sz="1400" spc="5" dirty="0">
                <a:cs typeface="Times New Roman"/>
              </a:rPr>
              <a:t> </a:t>
            </a:r>
            <a:r>
              <a:rPr lang="en-US" sz="1400" spc="10" dirty="0">
                <a:cs typeface="Times New Roman"/>
              </a:rPr>
              <a:t>t</a:t>
            </a:r>
            <a:r>
              <a:rPr lang="en-US" sz="1400" spc="55" dirty="0">
                <a:cs typeface="Times New Roman"/>
              </a:rPr>
              <a:t>h</a:t>
            </a:r>
            <a:r>
              <a:rPr lang="en-US" sz="1400" spc="135" dirty="0">
                <a:cs typeface="Times New Roman"/>
              </a:rPr>
              <a:t>e</a:t>
            </a:r>
            <a:r>
              <a:rPr lang="en-US" sz="1400" spc="5" dirty="0">
                <a:cs typeface="Times New Roman"/>
              </a:rPr>
              <a:t> </a:t>
            </a:r>
            <a:r>
              <a:rPr lang="en-US" sz="1400" spc="50" dirty="0">
                <a:cs typeface="Times New Roman"/>
              </a:rPr>
              <a:t>b</a:t>
            </a:r>
            <a:r>
              <a:rPr lang="en-US" sz="1400" spc="30" dirty="0">
                <a:cs typeface="Times New Roman"/>
              </a:rPr>
              <a:t>r</a:t>
            </a:r>
            <a:r>
              <a:rPr lang="en-US" sz="1400" spc="75" dirty="0">
                <a:cs typeface="Times New Roman"/>
              </a:rPr>
              <a:t>o</a:t>
            </a:r>
            <a:r>
              <a:rPr lang="en-US" sz="1400" spc="95" dirty="0">
                <a:cs typeface="Times New Roman"/>
              </a:rPr>
              <a:t>a</a:t>
            </a:r>
            <a:r>
              <a:rPr lang="en-US" sz="1400" spc="125" dirty="0">
                <a:cs typeface="Times New Roman"/>
              </a:rPr>
              <a:t>d</a:t>
            </a:r>
            <a:r>
              <a:rPr lang="en-US" sz="1400" spc="100" dirty="0">
                <a:cs typeface="Times New Roman"/>
              </a:rPr>
              <a:t>e</a:t>
            </a:r>
            <a:r>
              <a:rPr lang="en-US" sz="1400" spc="-5" dirty="0">
                <a:cs typeface="Times New Roman"/>
              </a:rPr>
              <a:t>r </a:t>
            </a:r>
            <a:r>
              <a:rPr lang="en-US" sz="1400" spc="60" dirty="0" smtClean="0">
                <a:cs typeface="Times New Roman"/>
              </a:rPr>
              <a:t>c</a:t>
            </a:r>
            <a:r>
              <a:rPr lang="en-US" sz="1400" spc="75" dirty="0" smtClean="0">
                <a:cs typeface="Times New Roman"/>
              </a:rPr>
              <a:t>o</a:t>
            </a:r>
            <a:r>
              <a:rPr lang="en-US" sz="1400" spc="25" dirty="0" smtClean="0">
                <a:cs typeface="Times New Roman"/>
              </a:rPr>
              <a:t>mm</a:t>
            </a:r>
            <a:r>
              <a:rPr lang="en-US" sz="1400" spc="10" dirty="0" smtClean="0">
                <a:cs typeface="Times New Roman"/>
              </a:rPr>
              <a:t>un</a:t>
            </a:r>
            <a:r>
              <a:rPr lang="en-US" sz="1400" spc="15" dirty="0" smtClean="0">
                <a:cs typeface="Times New Roman"/>
              </a:rPr>
              <a:t>i</a:t>
            </a:r>
            <a:r>
              <a:rPr lang="en-US" sz="1400" spc="10" dirty="0" smtClean="0">
                <a:cs typeface="Times New Roman"/>
              </a:rPr>
              <a:t>t</a:t>
            </a:r>
            <a:r>
              <a:rPr lang="en-US" sz="1400" spc="-20" dirty="0" smtClean="0">
                <a:cs typeface="Times New Roman"/>
              </a:rPr>
              <a:t>y</a:t>
            </a:r>
            <a:r>
              <a:rPr lang="en-US" sz="1400" spc="-25" dirty="0">
                <a:cs typeface="Times New Roman"/>
              </a:rPr>
              <a:t> </a:t>
            </a:r>
            <a:r>
              <a:rPr lang="en-US" sz="1400" spc="-25" dirty="0" smtClean="0">
                <a:cs typeface="Times New Roman"/>
              </a:rPr>
              <a:t>for foundations, other entities</a:t>
            </a:r>
            <a:endParaRPr lang="en-US" sz="1400" dirty="0">
              <a:cs typeface="Times New Roman"/>
            </a:endParaRPr>
          </a:p>
          <a:p>
            <a:r>
              <a:rPr lang="en-US" sz="1400" b="1" dirty="0" smtClean="0"/>
              <a:t>                               -</a:t>
            </a:r>
            <a:r>
              <a:rPr lang="en-US" sz="1400" dirty="0">
                <a:cs typeface="Times New Roman"/>
              </a:rPr>
              <a:t>I</a:t>
            </a:r>
            <a:r>
              <a:rPr lang="en-US" sz="1400" spc="55" dirty="0">
                <a:cs typeface="Times New Roman"/>
              </a:rPr>
              <a:t>n</a:t>
            </a:r>
            <a:r>
              <a:rPr lang="en-US" sz="1400" spc="-15" dirty="0">
                <a:cs typeface="Times New Roman"/>
              </a:rPr>
              <a:t>v</a:t>
            </a:r>
            <a:r>
              <a:rPr lang="en-US" sz="1400" spc="130" dirty="0">
                <a:cs typeface="Times New Roman"/>
              </a:rPr>
              <a:t>e</a:t>
            </a:r>
            <a:r>
              <a:rPr lang="en-US" sz="1400" spc="90" dirty="0">
                <a:cs typeface="Times New Roman"/>
              </a:rPr>
              <a:t>s</a:t>
            </a:r>
            <a:r>
              <a:rPr lang="en-US" sz="1400" spc="-30" dirty="0">
                <a:cs typeface="Times New Roman"/>
              </a:rPr>
              <a:t>t</a:t>
            </a:r>
            <a:r>
              <a:rPr lang="en-US" sz="1400" spc="-20" dirty="0">
                <a:cs typeface="Times New Roman"/>
              </a:rPr>
              <a:t>i</a:t>
            </a:r>
            <a:r>
              <a:rPr lang="en-US" sz="1400" spc="90" dirty="0">
                <a:cs typeface="Times New Roman"/>
              </a:rPr>
              <a:t>g</a:t>
            </a:r>
            <a:r>
              <a:rPr lang="en-US" sz="1400" spc="85" dirty="0">
                <a:cs typeface="Times New Roman"/>
              </a:rPr>
              <a:t>a</a:t>
            </a:r>
            <a:r>
              <a:rPr lang="en-US" sz="1400" spc="55" dirty="0">
                <a:cs typeface="Times New Roman"/>
              </a:rPr>
              <a:t>t</a:t>
            </a:r>
            <a:r>
              <a:rPr lang="en-US" sz="1400" spc="95" dirty="0">
                <a:cs typeface="Times New Roman"/>
              </a:rPr>
              <a:t>e</a:t>
            </a:r>
            <a:r>
              <a:rPr lang="en-US" sz="1400" spc="5" dirty="0">
                <a:cs typeface="Times New Roman"/>
              </a:rPr>
              <a:t> </a:t>
            </a:r>
            <a:r>
              <a:rPr lang="en-US" sz="1400" spc="110" dirty="0">
                <a:cs typeface="Times New Roman"/>
              </a:rPr>
              <a:t>s</a:t>
            </a:r>
            <a:r>
              <a:rPr lang="en-US" sz="1400" spc="114" dirty="0">
                <a:cs typeface="Times New Roman"/>
              </a:rPr>
              <a:t>e</a:t>
            </a:r>
            <a:r>
              <a:rPr lang="en-US" sz="1400" spc="55" dirty="0">
                <a:cs typeface="Times New Roman"/>
              </a:rPr>
              <a:t>cu</a:t>
            </a:r>
            <a:r>
              <a:rPr lang="en-US" sz="1400" spc="-5" dirty="0">
                <a:cs typeface="Times New Roman"/>
              </a:rPr>
              <a:t>r</a:t>
            </a:r>
            <a:r>
              <a:rPr lang="en-US" sz="1400" dirty="0">
                <a:cs typeface="Times New Roman"/>
              </a:rPr>
              <a:t>i</a:t>
            </a:r>
            <a:r>
              <a:rPr lang="en-US" sz="1400" spc="-15" dirty="0">
                <a:cs typeface="Times New Roman"/>
              </a:rPr>
              <a:t>n</a:t>
            </a:r>
            <a:r>
              <a:rPr lang="en-US" sz="1400" spc="80" dirty="0">
                <a:cs typeface="Times New Roman"/>
              </a:rPr>
              <a:t>g</a:t>
            </a:r>
            <a:r>
              <a:rPr lang="en-US" sz="1400" spc="5" dirty="0">
                <a:cs typeface="Times New Roman"/>
              </a:rPr>
              <a:t> </a:t>
            </a:r>
            <a:r>
              <a:rPr lang="en-US" sz="1400" spc="-5" dirty="0">
                <a:cs typeface="Times New Roman"/>
              </a:rPr>
              <a:t>r</a:t>
            </a:r>
            <a:r>
              <a:rPr lang="en-US" sz="1400" spc="130" dirty="0">
                <a:cs typeface="Times New Roman"/>
              </a:rPr>
              <a:t>e</a:t>
            </a:r>
            <a:r>
              <a:rPr lang="en-US" sz="1400" spc="75" dirty="0">
                <a:cs typeface="Times New Roman"/>
              </a:rPr>
              <a:t>s</a:t>
            </a:r>
            <a:r>
              <a:rPr lang="en-US" sz="1400" spc="90" dirty="0">
                <a:cs typeface="Times New Roman"/>
              </a:rPr>
              <a:t>o</a:t>
            </a:r>
            <a:r>
              <a:rPr lang="en-US" sz="1400" spc="55" dirty="0">
                <a:cs typeface="Times New Roman"/>
              </a:rPr>
              <a:t>u</a:t>
            </a:r>
            <a:r>
              <a:rPr lang="en-US" sz="1400" spc="-5" dirty="0">
                <a:cs typeface="Times New Roman"/>
              </a:rPr>
              <a:t>r</a:t>
            </a:r>
            <a:r>
              <a:rPr lang="en-US" sz="1400" spc="105" dirty="0">
                <a:cs typeface="Times New Roman"/>
              </a:rPr>
              <a:t>c</a:t>
            </a:r>
            <a:r>
              <a:rPr lang="en-US" sz="1400" spc="95" dirty="0">
                <a:cs typeface="Times New Roman"/>
              </a:rPr>
              <a:t>e</a:t>
            </a:r>
            <a:r>
              <a:rPr lang="en-US" sz="1400" spc="85" dirty="0">
                <a:cs typeface="Times New Roman"/>
              </a:rPr>
              <a:t>s</a:t>
            </a:r>
            <a:r>
              <a:rPr lang="en-US" sz="1400" spc="5" dirty="0">
                <a:cs typeface="Times New Roman"/>
              </a:rPr>
              <a:t> </a:t>
            </a:r>
            <a:r>
              <a:rPr lang="en-US" sz="1400" spc="125" dirty="0">
                <a:cs typeface="Times New Roman"/>
              </a:rPr>
              <a:t>b</a:t>
            </a:r>
            <a:r>
              <a:rPr lang="en-US" sz="1400" spc="100" dirty="0">
                <a:cs typeface="Times New Roman"/>
              </a:rPr>
              <a:t>e</a:t>
            </a:r>
            <a:r>
              <a:rPr lang="en-US" sz="1400" spc="-20" dirty="0">
                <a:cs typeface="Times New Roman"/>
              </a:rPr>
              <a:t>y</a:t>
            </a:r>
            <a:r>
              <a:rPr lang="en-US" sz="1400" spc="75" dirty="0">
                <a:cs typeface="Times New Roman"/>
              </a:rPr>
              <a:t>o</a:t>
            </a:r>
            <a:r>
              <a:rPr lang="en-US" sz="1400" spc="55" dirty="0">
                <a:cs typeface="Times New Roman"/>
              </a:rPr>
              <a:t>n</a:t>
            </a:r>
            <a:r>
              <a:rPr lang="en-US" sz="1400" spc="90" dirty="0">
                <a:cs typeface="Times New Roman"/>
              </a:rPr>
              <a:t>d</a:t>
            </a:r>
            <a:r>
              <a:rPr lang="en-US" sz="1400" spc="15" dirty="0">
                <a:cs typeface="Times New Roman"/>
              </a:rPr>
              <a:t> </a:t>
            </a:r>
            <a:r>
              <a:rPr lang="en-US" sz="1400" spc="30" dirty="0">
                <a:cs typeface="Times New Roman"/>
              </a:rPr>
              <a:t>P</a:t>
            </a:r>
            <a:r>
              <a:rPr lang="en-US" sz="1400" spc="95" dirty="0">
                <a:cs typeface="Times New Roman"/>
              </a:rPr>
              <a:t>a</a:t>
            </a:r>
            <a:r>
              <a:rPr lang="en-US" sz="1400" spc="-5" dirty="0">
                <a:cs typeface="Times New Roman"/>
              </a:rPr>
              <a:t>r</a:t>
            </a:r>
            <a:r>
              <a:rPr lang="en-US" sz="1400" spc="10" dirty="0">
                <a:cs typeface="Times New Roman"/>
              </a:rPr>
              <a:t>t</a:t>
            </a:r>
            <a:r>
              <a:rPr lang="en-US" sz="1400" spc="55" dirty="0">
                <a:cs typeface="Times New Roman"/>
              </a:rPr>
              <a:t>n</a:t>
            </a:r>
            <a:r>
              <a:rPr lang="en-US" sz="1400" spc="130" dirty="0">
                <a:cs typeface="Times New Roman"/>
              </a:rPr>
              <a:t>e</a:t>
            </a:r>
            <a:r>
              <a:rPr lang="en-US" sz="1400" spc="-5" dirty="0">
                <a:cs typeface="Times New Roman"/>
              </a:rPr>
              <a:t>r</a:t>
            </a:r>
            <a:r>
              <a:rPr lang="en-US" sz="1400" spc="10" dirty="0">
                <a:cs typeface="Times New Roman"/>
              </a:rPr>
              <a:t> </a:t>
            </a:r>
            <a:r>
              <a:rPr lang="en-US" sz="1400" spc="75" dirty="0">
                <a:cs typeface="Times New Roman"/>
              </a:rPr>
              <a:t>d</a:t>
            </a:r>
            <a:r>
              <a:rPr lang="en-US" sz="1400" spc="65" dirty="0">
                <a:cs typeface="Times New Roman"/>
              </a:rPr>
              <a:t>u</a:t>
            </a:r>
            <a:r>
              <a:rPr lang="en-US" sz="1400" spc="130" dirty="0">
                <a:cs typeface="Times New Roman"/>
              </a:rPr>
              <a:t>e</a:t>
            </a:r>
            <a:r>
              <a:rPr lang="en-US" sz="1400" spc="40" dirty="0">
                <a:cs typeface="Times New Roman"/>
              </a:rPr>
              <a:t>s</a:t>
            </a:r>
            <a:r>
              <a:rPr lang="en-US" sz="1400" spc="20" dirty="0">
                <a:cs typeface="Times New Roman"/>
              </a:rPr>
              <a:t>,</a:t>
            </a:r>
            <a:r>
              <a:rPr lang="en-US" sz="1400" spc="10" dirty="0">
                <a:cs typeface="Times New Roman"/>
              </a:rPr>
              <a:t> </a:t>
            </a:r>
            <a:r>
              <a:rPr lang="en-US" sz="1400" spc="70" dirty="0">
                <a:cs typeface="Times New Roman"/>
              </a:rPr>
              <a:t>s</a:t>
            </a:r>
            <a:r>
              <a:rPr lang="en-US" sz="1400" spc="65" dirty="0">
                <a:cs typeface="Times New Roman"/>
              </a:rPr>
              <a:t>u</a:t>
            </a:r>
            <a:r>
              <a:rPr lang="en-US" sz="1400" spc="55" dirty="0">
                <a:cs typeface="Times New Roman"/>
              </a:rPr>
              <a:t>c</a:t>
            </a:r>
            <a:r>
              <a:rPr lang="en-US" sz="1400" spc="60" dirty="0">
                <a:cs typeface="Times New Roman"/>
              </a:rPr>
              <a:t>h</a:t>
            </a:r>
            <a:r>
              <a:rPr lang="en-US" sz="1400" spc="5" dirty="0">
                <a:cs typeface="Times New Roman"/>
              </a:rPr>
              <a:t> </a:t>
            </a:r>
            <a:r>
              <a:rPr lang="en-US" sz="1400" spc="85" dirty="0">
                <a:cs typeface="Times New Roman"/>
              </a:rPr>
              <a:t>as</a:t>
            </a:r>
            <a:r>
              <a:rPr lang="en-US" sz="1400" spc="15" dirty="0">
                <a:cs typeface="Times New Roman"/>
              </a:rPr>
              <a:t> </a:t>
            </a:r>
            <a:r>
              <a:rPr lang="en-US" sz="1400" spc="75" dirty="0">
                <a:cs typeface="Times New Roman"/>
              </a:rPr>
              <a:t>p</a:t>
            </a:r>
            <a:r>
              <a:rPr lang="en-US" sz="1400" spc="15" dirty="0">
                <a:cs typeface="Times New Roman"/>
              </a:rPr>
              <a:t>l</a:t>
            </a:r>
            <a:r>
              <a:rPr lang="en-US" sz="1400" spc="20" dirty="0">
                <a:cs typeface="Times New Roman"/>
              </a:rPr>
              <a:t>a</a:t>
            </a:r>
            <a:r>
              <a:rPr lang="en-US" sz="1400" spc="55" dirty="0">
                <a:cs typeface="Times New Roman"/>
              </a:rPr>
              <a:t>nn</a:t>
            </a:r>
            <a:r>
              <a:rPr lang="en-US" sz="1400" spc="114" dirty="0">
                <a:cs typeface="Times New Roman"/>
              </a:rPr>
              <a:t>e</a:t>
            </a:r>
            <a:r>
              <a:rPr lang="en-US" sz="1400" spc="90" dirty="0">
                <a:cs typeface="Times New Roman"/>
              </a:rPr>
              <a:t>d</a:t>
            </a:r>
            <a:r>
              <a:rPr lang="en-US" sz="1400" spc="15" dirty="0">
                <a:cs typeface="Times New Roman"/>
              </a:rPr>
              <a:t> </a:t>
            </a:r>
            <a:r>
              <a:rPr lang="en-US" sz="1400" spc="75" dirty="0">
                <a:cs typeface="Times New Roman"/>
              </a:rPr>
              <a:t>g</a:t>
            </a:r>
            <a:r>
              <a:rPr lang="en-US" sz="1400" spc="-55" dirty="0">
                <a:cs typeface="Times New Roman"/>
              </a:rPr>
              <a:t>i</a:t>
            </a:r>
            <a:r>
              <a:rPr lang="en-US" sz="1400" spc="-75" dirty="0">
                <a:cs typeface="Times New Roman"/>
              </a:rPr>
              <a:t>f</a:t>
            </a:r>
            <a:r>
              <a:rPr lang="en-US" sz="1400" spc="10" dirty="0">
                <a:cs typeface="Times New Roman"/>
              </a:rPr>
              <a:t>t</a:t>
            </a:r>
            <a:r>
              <a:rPr lang="en-US" sz="1400" spc="35" dirty="0">
                <a:cs typeface="Times New Roman"/>
              </a:rPr>
              <a:t>s,</a:t>
            </a:r>
            <a:r>
              <a:rPr lang="en-US" sz="1400" spc="25" dirty="0">
                <a:cs typeface="Times New Roman"/>
              </a:rPr>
              <a:t> </a:t>
            </a:r>
            <a:r>
              <a:rPr lang="en-US" sz="1400" spc="105" dirty="0">
                <a:cs typeface="Times New Roman"/>
              </a:rPr>
              <a:t>pe</a:t>
            </a:r>
            <a:r>
              <a:rPr lang="en-US" sz="1400" spc="-5" dirty="0">
                <a:cs typeface="Times New Roman"/>
              </a:rPr>
              <a:t>r</a:t>
            </a:r>
            <a:r>
              <a:rPr lang="en-US" sz="1400" spc="25" dirty="0">
                <a:cs typeface="Times New Roman"/>
              </a:rPr>
              <a:t>m</a:t>
            </a:r>
            <a:r>
              <a:rPr lang="en-US" sz="1400" spc="95" dirty="0">
                <a:cs typeface="Times New Roman"/>
              </a:rPr>
              <a:t>a</a:t>
            </a:r>
            <a:r>
              <a:rPr lang="en-US" sz="1400" spc="55" dirty="0">
                <a:cs typeface="Times New Roman"/>
              </a:rPr>
              <a:t>n</a:t>
            </a:r>
            <a:r>
              <a:rPr lang="en-US" sz="1400" spc="130" dirty="0">
                <a:cs typeface="Times New Roman"/>
              </a:rPr>
              <a:t>e</a:t>
            </a:r>
            <a:r>
              <a:rPr lang="en-US" sz="1400" spc="55" dirty="0">
                <a:cs typeface="Times New Roman"/>
              </a:rPr>
              <a:t>n</a:t>
            </a:r>
            <a:r>
              <a:rPr lang="en-US" sz="1400" spc="15" dirty="0">
                <a:cs typeface="Times New Roman"/>
              </a:rPr>
              <a:t>t</a:t>
            </a:r>
            <a:r>
              <a:rPr lang="en-US" sz="1400" spc="5" dirty="0">
                <a:cs typeface="Times New Roman"/>
              </a:rPr>
              <a:t> </a:t>
            </a:r>
            <a:r>
              <a:rPr lang="en-US" sz="1400" spc="130" dirty="0">
                <a:cs typeface="Times New Roman"/>
              </a:rPr>
              <a:t>e</a:t>
            </a:r>
            <a:r>
              <a:rPr lang="en-US" sz="1400" spc="55" dirty="0">
                <a:cs typeface="Times New Roman"/>
              </a:rPr>
              <a:t>n</a:t>
            </a:r>
            <a:r>
              <a:rPr lang="en-US" sz="1400" spc="95" dirty="0">
                <a:cs typeface="Times New Roman"/>
              </a:rPr>
              <a:t>d</a:t>
            </a:r>
            <a:r>
              <a:rPr lang="en-US" sz="1400" spc="35" dirty="0">
                <a:cs typeface="Times New Roman"/>
              </a:rPr>
              <a:t>ow</a:t>
            </a:r>
            <a:r>
              <a:rPr lang="en-US" sz="1400" spc="25" dirty="0">
                <a:cs typeface="Times New Roman"/>
              </a:rPr>
              <a:t>m</a:t>
            </a:r>
            <a:r>
              <a:rPr lang="en-US" sz="1400" spc="130" dirty="0">
                <a:cs typeface="Times New Roman"/>
              </a:rPr>
              <a:t>e</a:t>
            </a:r>
            <a:r>
              <a:rPr lang="en-US" sz="1400" spc="70" dirty="0">
                <a:cs typeface="Times New Roman"/>
              </a:rPr>
              <a:t>n</a:t>
            </a:r>
            <a:r>
              <a:rPr lang="en-US" sz="1400" spc="20" dirty="0">
                <a:cs typeface="Times New Roman"/>
              </a:rPr>
              <a:t>t</a:t>
            </a:r>
            <a:r>
              <a:rPr lang="en-US" sz="1400" spc="90" dirty="0">
                <a:cs typeface="Times New Roman"/>
              </a:rPr>
              <a:t>s</a:t>
            </a:r>
            <a:r>
              <a:rPr lang="en-US" sz="1400" spc="-25" dirty="0">
                <a:cs typeface="Times New Roman"/>
              </a:rPr>
              <a:t>,</a:t>
            </a:r>
            <a:r>
              <a:rPr lang="en-US" sz="1400" spc="10" dirty="0">
                <a:cs typeface="Times New Roman"/>
              </a:rPr>
              <a:t> </a:t>
            </a:r>
            <a:r>
              <a:rPr lang="en-US" sz="1400" spc="25" dirty="0" smtClean="0">
                <a:cs typeface="Times New Roman"/>
              </a:rPr>
              <a:t>m</a:t>
            </a:r>
            <a:r>
              <a:rPr lang="en-US" sz="1400" spc="55" dirty="0" smtClean="0">
                <a:cs typeface="Times New Roman"/>
              </a:rPr>
              <a:t>u</a:t>
            </a:r>
            <a:r>
              <a:rPr lang="en-US" sz="1400" spc="-20" dirty="0" smtClean="0">
                <a:cs typeface="Times New Roman"/>
              </a:rPr>
              <a:t>l</a:t>
            </a:r>
            <a:r>
              <a:rPr lang="en-US" sz="1400" spc="-30" dirty="0" smtClean="0">
                <a:cs typeface="Times New Roman"/>
              </a:rPr>
              <a:t>t</a:t>
            </a:r>
            <a:r>
              <a:rPr lang="en-US" sz="1400" spc="10" dirty="0" smtClean="0">
                <a:cs typeface="Times New Roman"/>
              </a:rPr>
              <a:t>i</a:t>
            </a:r>
            <a:r>
              <a:rPr lang="en-US" sz="1400" spc="5" dirty="0" smtClean="0">
                <a:cs typeface="Times New Roman"/>
              </a:rPr>
              <a:t>p</a:t>
            </a:r>
            <a:r>
              <a:rPr lang="en-US" sz="1400" spc="35" dirty="0" smtClean="0">
                <a:cs typeface="Times New Roman"/>
              </a:rPr>
              <a:t>l</a:t>
            </a:r>
            <a:r>
              <a:rPr lang="en-US" sz="1400" spc="45" dirty="0" smtClean="0">
                <a:cs typeface="Times New Roman"/>
              </a:rPr>
              <a:t>e</a:t>
            </a:r>
            <a:r>
              <a:rPr lang="en-US" sz="1400" spc="5" dirty="0" smtClean="0">
                <a:cs typeface="Times New Roman"/>
              </a:rPr>
              <a:t> </a:t>
            </a:r>
            <a:r>
              <a:rPr lang="en-US" sz="1400" spc="75" dirty="0">
                <a:cs typeface="Times New Roman"/>
              </a:rPr>
              <a:t>p</a:t>
            </a:r>
            <a:r>
              <a:rPr lang="en-US" sz="1400" spc="95" dirty="0">
                <a:cs typeface="Times New Roman"/>
              </a:rPr>
              <a:t>a</a:t>
            </a:r>
            <a:r>
              <a:rPr lang="en-US" sz="1400" spc="-5" dirty="0">
                <a:cs typeface="Times New Roman"/>
              </a:rPr>
              <a:t>r</a:t>
            </a:r>
            <a:r>
              <a:rPr lang="en-US" sz="1400" spc="10" dirty="0">
                <a:cs typeface="Times New Roman"/>
              </a:rPr>
              <a:t>t</a:t>
            </a:r>
            <a:r>
              <a:rPr lang="en-US" sz="1400" spc="55" dirty="0">
                <a:cs typeface="Times New Roman"/>
              </a:rPr>
              <a:t>n</a:t>
            </a:r>
            <a:r>
              <a:rPr lang="en-US" sz="1400" spc="130" dirty="0">
                <a:cs typeface="Times New Roman"/>
              </a:rPr>
              <a:t>e</a:t>
            </a:r>
            <a:r>
              <a:rPr lang="en-US" sz="1400" spc="-5" dirty="0">
                <a:cs typeface="Times New Roman"/>
              </a:rPr>
              <a:t>r</a:t>
            </a:r>
            <a:r>
              <a:rPr lang="en-US" sz="1400" spc="70" dirty="0">
                <a:cs typeface="Times New Roman"/>
              </a:rPr>
              <a:t>s</a:t>
            </a:r>
            <a:r>
              <a:rPr lang="en-US" sz="1400" spc="75" dirty="0">
                <a:cs typeface="Times New Roman"/>
              </a:rPr>
              <a:t>h</a:t>
            </a:r>
            <a:r>
              <a:rPr lang="en-US" sz="1400" spc="10" dirty="0">
                <a:cs typeface="Times New Roman"/>
              </a:rPr>
              <a:t>ip</a:t>
            </a:r>
            <a:r>
              <a:rPr lang="en-US" sz="1400" spc="5" dirty="0">
                <a:cs typeface="Times New Roman"/>
              </a:rPr>
              <a:t> </a:t>
            </a:r>
            <a:r>
              <a:rPr lang="en-US" sz="1400" spc="35" dirty="0" smtClean="0">
                <a:cs typeface="Times New Roman"/>
              </a:rPr>
              <a:t>l</a:t>
            </a:r>
            <a:r>
              <a:rPr lang="en-US" sz="1400" spc="40" dirty="0" smtClean="0">
                <a:cs typeface="Times New Roman"/>
              </a:rPr>
              <a:t>e</a:t>
            </a:r>
            <a:r>
              <a:rPr lang="en-US" sz="1400" spc="-15" dirty="0" smtClean="0">
                <a:cs typeface="Times New Roman"/>
              </a:rPr>
              <a:t>v</a:t>
            </a:r>
            <a:r>
              <a:rPr lang="en-US" sz="1400" spc="130" dirty="0" smtClean="0">
                <a:cs typeface="Times New Roman"/>
              </a:rPr>
              <a:t>e</a:t>
            </a:r>
            <a:r>
              <a:rPr lang="en-US" sz="1400" spc="5" dirty="0" smtClean="0">
                <a:cs typeface="Times New Roman"/>
              </a:rPr>
              <a:t>ls</a:t>
            </a:r>
            <a:endParaRPr lang="en-US" sz="1400" dirty="0">
              <a:cs typeface="Times New Roman"/>
            </a:endParaRPr>
          </a:p>
          <a:p>
            <a:r>
              <a:rPr lang="en-US" sz="1400" dirty="0" smtClean="0">
                <a:cs typeface="Times New Roman"/>
              </a:rPr>
              <a:t>                               -Develop deep partnerships with corporations including employee engagement programs and corporate sponsorship of members</a:t>
            </a:r>
          </a:p>
          <a:p>
            <a:endParaRPr lang="en-US" sz="1400" dirty="0" smtClean="0">
              <a:cs typeface="Times New Roman"/>
            </a:endParaRPr>
          </a:p>
          <a:p>
            <a:pPr marL="742950" lvl="1" indent="-285750">
              <a:buFont typeface="Arial"/>
              <a:buChar char="•"/>
            </a:pPr>
            <a:r>
              <a:rPr lang="en-US" sz="1400" dirty="0" smtClean="0">
                <a:cs typeface="Times New Roman"/>
              </a:rPr>
              <a:t>Strategy 3: Deepen our partnership with FCCF</a:t>
            </a:r>
          </a:p>
          <a:p>
            <a:pPr lvl="1"/>
            <a:r>
              <a:rPr lang="en-US" sz="1400" dirty="0">
                <a:cs typeface="Times New Roman"/>
              </a:rPr>
              <a:t> </a:t>
            </a:r>
            <a:r>
              <a:rPr lang="en-US" sz="1400" dirty="0" smtClean="0">
                <a:cs typeface="Times New Roman"/>
              </a:rPr>
              <a:t>                   -Collaborate on developing a comprehensive community engagement strategy around addressing the opportunity gap</a:t>
            </a:r>
          </a:p>
          <a:p>
            <a:pPr lvl="1"/>
            <a:r>
              <a:rPr lang="en-US" sz="1400" dirty="0">
                <a:cs typeface="Times New Roman"/>
              </a:rPr>
              <a:t> </a:t>
            </a:r>
            <a:r>
              <a:rPr lang="en-US" sz="1400" dirty="0" smtClean="0">
                <a:cs typeface="Times New Roman"/>
              </a:rPr>
              <a:t>                   -Partner with the Thrive by 25 initiative around workforce development opportunities</a:t>
            </a:r>
          </a:p>
          <a:p>
            <a:pPr lvl="1"/>
            <a:r>
              <a:rPr lang="en-US" sz="1400" dirty="0">
                <a:cs typeface="Times New Roman"/>
              </a:rPr>
              <a:t> </a:t>
            </a:r>
            <a:r>
              <a:rPr lang="en-US" sz="1400" dirty="0" smtClean="0">
                <a:cs typeface="Times New Roman"/>
              </a:rPr>
              <a:t>                   -Work with the Center for Nonprofit excellence to provide a broad set of consulting and training services to nonprofits</a:t>
            </a:r>
          </a:p>
          <a:p>
            <a:pPr lvl="1"/>
            <a:r>
              <a:rPr lang="en-US" sz="1400" dirty="0">
                <a:cs typeface="Times New Roman"/>
              </a:rPr>
              <a:t> </a:t>
            </a:r>
            <a:r>
              <a:rPr lang="en-US" sz="1400" dirty="0" smtClean="0">
                <a:cs typeface="Times New Roman"/>
              </a:rPr>
              <a:t>                   -Engage FCCF leadership in helping to carry out this business plan</a:t>
            </a:r>
          </a:p>
          <a:p>
            <a:pPr lvl="1"/>
            <a:r>
              <a:rPr lang="en-US" sz="1400" dirty="0">
                <a:cs typeface="Times New Roman"/>
              </a:rPr>
              <a:t> </a:t>
            </a:r>
            <a:r>
              <a:rPr lang="en-US" sz="1400" dirty="0" smtClean="0">
                <a:cs typeface="Times New Roman"/>
              </a:rPr>
              <a:t>                   -SVP Partners get more involved with FCCF committees and board, leveraging our business skills</a:t>
            </a:r>
          </a:p>
          <a:p>
            <a:pPr lvl="1"/>
            <a:r>
              <a:rPr lang="en-US" sz="1400" dirty="0">
                <a:cs typeface="Times New Roman"/>
              </a:rPr>
              <a:t> </a:t>
            </a:r>
            <a:r>
              <a:rPr lang="en-US" sz="1400" dirty="0" smtClean="0">
                <a:cs typeface="Times New Roman"/>
              </a:rPr>
              <a:t>                   -SVP and FCCF help each other diversify their revenue sources</a:t>
            </a:r>
          </a:p>
          <a:p>
            <a:pPr lvl="1"/>
            <a:endParaRPr lang="en-US" sz="1400" dirty="0" smtClean="0">
              <a:cs typeface="Times New Roman"/>
            </a:endParaRPr>
          </a:p>
          <a:p>
            <a:pPr marL="742950" lvl="1" indent="-285750">
              <a:buFont typeface="Arial"/>
              <a:buChar char="•"/>
            </a:pPr>
            <a:r>
              <a:rPr lang="en-US" sz="1400" dirty="0" smtClean="0">
                <a:cs typeface="Times New Roman"/>
              </a:rPr>
              <a:t>Strategy 4: Define partner and staff roles that align with SVP’s goals for increased social impact, growth, and sustainability</a:t>
            </a:r>
            <a:endParaRPr lang="en-US" sz="1400" b="1" dirty="0"/>
          </a:p>
          <a:p>
            <a:endParaRPr lang="en-US" b="1" dirty="0">
              <a:solidFill>
                <a:srgbClr val="0000FF"/>
              </a:solidFill>
            </a:endParaRPr>
          </a:p>
          <a:p>
            <a:endParaRPr lang="en-US" b="1" dirty="0">
              <a:solidFill>
                <a:srgbClr val="0000FF"/>
              </a:solidFill>
            </a:endParaRPr>
          </a:p>
          <a:p>
            <a:endParaRPr lang="en-US" dirty="0" smtClean="0"/>
          </a:p>
          <a:p>
            <a:endParaRPr lang="en-US" dirty="0">
              <a:solidFill>
                <a:srgbClr val="0000FF"/>
              </a:solidFill>
            </a:endParaRPr>
          </a:p>
          <a:p>
            <a:endParaRPr lang="en-US" sz="1400" dirty="0">
              <a:solidFill>
                <a:srgbClr val="0000FF"/>
              </a:solidFill>
            </a:endParaRPr>
          </a:p>
          <a:p>
            <a:endParaRPr lang="en-US" sz="1400" dirty="0" smtClean="0">
              <a:solidFill>
                <a:srgbClr val="0000FF"/>
              </a:solidFill>
            </a:endParaRPr>
          </a:p>
          <a:p>
            <a:endParaRPr lang="en-US" sz="1400" dirty="0" smtClean="0"/>
          </a:p>
          <a:p>
            <a:endParaRPr lang="en-US" sz="1400" dirty="0"/>
          </a:p>
          <a:p>
            <a:endParaRPr lang="en-US" sz="1400" dirty="0" smtClean="0"/>
          </a:p>
          <a:p>
            <a:endParaRPr lang="en-US" sz="1400" dirty="0"/>
          </a:p>
          <a:p>
            <a:endParaRPr lang="en-US" sz="1400" dirty="0" smtClean="0"/>
          </a:p>
          <a:p>
            <a:endParaRPr lang="en-US" sz="1000" dirty="0"/>
          </a:p>
          <a:p>
            <a:endParaRPr lang="en-US" sz="1000" dirty="0" smtClean="0"/>
          </a:p>
          <a:p>
            <a:endParaRPr lang="en-US" sz="1000" dirty="0" smtClean="0"/>
          </a:p>
          <a:p>
            <a:endParaRPr lang="en-US" b="1" u="sng" dirty="0"/>
          </a:p>
        </p:txBody>
      </p:sp>
    </p:spTree>
    <p:extLst>
      <p:ext uri="{BB962C8B-B14F-4D97-AF65-F5344CB8AC3E}">
        <p14:creationId xmlns:p14="http://schemas.microsoft.com/office/powerpoint/2010/main" val="328151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6932" y="-1603145"/>
            <a:ext cx="8758767" cy="8371519"/>
          </a:xfrm>
          <a:prstGeom prst="rect">
            <a:avLst/>
          </a:prstGeom>
        </p:spPr>
        <p:txBody>
          <a:bodyPr wrap="square">
            <a:spAutoFit/>
          </a:bodyPr>
          <a:lstStyle/>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r>
              <a:rPr lang="en-US" b="1" dirty="0"/>
              <a:t> </a:t>
            </a:r>
            <a:r>
              <a:rPr lang="en-US" b="1" dirty="0" smtClean="0"/>
              <a:t>            </a:t>
            </a:r>
            <a:r>
              <a:rPr lang="en-US" sz="2400" b="1" u="sng" dirty="0" smtClean="0"/>
              <a:t>SVP Connecticut History and Context for this Plan</a:t>
            </a:r>
            <a:endParaRPr lang="en-US" sz="2400" b="1" dirty="0"/>
          </a:p>
          <a:p>
            <a:pPr algn="ctr"/>
            <a:r>
              <a:rPr lang="en-US" sz="2400" b="1" dirty="0"/>
              <a:t> </a:t>
            </a:r>
          </a:p>
          <a:p>
            <a:endParaRPr lang="en-US" sz="1400" dirty="0" smtClean="0"/>
          </a:p>
          <a:p>
            <a:r>
              <a:rPr lang="en-US" sz="1400" dirty="0" smtClean="0"/>
              <a:t>SVP</a:t>
            </a:r>
            <a:r>
              <a:rPr lang="en-US" sz="1400" dirty="0"/>
              <a:t>-CT was </a:t>
            </a:r>
            <a:r>
              <a:rPr lang="en-US" sz="1400" dirty="0" smtClean="0"/>
              <a:t>founded in October 2013 by </a:t>
            </a:r>
            <a:r>
              <a:rPr lang="en-US" sz="1400" dirty="0"/>
              <a:t>a </a:t>
            </a:r>
            <a:r>
              <a:rPr lang="en-US" sz="1400" dirty="0" smtClean="0"/>
              <a:t>group </a:t>
            </a:r>
            <a:r>
              <a:rPr lang="en-US" sz="1400" dirty="0"/>
              <a:t>of business leaders who partnered with the Fairfield County Community Foundation </a:t>
            </a:r>
            <a:r>
              <a:rPr lang="en-US" sz="1400" dirty="0" smtClean="0"/>
              <a:t>(FCCF) to </a:t>
            </a:r>
            <a:r>
              <a:rPr lang="en-US" sz="1400" dirty="0"/>
              <a:t>create a new chapter of SVP. </a:t>
            </a:r>
            <a:r>
              <a:rPr lang="en-US" sz="1400" dirty="0" smtClean="0"/>
              <a:t> SVP was organized as a field of interest fund at the FCCF, and actively partners with the community foundation.  Our initial business </a:t>
            </a:r>
            <a:r>
              <a:rPr lang="en-US" sz="1400" dirty="0"/>
              <a:t>plan </a:t>
            </a:r>
            <a:r>
              <a:rPr lang="en-US" sz="1400" dirty="0" smtClean="0"/>
              <a:t>focused </a:t>
            </a:r>
            <a:r>
              <a:rPr lang="en-US" sz="1400" dirty="0"/>
              <a:t>on social enterprises and earned income opportunities for nonprofits.  In practice, we found a </a:t>
            </a:r>
            <a:r>
              <a:rPr lang="en-US" sz="1400" dirty="0" smtClean="0"/>
              <a:t>limited number social enterprises to invest in and </a:t>
            </a:r>
            <a:r>
              <a:rPr lang="en-US" sz="1400" dirty="0"/>
              <a:t>shifted our focus to investing in nonprofits and providing them consulting support for capacity building, organizational development, and financial sustainability</a:t>
            </a:r>
            <a:r>
              <a:rPr lang="en-US" sz="1400" dirty="0" smtClean="0"/>
              <a:t>.</a:t>
            </a:r>
          </a:p>
          <a:p>
            <a:r>
              <a:rPr lang="en-US" sz="1400" dirty="0" smtClean="0"/>
              <a:t>  </a:t>
            </a:r>
            <a:endParaRPr lang="en-US" sz="1400" dirty="0"/>
          </a:p>
          <a:p>
            <a:r>
              <a:rPr lang="en-US" sz="1400" dirty="0"/>
              <a:t> </a:t>
            </a:r>
          </a:p>
          <a:p>
            <a:endParaRPr lang="en-US" sz="1400" dirty="0" smtClean="0"/>
          </a:p>
          <a:p>
            <a:r>
              <a:rPr lang="en-US" sz="1400" dirty="0" smtClean="0"/>
              <a:t>Over the past three years, SVP has invested $384,000 in four nonprofits, and 3200 volunteer hours in a total of 15 nonprofits.  In this work, SVP has achieved significant outcomes and has received very positive feedback in grantee surveys.  In addition, our partners have participated in a wide range of educational events, enabling partners to deepen their knowledge of philanthropy, while expanding their networks of partner and community relationships. </a:t>
            </a:r>
          </a:p>
          <a:p>
            <a:r>
              <a:rPr lang="en-US" sz="1400" dirty="0" smtClean="0"/>
              <a:t>Past and current investments:                 </a:t>
            </a:r>
            <a:r>
              <a:rPr lang="en-US" sz="1200" dirty="0"/>
              <a:t>International Institute of Connecticut</a:t>
            </a:r>
          </a:p>
          <a:p>
            <a:pPr marL="1147763" lvl="1" indent="508000">
              <a:tabLst>
                <a:tab pos="1087438" algn="l"/>
              </a:tabLst>
            </a:pPr>
            <a:r>
              <a:rPr lang="en-US" sz="1200" dirty="0" smtClean="0"/>
              <a:t>		    Harbor </a:t>
            </a:r>
            <a:r>
              <a:rPr lang="en-US" sz="1200" dirty="0"/>
              <a:t>Watch </a:t>
            </a:r>
          </a:p>
          <a:p>
            <a:pPr marL="1147763" lvl="1" indent="508000">
              <a:tabLst>
                <a:tab pos="1087438" algn="l"/>
              </a:tabLst>
            </a:pPr>
            <a:r>
              <a:rPr lang="en-US" sz="1200" dirty="0" smtClean="0"/>
              <a:t>		    CT </a:t>
            </a:r>
            <a:r>
              <a:rPr lang="en-US" sz="1200" dirty="0"/>
              <a:t>Pre-Engineering Program </a:t>
            </a:r>
          </a:p>
          <a:p>
            <a:pPr marL="1147763" lvl="1" indent="508000">
              <a:tabLst>
                <a:tab pos="1087438" algn="l"/>
              </a:tabLst>
            </a:pPr>
            <a:r>
              <a:rPr lang="en-US" sz="1200" dirty="0" smtClean="0"/>
              <a:t>		    Horizons </a:t>
            </a:r>
            <a:r>
              <a:rPr lang="en-US" sz="1200" dirty="0"/>
              <a:t>National </a:t>
            </a:r>
          </a:p>
          <a:p>
            <a:endParaRPr lang="en-US" sz="1400" dirty="0"/>
          </a:p>
          <a:p>
            <a:r>
              <a:rPr lang="en-US" sz="1400" dirty="0" smtClean="0"/>
              <a:t>The </a:t>
            </a:r>
            <a:r>
              <a:rPr lang="en-US" sz="1400" dirty="0"/>
              <a:t>SVP-CT Board of Directors decided to conduct a strategic review in order to plan for our future based upon a deeper understanding of partner interests and community needs.  This document represents the product of a six-month strategic planning effort led by a team of 15 partners and board members.  The comprehensive process included a landscape analysis of our community, a best practices review of our SVP network, and an analysis of our internal organization, including our Partner experiences, and our current operating and financial model. These activities and other external data have </a:t>
            </a:r>
            <a:r>
              <a:rPr lang="en-US" sz="1400" dirty="0" smtClean="0"/>
              <a:t>formed the basis for this strategic plan.  </a:t>
            </a:r>
            <a:endParaRPr lang="en-US" sz="1600" dirty="0"/>
          </a:p>
        </p:txBody>
      </p:sp>
      <p:pic>
        <p:nvPicPr>
          <p:cNvPr id="3" name="Picture 2" descr="Screen Shot 2016-06-13 at 1.46.26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265" y="1066801"/>
            <a:ext cx="1913467" cy="660400"/>
          </a:xfrm>
          <a:prstGeom prst="rect">
            <a:avLst/>
          </a:prstGeom>
        </p:spPr>
      </p:pic>
      <p:pic>
        <p:nvPicPr>
          <p:cNvPr id="4" name="Picture 3" descr="Screen Shot 2016-06-13 at 1.45.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67" y="2184399"/>
            <a:ext cx="1879600" cy="863601"/>
          </a:xfrm>
          <a:prstGeom prst="rect">
            <a:avLst/>
          </a:prstGeom>
        </p:spPr>
      </p:pic>
      <p:sp>
        <p:nvSpPr>
          <p:cNvPr id="5" name="Plus 4"/>
          <p:cNvSpPr/>
          <p:nvPr/>
        </p:nvSpPr>
        <p:spPr>
          <a:xfrm>
            <a:off x="965200" y="1642534"/>
            <a:ext cx="863600" cy="592666"/>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creen Shot 2016-06-13 at 1.53.2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266" y="3285067"/>
            <a:ext cx="1845733" cy="1405466"/>
          </a:xfrm>
          <a:prstGeom prst="rect">
            <a:avLst/>
          </a:prstGeom>
        </p:spPr>
      </p:pic>
      <p:pic>
        <p:nvPicPr>
          <p:cNvPr id="7" name="Picture 6" descr="Screen Shot 2016-06-13 at 1.55.58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532" y="5080000"/>
            <a:ext cx="1981201" cy="1236133"/>
          </a:xfrm>
          <a:prstGeom prst="rect">
            <a:avLst/>
          </a:prstGeom>
        </p:spPr>
      </p:pic>
    </p:spTree>
    <p:extLst>
      <p:ext uri="{BB962C8B-B14F-4D97-AF65-F5344CB8AC3E}">
        <p14:creationId xmlns:p14="http://schemas.microsoft.com/office/powerpoint/2010/main" val="2649601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477500" cy="539332"/>
          </a:xfrm>
        </p:spPr>
        <p:txBody>
          <a:bodyPr>
            <a:normAutofit fontScale="90000"/>
          </a:bodyPr>
          <a:lstStyle/>
          <a:p>
            <a:pPr algn="ctr"/>
            <a:r>
              <a:rPr lang="en-US" sz="2000" b="1" u="sng" dirty="0">
                <a:latin typeface="+mn-lt"/>
              </a:rPr>
              <a:t>What We Learned from </a:t>
            </a:r>
            <a:r>
              <a:rPr lang="en-US" sz="2000" b="1" u="sng" dirty="0" smtClean="0">
                <a:latin typeface="+mn-lt"/>
              </a:rPr>
              <a:t>our </a:t>
            </a:r>
            <a:r>
              <a:rPr lang="en-US" sz="2000" b="1" u="sng" dirty="0">
                <a:latin typeface="+mn-lt"/>
              </a:rPr>
              <a:t>Partner Survey and SVP Network Review</a:t>
            </a:r>
            <a:br>
              <a:rPr lang="en-US" sz="2000" b="1" u="sng" dirty="0">
                <a:latin typeface="+mn-lt"/>
              </a:rPr>
            </a:br>
            <a:endParaRPr lang="en-US" sz="2000" b="1" u="sng" dirty="0">
              <a:latin typeface="+mn-lt"/>
            </a:endParaRPr>
          </a:p>
        </p:txBody>
      </p:sp>
      <p:sp>
        <p:nvSpPr>
          <p:cNvPr id="3" name="Content Placeholder 2"/>
          <p:cNvSpPr>
            <a:spLocks noGrp="1"/>
          </p:cNvSpPr>
          <p:nvPr>
            <p:ph sz="half" idx="1"/>
          </p:nvPr>
        </p:nvSpPr>
        <p:spPr>
          <a:xfrm>
            <a:off x="622299" y="1633187"/>
            <a:ext cx="5400341" cy="4717258"/>
          </a:xfrm>
          <a:ln>
            <a:solidFill>
              <a:schemeClr val="tx1"/>
            </a:solidFill>
          </a:ln>
        </p:spPr>
        <p:txBody>
          <a:bodyPr>
            <a:normAutofit fontScale="25000" lnSpcReduction="20000"/>
          </a:bodyPr>
          <a:lstStyle/>
          <a:p>
            <a:endParaRPr lang="en-US" sz="1400" dirty="0" smtClean="0"/>
          </a:p>
          <a:p>
            <a:r>
              <a:rPr lang="en-US" sz="4800" dirty="0" smtClean="0"/>
              <a:t>High level of partner satisfaction</a:t>
            </a:r>
          </a:p>
          <a:p>
            <a:pPr marL="0" indent="0">
              <a:lnSpc>
                <a:spcPct val="70000"/>
              </a:lnSpc>
              <a:buNone/>
            </a:pPr>
            <a:r>
              <a:rPr lang="en-US" sz="4800" dirty="0"/>
              <a:t> </a:t>
            </a:r>
            <a:r>
              <a:rPr lang="en-US" sz="4800" dirty="0" smtClean="0"/>
              <a:t>     -100% rate the partner experience good or outstanding</a:t>
            </a:r>
          </a:p>
          <a:p>
            <a:pPr marL="0" indent="0">
              <a:lnSpc>
                <a:spcPct val="70000"/>
              </a:lnSpc>
              <a:buNone/>
            </a:pPr>
            <a:r>
              <a:rPr lang="en-US" sz="4800" dirty="0" smtClean="0"/>
              <a:t>      -96</a:t>
            </a:r>
            <a:r>
              <a:rPr lang="en-US" sz="4800" dirty="0"/>
              <a:t>% </a:t>
            </a:r>
            <a:r>
              <a:rPr lang="en-US" sz="4800" dirty="0" smtClean="0"/>
              <a:t>would recommend SVP to others </a:t>
            </a:r>
          </a:p>
          <a:p>
            <a:pPr marL="0" indent="0">
              <a:lnSpc>
                <a:spcPct val="70000"/>
              </a:lnSpc>
              <a:buNone/>
            </a:pPr>
            <a:r>
              <a:rPr lang="en-US" sz="4800" dirty="0" smtClean="0"/>
              <a:t>      -96% more </a:t>
            </a:r>
            <a:r>
              <a:rPr lang="en-US" sz="4800" dirty="0"/>
              <a:t>confident </a:t>
            </a:r>
            <a:r>
              <a:rPr lang="en-US" sz="4800" dirty="0" smtClean="0"/>
              <a:t>investors; 70% more thoughtful philanthropists</a:t>
            </a:r>
          </a:p>
          <a:p>
            <a:pPr marL="0" indent="0">
              <a:lnSpc>
                <a:spcPct val="70000"/>
              </a:lnSpc>
              <a:buNone/>
            </a:pPr>
            <a:r>
              <a:rPr lang="en-US" sz="4800" dirty="0" smtClean="0"/>
              <a:t>      -100% believe there are sufficient partner engagement opportunities</a:t>
            </a:r>
          </a:p>
          <a:p>
            <a:r>
              <a:rPr lang="en-US" sz="4800" dirty="0" smtClean="0"/>
              <a:t>Top issue </a:t>
            </a:r>
            <a:r>
              <a:rPr lang="en-US" sz="4800" dirty="0"/>
              <a:t>areas of interest for partners are education (87%), poverty/workforce (71%) and environment (30%).  </a:t>
            </a:r>
            <a:endParaRPr lang="en-US" sz="4800" dirty="0" smtClean="0"/>
          </a:p>
          <a:p>
            <a:r>
              <a:rPr lang="en-US" sz="4800" dirty="0" smtClean="0"/>
              <a:t>New Product interest: Incubator (67%), Board Matching (56%), Fast Pitch (56%.  Create a </a:t>
            </a:r>
            <a:r>
              <a:rPr lang="en-US" sz="4800" dirty="0"/>
              <a:t>big tent that includes new issue areas and programs that will attract other business minded donors.  </a:t>
            </a:r>
            <a:endParaRPr lang="en-US" sz="4800" dirty="0" smtClean="0"/>
          </a:p>
          <a:p>
            <a:pPr>
              <a:lnSpc>
                <a:spcPct val="70000"/>
              </a:lnSpc>
            </a:pPr>
            <a:r>
              <a:rPr lang="en-US" sz="4800" dirty="0" smtClean="0"/>
              <a:t>Opportunities for improvement:  </a:t>
            </a:r>
          </a:p>
          <a:p>
            <a:pPr marL="0" indent="0">
              <a:lnSpc>
                <a:spcPct val="70000"/>
              </a:lnSpc>
              <a:buNone/>
            </a:pPr>
            <a:r>
              <a:rPr lang="en-US" sz="4800" dirty="0"/>
              <a:t> </a:t>
            </a:r>
            <a:r>
              <a:rPr lang="en-US" sz="4800" dirty="0" smtClean="0"/>
              <a:t>     -Growing </a:t>
            </a:r>
            <a:r>
              <a:rPr lang="en-US" sz="4800" dirty="0"/>
              <a:t>and diversifying the </a:t>
            </a:r>
            <a:r>
              <a:rPr lang="en-US" sz="4800" dirty="0" smtClean="0"/>
              <a:t>partnership</a:t>
            </a:r>
          </a:p>
          <a:p>
            <a:pPr marL="0" indent="0">
              <a:lnSpc>
                <a:spcPct val="70000"/>
              </a:lnSpc>
              <a:buNone/>
            </a:pPr>
            <a:r>
              <a:rPr lang="en-US" sz="4800" dirty="0"/>
              <a:t> </a:t>
            </a:r>
            <a:r>
              <a:rPr lang="en-US" sz="4800" dirty="0" smtClean="0"/>
              <a:t>     -Help “non-core” partners become more involved in the process</a:t>
            </a:r>
          </a:p>
          <a:p>
            <a:pPr marL="0" indent="0">
              <a:lnSpc>
                <a:spcPct val="70000"/>
              </a:lnSpc>
              <a:buNone/>
            </a:pPr>
            <a:r>
              <a:rPr lang="en-US" sz="4800" dirty="0"/>
              <a:t> </a:t>
            </a:r>
            <a:r>
              <a:rPr lang="en-US" sz="4800" dirty="0" smtClean="0"/>
              <a:t>     -Partnering </a:t>
            </a:r>
            <a:r>
              <a:rPr lang="en-US" sz="4800" dirty="0"/>
              <a:t>with other funders and </a:t>
            </a:r>
            <a:r>
              <a:rPr lang="en-US" sz="4800" dirty="0" smtClean="0"/>
              <a:t>organizations </a:t>
            </a:r>
          </a:p>
          <a:p>
            <a:pPr marL="0" indent="0">
              <a:lnSpc>
                <a:spcPct val="70000"/>
              </a:lnSpc>
              <a:buNone/>
            </a:pPr>
            <a:r>
              <a:rPr lang="en-US" sz="4800" dirty="0"/>
              <a:t> </a:t>
            </a:r>
            <a:r>
              <a:rPr lang="en-US" sz="4800" dirty="0" smtClean="0"/>
              <a:t>    -Systematizing </a:t>
            </a:r>
            <a:r>
              <a:rPr lang="en-US" sz="4800" dirty="0"/>
              <a:t>our consulting </a:t>
            </a:r>
            <a:r>
              <a:rPr lang="en-US" sz="4800" dirty="0" smtClean="0"/>
              <a:t>approach</a:t>
            </a:r>
          </a:p>
          <a:p>
            <a:pPr marL="0" indent="0">
              <a:lnSpc>
                <a:spcPct val="70000"/>
              </a:lnSpc>
              <a:buNone/>
            </a:pPr>
            <a:r>
              <a:rPr lang="en-US" sz="4800" dirty="0"/>
              <a:t> </a:t>
            </a:r>
            <a:r>
              <a:rPr lang="en-US" sz="4800" dirty="0" smtClean="0"/>
              <a:t>    -Clarifying our mission and strategy</a:t>
            </a:r>
          </a:p>
          <a:p>
            <a:r>
              <a:rPr lang="en-US" sz="4800" dirty="0" smtClean="0"/>
              <a:t>Investment Process enhancements:  smaller </a:t>
            </a:r>
            <a:r>
              <a:rPr lang="en-US" sz="4800" dirty="0"/>
              <a:t>grant sizes, earlier engagement with potential grantees, rolling investments, better outcome measurement, </a:t>
            </a:r>
            <a:r>
              <a:rPr lang="en-US" sz="4800" dirty="0" smtClean="0"/>
              <a:t>exploration </a:t>
            </a:r>
            <a:r>
              <a:rPr lang="en-US" sz="4800" dirty="0"/>
              <a:t>of new types of </a:t>
            </a:r>
            <a:r>
              <a:rPr lang="en-US" sz="4800" dirty="0" smtClean="0"/>
              <a:t>investments   </a:t>
            </a:r>
            <a:endParaRPr lang="en-US" sz="4800" dirty="0"/>
          </a:p>
        </p:txBody>
      </p:sp>
      <p:sp>
        <p:nvSpPr>
          <p:cNvPr id="4" name="Content Placeholder 3"/>
          <p:cNvSpPr>
            <a:spLocks noGrp="1"/>
          </p:cNvSpPr>
          <p:nvPr>
            <p:ph sz="half" idx="2"/>
          </p:nvPr>
        </p:nvSpPr>
        <p:spPr>
          <a:xfrm>
            <a:off x="6138090" y="1616477"/>
            <a:ext cx="5431609" cy="4753212"/>
          </a:xfrm>
          <a:ln>
            <a:solidFill>
              <a:schemeClr val="tx1"/>
            </a:solidFill>
          </a:ln>
        </p:spPr>
        <p:txBody>
          <a:bodyPr>
            <a:normAutofit fontScale="25000" lnSpcReduction="20000"/>
          </a:bodyPr>
          <a:lstStyle/>
          <a:p>
            <a:endParaRPr lang="en-US" sz="1400" dirty="0" smtClean="0"/>
          </a:p>
          <a:p>
            <a:pPr>
              <a:lnSpc>
                <a:spcPct val="70000"/>
              </a:lnSpc>
            </a:pPr>
            <a:r>
              <a:rPr lang="en-US" sz="4800" b="1" dirty="0" smtClean="0"/>
              <a:t>Revenue management:</a:t>
            </a:r>
          </a:p>
          <a:p>
            <a:pPr marL="0" indent="0">
              <a:lnSpc>
                <a:spcPct val="70000"/>
              </a:lnSpc>
              <a:buNone/>
            </a:pPr>
            <a:r>
              <a:rPr lang="en-US" sz="4800" b="1" dirty="0"/>
              <a:t> </a:t>
            </a:r>
            <a:r>
              <a:rPr lang="en-US" sz="4800" b="1" dirty="0" smtClean="0"/>
              <a:t>     </a:t>
            </a:r>
            <a:r>
              <a:rPr lang="en-US" sz="4800" dirty="0" smtClean="0"/>
              <a:t>-Revenue/Partner: Average: $5,029  Best practice: $7194 (Portland)</a:t>
            </a:r>
          </a:p>
          <a:p>
            <a:pPr marL="0" indent="0">
              <a:lnSpc>
                <a:spcPct val="70000"/>
              </a:lnSpc>
              <a:buNone/>
            </a:pPr>
            <a:r>
              <a:rPr lang="en-US" sz="4800" dirty="0"/>
              <a:t> </a:t>
            </a:r>
            <a:r>
              <a:rPr lang="en-US" sz="4800" dirty="0" smtClean="0"/>
              <a:t>     -# of Partners: Typically 50-150 partners. Best practice: 510 partners (Seattle)</a:t>
            </a:r>
          </a:p>
          <a:p>
            <a:pPr>
              <a:lnSpc>
                <a:spcPct val="70000"/>
              </a:lnSpc>
            </a:pPr>
            <a:endParaRPr lang="en-US" sz="4800" b="1" dirty="0" smtClean="0"/>
          </a:p>
          <a:p>
            <a:pPr>
              <a:lnSpc>
                <a:spcPct val="70000"/>
              </a:lnSpc>
            </a:pPr>
            <a:r>
              <a:rPr lang="en-US" sz="4800" b="1" dirty="0" smtClean="0"/>
              <a:t>Program and Investment Focus:</a:t>
            </a:r>
          </a:p>
          <a:p>
            <a:pPr marL="0" indent="0">
              <a:lnSpc>
                <a:spcPct val="70000"/>
              </a:lnSpc>
              <a:buNone/>
            </a:pPr>
            <a:r>
              <a:rPr lang="en-US" sz="4800" b="1" dirty="0"/>
              <a:t> </a:t>
            </a:r>
            <a:r>
              <a:rPr lang="en-US" sz="4800" b="1" dirty="0" smtClean="0"/>
              <a:t>      -</a:t>
            </a:r>
            <a:r>
              <a:rPr lang="en-US" sz="4800" dirty="0" smtClean="0"/>
              <a:t>Investment focus: Chapters vary between solving a community problem,</a:t>
            </a:r>
          </a:p>
          <a:p>
            <a:pPr marL="0" indent="0">
              <a:lnSpc>
                <a:spcPct val="70000"/>
              </a:lnSpc>
              <a:buNone/>
            </a:pPr>
            <a:r>
              <a:rPr lang="en-US" sz="4800" dirty="0" smtClean="0"/>
              <a:t>        concentrating on a specific issue, or investing more broadly</a:t>
            </a:r>
          </a:p>
          <a:p>
            <a:pPr marL="0" indent="0">
              <a:lnSpc>
                <a:spcPct val="70000"/>
              </a:lnSpc>
              <a:buNone/>
            </a:pPr>
            <a:r>
              <a:rPr lang="en-US" sz="4800" dirty="0" smtClean="0"/>
              <a:t>       -New investment approaches: fast pitch, impact investing, collective impact</a:t>
            </a:r>
          </a:p>
          <a:p>
            <a:pPr marL="0" indent="0">
              <a:lnSpc>
                <a:spcPct val="70000"/>
              </a:lnSpc>
              <a:buNone/>
            </a:pPr>
            <a:r>
              <a:rPr lang="en-US" sz="4800" dirty="0" smtClean="0"/>
              <a:t>       -Convening role: SVP chapters are increasingly bringing together cross sector</a:t>
            </a:r>
          </a:p>
          <a:p>
            <a:pPr marL="0" indent="0">
              <a:lnSpc>
                <a:spcPct val="70000"/>
              </a:lnSpc>
              <a:buNone/>
            </a:pPr>
            <a:r>
              <a:rPr lang="en-US" sz="4800" dirty="0"/>
              <a:t> </a:t>
            </a:r>
            <a:r>
              <a:rPr lang="en-US" sz="4800" dirty="0" smtClean="0"/>
              <a:t>       partners </a:t>
            </a:r>
            <a:r>
              <a:rPr lang="en-US" sz="4800" dirty="0"/>
              <a:t>and serving </a:t>
            </a:r>
            <a:r>
              <a:rPr lang="en-US" sz="4800" dirty="0" smtClean="0"/>
              <a:t>as backbone</a:t>
            </a:r>
          </a:p>
          <a:p>
            <a:pPr marL="0" indent="0">
              <a:lnSpc>
                <a:spcPct val="70000"/>
              </a:lnSpc>
              <a:buNone/>
            </a:pPr>
            <a:r>
              <a:rPr lang="en-US" sz="4800" dirty="0" smtClean="0"/>
              <a:t> </a:t>
            </a:r>
          </a:p>
          <a:p>
            <a:pPr>
              <a:lnSpc>
                <a:spcPct val="70000"/>
              </a:lnSpc>
            </a:pPr>
            <a:r>
              <a:rPr lang="en-US" sz="4800" dirty="0"/>
              <a:t> </a:t>
            </a:r>
            <a:r>
              <a:rPr lang="en-US" sz="4800" dirty="0" smtClean="0"/>
              <a:t> </a:t>
            </a:r>
            <a:r>
              <a:rPr lang="en-US" sz="4800" b="1" dirty="0" smtClean="0"/>
              <a:t>SVP organizational and capacity growth (Taking SVP to the next level)</a:t>
            </a:r>
          </a:p>
          <a:p>
            <a:pPr marL="0" indent="0">
              <a:lnSpc>
                <a:spcPct val="70000"/>
              </a:lnSpc>
              <a:buNone/>
            </a:pPr>
            <a:r>
              <a:rPr lang="en-US" sz="4800" b="1" dirty="0"/>
              <a:t> </a:t>
            </a:r>
            <a:r>
              <a:rPr lang="en-US" sz="4800" b="1" dirty="0" smtClean="0"/>
              <a:t>     </a:t>
            </a:r>
            <a:r>
              <a:rPr lang="en-US" sz="4800" b="1" dirty="0"/>
              <a:t> </a:t>
            </a:r>
            <a:r>
              <a:rPr lang="en-US" sz="4800" b="1" dirty="0" smtClean="0"/>
              <a:t>-</a:t>
            </a:r>
            <a:r>
              <a:rPr lang="en-US" sz="4800" dirty="0" smtClean="0"/>
              <a:t>Expand and diversify membership, </a:t>
            </a:r>
            <a:r>
              <a:rPr lang="en-US" sz="4800" dirty="0"/>
              <a:t>including </a:t>
            </a:r>
            <a:r>
              <a:rPr lang="en-US" sz="4800" dirty="0" smtClean="0"/>
              <a:t>younger </a:t>
            </a:r>
            <a:r>
              <a:rPr lang="en-US" sz="4800" dirty="0"/>
              <a:t>partners </a:t>
            </a:r>
            <a:r>
              <a:rPr lang="en-US" sz="4800" dirty="0" smtClean="0"/>
              <a:t>who</a:t>
            </a:r>
          </a:p>
          <a:p>
            <a:pPr marL="0" indent="0">
              <a:lnSpc>
                <a:spcPct val="70000"/>
              </a:lnSpc>
              <a:buNone/>
            </a:pPr>
            <a:r>
              <a:rPr lang="en-US" sz="4800" dirty="0"/>
              <a:t> </a:t>
            </a:r>
            <a:r>
              <a:rPr lang="en-US" sz="4800" dirty="0" smtClean="0"/>
              <a:t>      bring </a:t>
            </a:r>
            <a:r>
              <a:rPr lang="en-US" sz="4800" dirty="0"/>
              <a:t>new knowledge, skills, and </a:t>
            </a:r>
            <a:r>
              <a:rPr lang="en-US" sz="4800" dirty="0" smtClean="0"/>
              <a:t>energy</a:t>
            </a:r>
          </a:p>
          <a:p>
            <a:pPr marL="0" indent="0">
              <a:lnSpc>
                <a:spcPct val="70000"/>
              </a:lnSpc>
              <a:buNone/>
            </a:pPr>
            <a:r>
              <a:rPr lang="en-US" sz="4800" dirty="0"/>
              <a:t> </a:t>
            </a:r>
            <a:r>
              <a:rPr lang="en-US" sz="4800" dirty="0" smtClean="0"/>
              <a:t>      -Diversify and expand financial resources through funder partnerships</a:t>
            </a:r>
          </a:p>
          <a:p>
            <a:pPr marL="0" indent="0">
              <a:lnSpc>
                <a:spcPct val="70000"/>
              </a:lnSpc>
              <a:buNone/>
            </a:pPr>
            <a:r>
              <a:rPr lang="en-US" sz="4800" b="1" dirty="0" smtClean="0"/>
              <a:t>       -</a:t>
            </a:r>
            <a:r>
              <a:rPr lang="en-US" sz="4800" dirty="0"/>
              <a:t>Professional development of partners, mentoring </a:t>
            </a:r>
            <a:r>
              <a:rPr lang="en-US" sz="4800" dirty="0" smtClean="0"/>
              <a:t>for SVP </a:t>
            </a:r>
            <a:r>
              <a:rPr lang="en-US" sz="4800" dirty="0"/>
              <a:t>leadership roles</a:t>
            </a:r>
          </a:p>
          <a:p>
            <a:pPr marL="0" indent="0">
              <a:lnSpc>
                <a:spcPct val="70000"/>
              </a:lnSpc>
              <a:buNone/>
            </a:pPr>
            <a:r>
              <a:rPr lang="en-US" sz="4800" dirty="0" smtClean="0"/>
              <a:t>      -Codifying, scaling </a:t>
            </a:r>
            <a:r>
              <a:rPr lang="en-US" sz="4800" dirty="0"/>
              <a:t>partner advisory </a:t>
            </a:r>
            <a:r>
              <a:rPr lang="en-US" sz="4800" dirty="0" smtClean="0"/>
              <a:t>support; utilizing strategic </a:t>
            </a:r>
            <a:r>
              <a:rPr lang="en-US" sz="4800" dirty="0"/>
              <a:t>allies </a:t>
            </a:r>
            <a:r>
              <a:rPr lang="en-US" sz="4800" dirty="0" smtClean="0"/>
              <a:t>for grantees</a:t>
            </a:r>
          </a:p>
          <a:p>
            <a:pPr marL="0" indent="0">
              <a:lnSpc>
                <a:spcPct val="70000"/>
              </a:lnSpc>
              <a:buNone/>
            </a:pPr>
            <a:r>
              <a:rPr lang="en-US" sz="4800" dirty="0"/>
              <a:t> </a:t>
            </a:r>
            <a:r>
              <a:rPr lang="en-US" sz="4800" dirty="0" smtClean="0"/>
              <a:t>  </a:t>
            </a:r>
            <a:r>
              <a:rPr lang="en-US" sz="4800" b="1" dirty="0" smtClean="0"/>
              <a:t>   -</a:t>
            </a:r>
            <a:r>
              <a:rPr lang="en-US" sz="4800" dirty="0" smtClean="0"/>
              <a:t>Speaker series, Jeffersonian dinners and other social events</a:t>
            </a:r>
          </a:p>
          <a:p>
            <a:pPr marL="0" indent="0">
              <a:lnSpc>
                <a:spcPct val="70000"/>
              </a:lnSpc>
              <a:buNone/>
            </a:pPr>
            <a:r>
              <a:rPr lang="en-US" sz="4800" b="1" dirty="0"/>
              <a:t> </a:t>
            </a:r>
            <a:r>
              <a:rPr lang="en-US" sz="4800" b="1" dirty="0" smtClean="0"/>
              <a:t>         </a:t>
            </a:r>
            <a:endParaRPr lang="en-US" sz="4800" dirty="0" smtClean="0"/>
          </a:p>
          <a:p>
            <a:endParaRPr lang="en-US" sz="3000" dirty="0"/>
          </a:p>
          <a:p>
            <a:pPr marL="0" indent="0">
              <a:lnSpc>
                <a:spcPct val="50000"/>
              </a:lnSpc>
              <a:buNone/>
            </a:pPr>
            <a:endParaRPr lang="en-US" sz="1400" dirty="0"/>
          </a:p>
        </p:txBody>
      </p:sp>
      <p:sp>
        <p:nvSpPr>
          <p:cNvPr id="5" name="Rectangle 4"/>
          <p:cNvSpPr/>
          <p:nvPr/>
        </p:nvSpPr>
        <p:spPr>
          <a:xfrm>
            <a:off x="648083" y="1179162"/>
            <a:ext cx="5371717" cy="431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6134101" y="1173870"/>
            <a:ext cx="5422900" cy="42336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885117" y="1173870"/>
            <a:ext cx="4880683" cy="369332"/>
          </a:xfrm>
          <a:prstGeom prst="rect">
            <a:avLst/>
          </a:prstGeom>
          <a:noFill/>
        </p:spPr>
        <p:txBody>
          <a:bodyPr wrap="square" rtlCol="0">
            <a:spAutoFit/>
          </a:bodyPr>
          <a:lstStyle/>
          <a:p>
            <a:pPr algn="ctr"/>
            <a:r>
              <a:rPr lang="en-US" b="1" u="sng" dirty="0" smtClean="0"/>
              <a:t>Partner Survey Results</a:t>
            </a:r>
            <a:endParaRPr lang="en-US" b="1" u="sng" dirty="0"/>
          </a:p>
        </p:txBody>
      </p:sp>
      <p:sp>
        <p:nvSpPr>
          <p:cNvPr id="8" name="TextBox 7"/>
          <p:cNvSpPr txBox="1"/>
          <p:nvPr/>
        </p:nvSpPr>
        <p:spPr>
          <a:xfrm>
            <a:off x="6769100" y="1216875"/>
            <a:ext cx="3911600" cy="369332"/>
          </a:xfrm>
          <a:prstGeom prst="rect">
            <a:avLst/>
          </a:prstGeom>
          <a:noFill/>
        </p:spPr>
        <p:txBody>
          <a:bodyPr wrap="square" rtlCol="0">
            <a:spAutoFit/>
          </a:bodyPr>
          <a:lstStyle/>
          <a:p>
            <a:pPr algn="ctr"/>
            <a:r>
              <a:rPr lang="en-US" b="1" u="sng" dirty="0" smtClean="0"/>
              <a:t>SVP Network Review</a:t>
            </a:r>
            <a:endParaRPr lang="en-US" b="1" u="sng" dirty="0"/>
          </a:p>
        </p:txBody>
      </p:sp>
    </p:spTree>
    <p:extLst>
      <p:ext uri="{BB962C8B-B14F-4D97-AF65-F5344CB8AC3E}">
        <p14:creationId xmlns:p14="http://schemas.microsoft.com/office/powerpoint/2010/main" val="1504482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9300" y="-1603145"/>
            <a:ext cx="10487831" cy="8248409"/>
          </a:xfrm>
          <a:prstGeom prst="rect">
            <a:avLst/>
          </a:prstGeom>
        </p:spPr>
        <p:txBody>
          <a:bodyPr wrap="square">
            <a:spAutoFit/>
          </a:bodyPr>
          <a:lstStyle/>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pPr algn="ctr"/>
            <a:r>
              <a:rPr lang="en-US" b="1" u="sng" dirty="0" smtClean="0"/>
              <a:t>Connecticut Landscape Analysis</a:t>
            </a:r>
            <a:endParaRPr lang="en-US" dirty="0"/>
          </a:p>
          <a:p>
            <a:r>
              <a:rPr lang="en-US" sz="1600" dirty="0"/>
              <a:t> </a:t>
            </a:r>
            <a:endParaRPr lang="en-US" sz="1600" dirty="0" smtClean="0"/>
          </a:p>
          <a:p>
            <a:r>
              <a:rPr lang="en-US" sz="1400" dirty="0" smtClean="0"/>
              <a:t>SVP spent three months doing a landscape analysis of Fairfield County and Connecticut.  This included 40 interviews and a review of numerous research studies done locally and nationally.  </a:t>
            </a:r>
          </a:p>
          <a:p>
            <a:pPr marL="285750" indent="-285750">
              <a:buFont typeface="Wingdings" charset="2"/>
              <a:buChar char="u"/>
            </a:pPr>
            <a:endParaRPr lang="en-US" sz="1400" dirty="0" smtClean="0"/>
          </a:p>
          <a:p>
            <a:r>
              <a:rPr lang="en-US" sz="1400" b="1" dirty="0" smtClean="0"/>
              <a:t>Key findings:</a:t>
            </a:r>
          </a:p>
          <a:p>
            <a:endParaRPr lang="en-US" sz="1400" dirty="0"/>
          </a:p>
          <a:p>
            <a:pPr marL="342900" indent="-342900">
              <a:buAutoNum type="arabicPeriod"/>
            </a:pPr>
            <a:r>
              <a:rPr lang="en-US" sz="1400" b="1" dirty="0" smtClean="0"/>
              <a:t>Closing the opportunity gap</a:t>
            </a:r>
            <a:r>
              <a:rPr lang="en-US" sz="1400" dirty="0" smtClean="0"/>
              <a:t> is the biggest issue facing Connecticut.  This problem is challenging because it involves education, the economy, the vitality of our urban areas, and the high cost of living in many parts of our state. Many funders and organizations are focusing on aspects of this issue but lack a cohesive approach.  Community foundations, as well as some national philanthropies are starting to concentrate on this problem.</a:t>
            </a:r>
          </a:p>
          <a:p>
            <a:pPr marL="342900" indent="-342900">
              <a:buAutoNum type="arabicPeriod"/>
            </a:pPr>
            <a:endParaRPr lang="en-US" sz="1400" dirty="0" smtClean="0"/>
          </a:p>
          <a:p>
            <a:pPr marL="342900" indent="-342900">
              <a:buAutoNum type="arabicPeriod"/>
            </a:pPr>
            <a:r>
              <a:rPr lang="en-US" sz="1400" b="1" dirty="0" smtClean="0"/>
              <a:t>CT economy is stagnating in job creation and economic growth resulting in less economic opportunity   (McKinsey/BCFC study)</a:t>
            </a:r>
          </a:p>
          <a:p>
            <a:pPr marL="742950" lvl="1" indent="-285750">
              <a:buFont typeface="Arial"/>
              <a:buChar char="•"/>
            </a:pPr>
            <a:r>
              <a:rPr lang="en-US" sz="1400" b="1" dirty="0" smtClean="0"/>
              <a:t>Root causes:</a:t>
            </a:r>
          </a:p>
          <a:p>
            <a:pPr lvl="1"/>
            <a:r>
              <a:rPr lang="en-US" sz="1400" b="1" dirty="0" smtClean="0"/>
              <a:t>      -</a:t>
            </a:r>
            <a:r>
              <a:rPr lang="en-US" sz="1400" dirty="0" smtClean="0"/>
              <a:t>Global and national economic forces have hurt CT’s traditional sectors like manufacturing</a:t>
            </a:r>
          </a:p>
          <a:p>
            <a:pPr lvl="1"/>
            <a:r>
              <a:rPr lang="en-US" sz="1400" b="1" dirty="0"/>
              <a:t> </a:t>
            </a:r>
            <a:r>
              <a:rPr lang="en-US" sz="1400" b="1" dirty="0" smtClean="0"/>
              <a:t>     </a:t>
            </a:r>
            <a:r>
              <a:rPr lang="en-US" sz="1400" dirty="0" smtClean="0"/>
              <a:t>-Unfavorable business climate due to state fiscal problems, inconsistent taxes and regulation, lack of public- private </a:t>
            </a:r>
          </a:p>
          <a:p>
            <a:pPr lvl="1"/>
            <a:r>
              <a:rPr lang="en-US" sz="1400" b="1" dirty="0"/>
              <a:t> </a:t>
            </a:r>
            <a:r>
              <a:rPr lang="en-US" sz="1400" b="1" dirty="0" smtClean="0"/>
              <a:t>      </a:t>
            </a:r>
            <a:r>
              <a:rPr lang="en-US" sz="1400" dirty="0" smtClean="0"/>
              <a:t>sector collaboration around business and infrastructure investment</a:t>
            </a:r>
          </a:p>
          <a:p>
            <a:pPr lvl="1"/>
            <a:r>
              <a:rPr lang="en-US" sz="1400" b="1" dirty="0"/>
              <a:t> </a:t>
            </a:r>
            <a:r>
              <a:rPr lang="en-US" sz="1400" b="1" dirty="0" smtClean="0"/>
              <a:t>     -</a:t>
            </a:r>
            <a:r>
              <a:rPr lang="en-US" sz="1400" dirty="0" smtClean="0"/>
              <a:t>Weak entrepreneurial environment hurts our ability to create new jobs</a:t>
            </a:r>
          </a:p>
          <a:p>
            <a:pPr lvl="1"/>
            <a:r>
              <a:rPr lang="en-US" sz="1400" b="1" dirty="0"/>
              <a:t> </a:t>
            </a:r>
            <a:r>
              <a:rPr lang="en-US" sz="1400" b="1" dirty="0" smtClean="0"/>
              <a:t>    </a:t>
            </a:r>
            <a:r>
              <a:rPr lang="en-US" sz="1400" dirty="0"/>
              <a:t> </a:t>
            </a:r>
            <a:r>
              <a:rPr lang="en-US" sz="1400" dirty="0" smtClean="0"/>
              <a:t>-Lack of urban vitality causing a talent drain and hurting our attractiveness to employers</a:t>
            </a:r>
            <a:endParaRPr lang="en-US" sz="1400" b="1" dirty="0"/>
          </a:p>
          <a:p>
            <a:pPr marL="742950" lvl="1" indent="-285750">
              <a:buFont typeface="Arial"/>
              <a:buChar char="•"/>
            </a:pPr>
            <a:endParaRPr lang="en-US" sz="1400" b="1" dirty="0" smtClean="0"/>
          </a:p>
          <a:p>
            <a:pPr marL="742950" lvl="1" indent="-285750">
              <a:buFont typeface="Arial"/>
              <a:buChar char="•"/>
            </a:pPr>
            <a:r>
              <a:rPr lang="en-US" sz="1400" b="1" dirty="0" smtClean="0"/>
              <a:t>Potential solutions:        </a:t>
            </a:r>
            <a:r>
              <a:rPr lang="en-US" sz="1400" dirty="0" smtClean="0"/>
              <a:t> </a:t>
            </a:r>
          </a:p>
          <a:p>
            <a:pPr lvl="1"/>
            <a:r>
              <a:rPr lang="en-US" sz="1400" b="1" dirty="0" smtClean="0"/>
              <a:t>      </a:t>
            </a:r>
            <a:r>
              <a:rPr lang="en-US" sz="1400" dirty="0" smtClean="0"/>
              <a:t>-Develop high growth sectors like Health Care and Advanced Manufacturing</a:t>
            </a:r>
          </a:p>
          <a:p>
            <a:pPr lvl="1"/>
            <a:r>
              <a:rPr lang="en-US" sz="1400" b="1" dirty="0"/>
              <a:t> </a:t>
            </a:r>
            <a:r>
              <a:rPr lang="en-US" sz="1400" b="1" dirty="0" smtClean="0"/>
              <a:t>     </a:t>
            </a:r>
            <a:r>
              <a:rPr lang="en-US" sz="1400" dirty="0" smtClean="0"/>
              <a:t>-Close our achievement gap, while training opportunity youth for middle skill jobs (skills and workforce development)</a:t>
            </a:r>
          </a:p>
          <a:p>
            <a:pPr lvl="1"/>
            <a:r>
              <a:rPr lang="en-US" sz="1400" b="1" dirty="0"/>
              <a:t> </a:t>
            </a:r>
            <a:r>
              <a:rPr lang="en-US" sz="1400" b="1" dirty="0" smtClean="0"/>
              <a:t>    </a:t>
            </a:r>
            <a:r>
              <a:rPr lang="en-US" sz="1400" dirty="0"/>
              <a:t> </a:t>
            </a:r>
            <a:r>
              <a:rPr lang="en-US" sz="1400" dirty="0" smtClean="0"/>
              <a:t>-Stimulate greater public-private sector collaboration for growth</a:t>
            </a:r>
          </a:p>
          <a:p>
            <a:pPr lvl="1"/>
            <a:r>
              <a:rPr lang="en-US" sz="1400" b="1" dirty="0"/>
              <a:t> </a:t>
            </a:r>
            <a:r>
              <a:rPr lang="en-US" sz="1400" b="1" dirty="0" smtClean="0"/>
              <a:t>     </a:t>
            </a:r>
            <a:r>
              <a:rPr lang="en-US" sz="1400" dirty="0" smtClean="0"/>
              <a:t>-Fix long term state fiscal problems to restore business confidence (pension sustainability, budget stability)</a:t>
            </a:r>
          </a:p>
          <a:p>
            <a:pPr lvl="1"/>
            <a:r>
              <a:rPr lang="en-US" sz="1400" b="1" dirty="0"/>
              <a:t> </a:t>
            </a:r>
            <a:r>
              <a:rPr lang="en-US" sz="1400" b="1" dirty="0" smtClean="0"/>
              <a:t>     </a:t>
            </a:r>
            <a:r>
              <a:rPr lang="en-US" sz="1400" dirty="0" smtClean="0"/>
              <a:t>-Upgrade performance and investment in transportation and broadband infrastructure</a:t>
            </a:r>
          </a:p>
          <a:p>
            <a:pPr lvl="1"/>
            <a:r>
              <a:rPr lang="en-US" sz="1400" b="1" dirty="0"/>
              <a:t> </a:t>
            </a:r>
            <a:r>
              <a:rPr lang="en-US" sz="1400" b="1" dirty="0" smtClean="0"/>
              <a:t>     </a:t>
            </a:r>
            <a:r>
              <a:rPr lang="en-US" sz="1400" dirty="0" smtClean="0"/>
              <a:t>-Revitalize urban core areas to provide healthy environment for all families and to attract young talent</a:t>
            </a:r>
          </a:p>
          <a:p>
            <a:pPr lvl="1"/>
            <a:r>
              <a:rPr lang="en-US" sz="1400" b="1" dirty="0"/>
              <a:t> </a:t>
            </a:r>
            <a:r>
              <a:rPr lang="en-US" sz="1400" b="1" dirty="0" smtClean="0"/>
              <a:t>     -</a:t>
            </a:r>
            <a:r>
              <a:rPr lang="en-US" sz="1400" dirty="0" smtClean="0"/>
              <a:t>Stimulate greater entrepreneurship to increase the number of new jobs</a:t>
            </a:r>
            <a:endParaRPr lang="en-US" sz="1400" b="1" dirty="0"/>
          </a:p>
        </p:txBody>
      </p:sp>
      <p:sp>
        <p:nvSpPr>
          <p:cNvPr id="3" name="Rectangle 2"/>
          <p:cNvSpPr/>
          <p:nvPr/>
        </p:nvSpPr>
        <p:spPr>
          <a:xfrm>
            <a:off x="787400" y="952500"/>
            <a:ext cx="10401300" cy="584200"/>
          </a:xfrm>
          <a:prstGeom prst="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7228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420279"/>
            <a:ext cx="12185092" cy="0"/>
          </a:xfrm>
          <a:custGeom>
            <a:avLst/>
            <a:gdLst/>
            <a:ahLst/>
            <a:cxnLst/>
            <a:rect l="l" t="t" r="r" b="b"/>
            <a:pathLst>
              <a:path w="8961120">
                <a:moveTo>
                  <a:pt x="0" y="0"/>
                </a:moveTo>
                <a:lnTo>
                  <a:pt x="8961119" y="0"/>
                </a:lnTo>
              </a:path>
            </a:pathLst>
          </a:custGeom>
          <a:ln w="38100">
            <a:solidFill>
              <a:srgbClr val="DDDDDD"/>
            </a:solidFill>
          </a:ln>
        </p:spPr>
        <p:txBody>
          <a:bodyPr wrap="square" lIns="0" tIns="0" rIns="0" bIns="0" rtlCol="0"/>
          <a:lstStyle/>
          <a:p>
            <a:endParaRPr/>
          </a:p>
        </p:txBody>
      </p:sp>
      <p:sp>
        <p:nvSpPr>
          <p:cNvPr id="3" name="object 3"/>
          <p:cNvSpPr txBox="1"/>
          <p:nvPr/>
        </p:nvSpPr>
        <p:spPr>
          <a:xfrm>
            <a:off x="11672891" y="6592089"/>
            <a:ext cx="225362" cy="184666"/>
          </a:xfrm>
          <a:prstGeom prst="rect">
            <a:avLst/>
          </a:prstGeom>
        </p:spPr>
        <p:txBody>
          <a:bodyPr vert="horz" wrap="square" lIns="0" tIns="0" rIns="0" bIns="0" rtlCol="0">
            <a:spAutoFit/>
          </a:bodyPr>
          <a:lstStyle/>
          <a:p>
            <a:pPr marL="15418"/>
            <a:r>
              <a:rPr sz="1200" spc="-18" dirty="0">
                <a:solidFill>
                  <a:srgbClr val="FFFFFF"/>
                </a:solidFill>
                <a:latin typeface="Arial"/>
                <a:cs typeface="Arial"/>
              </a:rPr>
              <a:t>12</a:t>
            </a:r>
            <a:endParaRPr sz="1200">
              <a:latin typeface="Arial"/>
              <a:cs typeface="Arial"/>
            </a:endParaRPr>
          </a:p>
        </p:txBody>
      </p:sp>
      <p:sp>
        <p:nvSpPr>
          <p:cNvPr id="4" name="object 4"/>
          <p:cNvSpPr txBox="1"/>
          <p:nvPr/>
        </p:nvSpPr>
        <p:spPr>
          <a:xfrm>
            <a:off x="11431296" y="6580004"/>
            <a:ext cx="88936" cy="230832"/>
          </a:xfrm>
          <a:prstGeom prst="rect">
            <a:avLst/>
          </a:prstGeom>
        </p:spPr>
        <p:txBody>
          <a:bodyPr vert="horz" wrap="square" lIns="0" tIns="0" rIns="0" bIns="0" rtlCol="0">
            <a:spAutoFit/>
          </a:bodyPr>
          <a:lstStyle/>
          <a:p>
            <a:pPr marL="15418"/>
            <a:r>
              <a:rPr sz="1500" dirty="0">
                <a:solidFill>
                  <a:srgbClr val="FFFFFF"/>
                </a:solidFill>
                <a:latin typeface="Arial"/>
                <a:cs typeface="Arial"/>
              </a:rPr>
              <a:t>|</a:t>
            </a:r>
            <a:endParaRPr sz="1500">
              <a:latin typeface="Arial"/>
              <a:cs typeface="Arial"/>
            </a:endParaRPr>
          </a:p>
        </p:txBody>
      </p:sp>
      <p:sp>
        <p:nvSpPr>
          <p:cNvPr id="5" name="object 5"/>
          <p:cNvSpPr/>
          <p:nvPr/>
        </p:nvSpPr>
        <p:spPr>
          <a:xfrm>
            <a:off x="113975" y="890569"/>
            <a:ext cx="11888754" cy="547862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61898" y="1326916"/>
            <a:ext cx="11719690" cy="4950194"/>
          </a:xfrm>
          <a:custGeom>
            <a:avLst/>
            <a:gdLst/>
            <a:ahLst/>
            <a:cxnLst/>
            <a:rect l="l" t="t" r="r" b="b"/>
            <a:pathLst>
              <a:path w="8618855" h="4853940">
                <a:moveTo>
                  <a:pt x="0" y="4853749"/>
                </a:moveTo>
                <a:lnTo>
                  <a:pt x="8618474" y="4853749"/>
                </a:lnTo>
                <a:lnTo>
                  <a:pt x="8618474" y="0"/>
                </a:lnTo>
                <a:lnTo>
                  <a:pt x="0" y="0"/>
                </a:lnTo>
                <a:lnTo>
                  <a:pt x="0" y="4853749"/>
                </a:lnTo>
                <a:close/>
              </a:path>
            </a:pathLst>
          </a:custGeom>
          <a:solidFill>
            <a:srgbClr val="FFFFFF"/>
          </a:solidFill>
        </p:spPr>
        <p:txBody>
          <a:bodyPr wrap="square" lIns="0" tIns="0" rIns="0" bIns="0" rtlCol="0"/>
          <a:lstStyle/>
          <a:p>
            <a:endParaRPr/>
          </a:p>
        </p:txBody>
      </p:sp>
      <p:sp>
        <p:nvSpPr>
          <p:cNvPr id="7" name="object 7"/>
          <p:cNvSpPr/>
          <p:nvPr/>
        </p:nvSpPr>
        <p:spPr>
          <a:xfrm>
            <a:off x="161898" y="927546"/>
            <a:ext cx="11719690" cy="5349758"/>
          </a:xfrm>
          <a:custGeom>
            <a:avLst/>
            <a:gdLst/>
            <a:ahLst/>
            <a:cxnLst/>
            <a:rect l="l" t="t" r="r" b="b"/>
            <a:pathLst>
              <a:path w="8618855" h="5245735">
                <a:moveTo>
                  <a:pt x="0" y="5245354"/>
                </a:moveTo>
                <a:lnTo>
                  <a:pt x="8618474" y="5245354"/>
                </a:lnTo>
                <a:lnTo>
                  <a:pt x="8618474" y="0"/>
                </a:lnTo>
                <a:lnTo>
                  <a:pt x="0" y="0"/>
                </a:lnTo>
                <a:lnTo>
                  <a:pt x="0" y="5245354"/>
                </a:lnTo>
                <a:close/>
              </a:path>
            </a:pathLst>
          </a:custGeom>
          <a:ln w="19050">
            <a:solidFill>
              <a:srgbClr val="0093DE"/>
            </a:solidFill>
          </a:ln>
        </p:spPr>
        <p:txBody>
          <a:bodyPr wrap="square" lIns="0" tIns="0" rIns="0" bIns="0" rtlCol="0"/>
          <a:lstStyle/>
          <a:p>
            <a:endParaRPr/>
          </a:p>
        </p:txBody>
      </p:sp>
      <p:sp>
        <p:nvSpPr>
          <p:cNvPr id="8" name="object 8"/>
          <p:cNvSpPr/>
          <p:nvPr/>
        </p:nvSpPr>
        <p:spPr>
          <a:xfrm>
            <a:off x="161898" y="927508"/>
            <a:ext cx="11719690" cy="399564"/>
          </a:xfrm>
          <a:custGeom>
            <a:avLst/>
            <a:gdLst/>
            <a:ahLst/>
            <a:cxnLst/>
            <a:rect l="l" t="t" r="r" b="b"/>
            <a:pathLst>
              <a:path w="8618855" h="391794">
                <a:moveTo>
                  <a:pt x="0" y="391642"/>
                </a:moveTo>
                <a:lnTo>
                  <a:pt x="8618474" y="391642"/>
                </a:lnTo>
                <a:lnTo>
                  <a:pt x="8618474" y="0"/>
                </a:lnTo>
                <a:lnTo>
                  <a:pt x="0" y="0"/>
                </a:lnTo>
                <a:lnTo>
                  <a:pt x="0" y="391642"/>
                </a:lnTo>
                <a:close/>
              </a:path>
            </a:pathLst>
          </a:custGeom>
          <a:solidFill>
            <a:srgbClr val="0093DE"/>
          </a:solidFill>
        </p:spPr>
        <p:txBody>
          <a:bodyPr wrap="square" lIns="0" tIns="0" rIns="0" bIns="0" rtlCol="0"/>
          <a:lstStyle/>
          <a:p>
            <a:endParaRPr/>
          </a:p>
        </p:txBody>
      </p:sp>
      <p:sp>
        <p:nvSpPr>
          <p:cNvPr id="9" name="object 9"/>
          <p:cNvSpPr/>
          <p:nvPr/>
        </p:nvSpPr>
        <p:spPr>
          <a:xfrm>
            <a:off x="161898" y="927508"/>
            <a:ext cx="11719690" cy="399564"/>
          </a:xfrm>
          <a:custGeom>
            <a:avLst/>
            <a:gdLst/>
            <a:ahLst/>
            <a:cxnLst/>
            <a:rect l="l" t="t" r="r" b="b"/>
            <a:pathLst>
              <a:path w="8618855" h="391794">
                <a:moveTo>
                  <a:pt x="0" y="391642"/>
                </a:moveTo>
                <a:lnTo>
                  <a:pt x="8618474" y="391642"/>
                </a:lnTo>
                <a:lnTo>
                  <a:pt x="8618474" y="0"/>
                </a:lnTo>
                <a:lnTo>
                  <a:pt x="0" y="0"/>
                </a:lnTo>
                <a:lnTo>
                  <a:pt x="0" y="391642"/>
                </a:lnTo>
                <a:close/>
              </a:path>
            </a:pathLst>
          </a:custGeom>
          <a:ln w="19050">
            <a:solidFill>
              <a:srgbClr val="0093DE"/>
            </a:solidFill>
          </a:ln>
        </p:spPr>
        <p:txBody>
          <a:bodyPr wrap="square" lIns="0" tIns="0" rIns="0" bIns="0" rtlCol="0"/>
          <a:lstStyle/>
          <a:p>
            <a:endParaRPr/>
          </a:p>
        </p:txBody>
      </p:sp>
      <p:sp>
        <p:nvSpPr>
          <p:cNvPr id="10" name="object 10"/>
          <p:cNvSpPr txBox="1"/>
          <p:nvPr/>
        </p:nvSpPr>
        <p:spPr>
          <a:xfrm>
            <a:off x="144783" y="6592089"/>
            <a:ext cx="4588406" cy="184666"/>
          </a:xfrm>
          <a:prstGeom prst="rect">
            <a:avLst/>
          </a:prstGeom>
        </p:spPr>
        <p:txBody>
          <a:bodyPr vert="horz" wrap="square" lIns="0" tIns="0" rIns="0" bIns="0" rtlCol="0">
            <a:spAutoFit/>
          </a:bodyPr>
          <a:lstStyle/>
          <a:p>
            <a:pPr marL="15418"/>
            <a:r>
              <a:rPr sz="1200" spc="-18" dirty="0">
                <a:solidFill>
                  <a:srgbClr val="FFFFFF"/>
                </a:solidFill>
                <a:latin typeface="Arial"/>
                <a:cs typeface="Arial"/>
              </a:rPr>
              <a:t>S</a:t>
            </a:r>
            <a:r>
              <a:rPr sz="1200" spc="-12" dirty="0">
                <a:solidFill>
                  <a:srgbClr val="FFFFFF"/>
                </a:solidFill>
                <a:latin typeface="Arial"/>
                <a:cs typeface="Arial"/>
              </a:rPr>
              <a:t>OURCE:</a:t>
            </a:r>
            <a:r>
              <a:rPr sz="1200" spc="-6" dirty="0">
                <a:solidFill>
                  <a:srgbClr val="FFFFFF"/>
                </a:solidFill>
                <a:latin typeface="Arial"/>
                <a:cs typeface="Arial"/>
              </a:rPr>
              <a:t> </a:t>
            </a:r>
            <a:r>
              <a:rPr sz="1200" spc="-12" dirty="0">
                <a:solidFill>
                  <a:srgbClr val="FFFFFF"/>
                </a:solidFill>
                <a:latin typeface="Arial"/>
                <a:cs typeface="Arial"/>
              </a:rPr>
              <a:t>M</a:t>
            </a:r>
            <a:r>
              <a:rPr sz="1200" spc="-18" dirty="0">
                <a:solidFill>
                  <a:srgbClr val="FFFFFF"/>
                </a:solidFill>
                <a:latin typeface="Arial"/>
                <a:cs typeface="Arial"/>
              </a:rPr>
              <a:t>o</a:t>
            </a:r>
            <a:r>
              <a:rPr sz="1200" spc="-12" dirty="0">
                <a:solidFill>
                  <a:srgbClr val="FFFFFF"/>
                </a:solidFill>
                <a:latin typeface="Arial"/>
                <a:cs typeface="Arial"/>
              </a:rPr>
              <a:t>o</a:t>
            </a:r>
            <a:r>
              <a:rPr sz="1200" spc="-18" dirty="0">
                <a:solidFill>
                  <a:srgbClr val="FFFFFF"/>
                </a:solidFill>
                <a:latin typeface="Arial"/>
                <a:cs typeface="Arial"/>
              </a:rPr>
              <a:t>d</a:t>
            </a:r>
            <a:r>
              <a:rPr sz="1200" spc="-42" dirty="0">
                <a:solidFill>
                  <a:srgbClr val="FFFFFF"/>
                </a:solidFill>
                <a:latin typeface="Arial"/>
                <a:cs typeface="Arial"/>
              </a:rPr>
              <a:t>y</a:t>
            </a:r>
            <a:r>
              <a:rPr sz="1200" spc="-12" dirty="0">
                <a:solidFill>
                  <a:srgbClr val="FFFFFF"/>
                </a:solidFill>
                <a:latin typeface="Arial"/>
                <a:cs typeface="Arial"/>
              </a:rPr>
              <a:t>’</a:t>
            </a:r>
            <a:r>
              <a:rPr sz="1200" spc="-6" dirty="0">
                <a:solidFill>
                  <a:srgbClr val="FFFFFF"/>
                </a:solidFill>
                <a:latin typeface="Arial"/>
                <a:cs typeface="Arial"/>
              </a:rPr>
              <a:t>s</a:t>
            </a:r>
            <a:r>
              <a:rPr sz="1200" spc="42" dirty="0">
                <a:solidFill>
                  <a:srgbClr val="FFFFFF"/>
                </a:solidFill>
                <a:latin typeface="Arial"/>
                <a:cs typeface="Arial"/>
              </a:rPr>
              <a:t> </a:t>
            </a:r>
            <a:r>
              <a:rPr sz="1200" spc="-18" dirty="0">
                <a:solidFill>
                  <a:srgbClr val="FFFFFF"/>
                </a:solidFill>
                <a:latin typeface="Arial"/>
                <a:cs typeface="Arial"/>
              </a:rPr>
              <a:t>A</a:t>
            </a:r>
            <a:r>
              <a:rPr sz="1200" spc="-12" dirty="0">
                <a:solidFill>
                  <a:srgbClr val="FFFFFF"/>
                </a:solidFill>
                <a:latin typeface="Arial"/>
                <a:cs typeface="Arial"/>
              </a:rPr>
              <a:t>nal</a:t>
            </a:r>
            <a:r>
              <a:rPr sz="1200" spc="-42" dirty="0">
                <a:solidFill>
                  <a:srgbClr val="FFFFFF"/>
                </a:solidFill>
                <a:latin typeface="Arial"/>
                <a:cs typeface="Arial"/>
              </a:rPr>
              <a:t>y</a:t>
            </a:r>
            <a:r>
              <a:rPr sz="1200" spc="-6" dirty="0">
                <a:solidFill>
                  <a:srgbClr val="FFFFFF"/>
                </a:solidFill>
                <a:latin typeface="Arial"/>
                <a:cs typeface="Arial"/>
              </a:rPr>
              <a:t>t</a:t>
            </a:r>
            <a:r>
              <a:rPr sz="1200" spc="-18" dirty="0">
                <a:solidFill>
                  <a:srgbClr val="FFFFFF"/>
                </a:solidFill>
                <a:latin typeface="Arial"/>
                <a:cs typeface="Arial"/>
              </a:rPr>
              <a:t>i</a:t>
            </a:r>
            <a:r>
              <a:rPr sz="1200" dirty="0">
                <a:solidFill>
                  <a:srgbClr val="FFFFFF"/>
                </a:solidFill>
                <a:latin typeface="Arial"/>
                <a:cs typeface="Arial"/>
              </a:rPr>
              <a:t>cs</a:t>
            </a:r>
            <a:r>
              <a:rPr sz="1200" spc="-6" dirty="0">
                <a:solidFill>
                  <a:srgbClr val="FFFFFF"/>
                </a:solidFill>
                <a:latin typeface="Arial"/>
                <a:cs typeface="Arial"/>
              </a:rPr>
              <a:t>;</a:t>
            </a:r>
            <a:r>
              <a:rPr sz="1200" spc="61" dirty="0">
                <a:solidFill>
                  <a:srgbClr val="FFFFFF"/>
                </a:solidFill>
                <a:latin typeface="Arial"/>
                <a:cs typeface="Arial"/>
              </a:rPr>
              <a:t> </a:t>
            </a:r>
            <a:r>
              <a:rPr sz="1200" spc="-12" dirty="0">
                <a:solidFill>
                  <a:srgbClr val="FFFFFF"/>
                </a:solidFill>
                <a:latin typeface="Arial"/>
                <a:cs typeface="Arial"/>
              </a:rPr>
              <a:t>US</a:t>
            </a:r>
            <a:r>
              <a:rPr sz="1200" spc="-6" dirty="0">
                <a:solidFill>
                  <a:srgbClr val="FFFFFF"/>
                </a:solidFill>
                <a:latin typeface="Arial"/>
                <a:cs typeface="Arial"/>
              </a:rPr>
              <a:t> </a:t>
            </a:r>
            <a:r>
              <a:rPr sz="1200" spc="-18" dirty="0">
                <a:solidFill>
                  <a:srgbClr val="FFFFFF"/>
                </a:solidFill>
                <a:latin typeface="Arial"/>
                <a:cs typeface="Arial"/>
              </a:rPr>
              <a:t>B</a:t>
            </a:r>
            <a:r>
              <a:rPr sz="1200" spc="-12" dirty="0">
                <a:solidFill>
                  <a:srgbClr val="FFFFFF"/>
                </a:solidFill>
                <a:latin typeface="Arial"/>
                <a:cs typeface="Arial"/>
              </a:rPr>
              <a:t>ureau</a:t>
            </a:r>
            <a:r>
              <a:rPr sz="1200" spc="-6" dirty="0">
                <a:solidFill>
                  <a:srgbClr val="FFFFFF"/>
                </a:solidFill>
                <a:latin typeface="Arial"/>
                <a:cs typeface="Arial"/>
              </a:rPr>
              <a:t> of</a:t>
            </a:r>
            <a:r>
              <a:rPr sz="1200" spc="-24" dirty="0">
                <a:solidFill>
                  <a:srgbClr val="FFFFFF"/>
                </a:solidFill>
                <a:latin typeface="Arial"/>
                <a:cs typeface="Arial"/>
              </a:rPr>
              <a:t> </a:t>
            </a:r>
            <a:r>
              <a:rPr sz="1200" spc="-12" dirty="0">
                <a:solidFill>
                  <a:srgbClr val="FFFFFF"/>
                </a:solidFill>
                <a:latin typeface="Arial"/>
                <a:cs typeface="Arial"/>
              </a:rPr>
              <a:t>L</a:t>
            </a:r>
            <a:r>
              <a:rPr sz="1200" spc="-18" dirty="0">
                <a:solidFill>
                  <a:srgbClr val="FFFFFF"/>
                </a:solidFill>
                <a:latin typeface="Arial"/>
                <a:cs typeface="Arial"/>
              </a:rPr>
              <a:t>a</a:t>
            </a:r>
            <a:r>
              <a:rPr sz="1200" spc="-12" dirty="0">
                <a:solidFill>
                  <a:srgbClr val="FFFFFF"/>
                </a:solidFill>
                <a:latin typeface="Arial"/>
                <a:cs typeface="Arial"/>
              </a:rPr>
              <a:t>b</a:t>
            </a:r>
            <a:r>
              <a:rPr sz="1200" spc="-18" dirty="0">
                <a:solidFill>
                  <a:srgbClr val="FFFFFF"/>
                </a:solidFill>
                <a:latin typeface="Arial"/>
                <a:cs typeface="Arial"/>
              </a:rPr>
              <a:t>o</a:t>
            </a:r>
            <a:r>
              <a:rPr sz="1200" spc="-6" dirty="0">
                <a:solidFill>
                  <a:srgbClr val="FFFFFF"/>
                </a:solidFill>
                <a:latin typeface="Arial"/>
                <a:cs typeface="Arial"/>
              </a:rPr>
              <a:t>r</a:t>
            </a:r>
            <a:r>
              <a:rPr sz="1200" dirty="0">
                <a:solidFill>
                  <a:srgbClr val="FFFFFF"/>
                </a:solidFill>
                <a:latin typeface="Arial"/>
                <a:cs typeface="Arial"/>
              </a:rPr>
              <a:t> </a:t>
            </a:r>
            <a:r>
              <a:rPr sz="1200" spc="-18" dirty="0">
                <a:solidFill>
                  <a:srgbClr val="FFFFFF"/>
                </a:solidFill>
                <a:latin typeface="Arial"/>
                <a:cs typeface="Arial"/>
              </a:rPr>
              <a:t>S</a:t>
            </a:r>
            <a:r>
              <a:rPr sz="1200" spc="-6" dirty="0">
                <a:solidFill>
                  <a:srgbClr val="FFFFFF"/>
                </a:solidFill>
                <a:latin typeface="Arial"/>
                <a:cs typeface="Arial"/>
              </a:rPr>
              <a:t>ta</a:t>
            </a:r>
            <a:r>
              <a:rPr sz="1200" spc="-12" dirty="0">
                <a:solidFill>
                  <a:srgbClr val="FFFFFF"/>
                </a:solidFill>
                <a:latin typeface="Arial"/>
                <a:cs typeface="Arial"/>
              </a:rPr>
              <a:t>ti</a:t>
            </a:r>
            <a:r>
              <a:rPr sz="1200" dirty="0">
                <a:solidFill>
                  <a:srgbClr val="FFFFFF"/>
                </a:solidFill>
                <a:latin typeface="Arial"/>
                <a:cs typeface="Arial"/>
              </a:rPr>
              <a:t>s</a:t>
            </a:r>
            <a:r>
              <a:rPr sz="1200" spc="-6" dirty="0">
                <a:solidFill>
                  <a:srgbClr val="FFFFFF"/>
                </a:solidFill>
                <a:latin typeface="Arial"/>
                <a:cs typeface="Arial"/>
              </a:rPr>
              <a:t>t</a:t>
            </a:r>
            <a:r>
              <a:rPr sz="1200" spc="-18" dirty="0">
                <a:solidFill>
                  <a:srgbClr val="FFFFFF"/>
                </a:solidFill>
                <a:latin typeface="Arial"/>
                <a:cs typeface="Arial"/>
              </a:rPr>
              <a:t>i</a:t>
            </a:r>
            <a:r>
              <a:rPr sz="1200" dirty="0">
                <a:solidFill>
                  <a:srgbClr val="FFFFFF"/>
                </a:solidFill>
                <a:latin typeface="Arial"/>
                <a:cs typeface="Arial"/>
              </a:rPr>
              <a:t>c</a:t>
            </a:r>
            <a:r>
              <a:rPr sz="1200" spc="-6" dirty="0">
                <a:solidFill>
                  <a:srgbClr val="FFFFFF"/>
                </a:solidFill>
                <a:latin typeface="Arial"/>
                <a:cs typeface="Arial"/>
              </a:rPr>
              <a:t>s</a:t>
            </a:r>
            <a:endParaRPr sz="1200">
              <a:latin typeface="Arial"/>
              <a:cs typeface="Arial"/>
            </a:endParaRPr>
          </a:p>
        </p:txBody>
      </p:sp>
      <p:sp>
        <p:nvSpPr>
          <p:cNvPr id="11" name="object 11"/>
          <p:cNvSpPr/>
          <p:nvPr/>
        </p:nvSpPr>
        <p:spPr>
          <a:xfrm>
            <a:off x="798618" y="1958703"/>
            <a:ext cx="0" cy="3705522"/>
          </a:xfrm>
          <a:custGeom>
            <a:avLst/>
            <a:gdLst/>
            <a:ahLst/>
            <a:cxnLst/>
            <a:rect l="l" t="t" r="r" b="b"/>
            <a:pathLst>
              <a:path h="3633470">
                <a:moveTo>
                  <a:pt x="0" y="0"/>
                </a:moveTo>
                <a:lnTo>
                  <a:pt x="0" y="3633307"/>
                </a:lnTo>
              </a:path>
            </a:pathLst>
          </a:custGeom>
          <a:ln w="6345">
            <a:solidFill>
              <a:srgbClr val="808080"/>
            </a:solidFill>
          </a:ln>
        </p:spPr>
        <p:txBody>
          <a:bodyPr wrap="square" lIns="0" tIns="0" rIns="0" bIns="0" rtlCol="0"/>
          <a:lstStyle/>
          <a:p>
            <a:endParaRPr/>
          </a:p>
        </p:txBody>
      </p:sp>
      <p:sp>
        <p:nvSpPr>
          <p:cNvPr id="12" name="object 12"/>
          <p:cNvSpPr/>
          <p:nvPr/>
        </p:nvSpPr>
        <p:spPr>
          <a:xfrm>
            <a:off x="798618" y="5670516"/>
            <a:ext cx="10611875" cy="0"/>
          </a:xfrm>
          <a:custGeom>
            <a:avLst/>
            <a:gdLst/>
            <a:ahLst/>
            <a:cxnLst/>
            <a:rect l="l" t="t" r="r" b="b"/>
            <a:pathLst>
              <a:path w="7804150">
                <a:moveTo>
                  <a:pt x="0" y="0"/>
                </a:moveTo>
                <a:lnTo>
                  <a:pt x="7804050" y="0"/>
                </a:lnTo>
              </a:path>
            </a:pathLst>
          </a:custGeom>
          <a:ln w="6331">
            <a:solidFill>
              <a:srgbClr val="808080"/>
            </a:solidFill>
          </a:ln>
        </p:spPr>
        <p:txBody>
          <a:bodyPr wrap="square" lIns="0" tIns="0" rIns="0" bIns="0" rtlCol="0"/>
          <a:lstStyle/>
          <a:p>
            <a:endParaRPr/>
          </a:p>
        </p:txBody>
      </p:sp>
      <p:sp>
        <p:nvSpPr>
          <p:cNvPr id="13" name="object 13"/>
          <p:cNvSpPr/>
          <p:nvPr/>
        </p:nvSpPr>
        <p:spPr>
          <a:xfrm>
            <a:off x="798618" y="5049668"/>
            <a:ext cx="77711" cy="0"/>
          </a:xfrm>
          <a:custGeom>
            <a:avLst/>
            <a:gdLst/>
            <a:ahLst/>
            <a:cxnLst/>
            <a:rect l="l" t="t" r="r" b="b"/>
            <a:pathLst>
              <a:path w="57150">
                <a:moveTo>
                  <a:pt x="0" y="0"/>
                </a:moveTo>
                <a:lnTo>
                  <a:pt x="57106" y="0"/>
                </a:lnTo>
              </a:path>
            </a:pathLst>
          </a:custGeom>
          <a:ln w="6331">
            <a:solidFill>
              <a:srgbClr val="808080"/>
            </a:solidFill>
          </a:ln>
        </p:spPr>
        <p:txBody>
          <a:bodyPr wrap="square" lIns="0" tIns="0" rIns="0" bIns="0" rtlCol="0"/>
          <a:lstStyle/>
          <a:p>
            <a:endParaRPr/>
          </a:p>
        </p:txBody>
      </p:sp>
      <p:sp>
        <p:nvSpPr>
          <p:cNvPr id="14" name="object 14"/>
          <p:cNvSpPr/>
          <p:nvPr/>
        </p:nvSpPr>
        <p:spPr>
          <a:xfrm>
            <a:off x="798618" y="4435251"/>
            <a:ext cx="77711" cy="0"/>
          </a:xfrm>
          <a:custGeom>
            <a:avLst/>
            <a:gdLst/>
            <a:ahLst/>
            <a:cxnLst/>
            <a:rect l="l" t="t" r="r" b="b"/>
            <a:pathLst>
              <a:path w="57150">
                <a:moveTo>
                  <a:pt x="0" y="0"/>
                </a:moveTo>
                <a:lnTo>
                  <a:pt x="57106" y="0"/>
                </a:lnTo>
              </a:path>
            </a:pathLst>
          </a:custGeom>
          <a:ln w="6331">
            <a:solidFill>
              <a:srgbClr val="808080"/>
            </a:solidFill>
          </a:ln>
        </p:spPr>
        <p:txBody>
          <a:bodyPr wrap="square" lIns="0" tIns="0" rIns="0" bIns="0" rtlCol="0"/>
          <a:lstStyle/>
          <a:p>
            <a:endParaRPr/>
          </a:p>
        </p:txBody>
      </p:sp>
      <p:sp>
        <p:nvSpPr>
          <p:cNvPr id="15" name="object 15"/>
          <p:cNvSpPr/>
          <p:nvPr/>
        </p:nvSpPr>
        <p:spPr>
          <a:xfrm>
            <a:off x="798618" y="3814468"/>
            <a:ext cx="77711" cy="0"/>
          </a:xfrm>
          <a:custGeom>
            <a:avLst/>
            <a:gdLst/>
            <a:ahLst/>
            <a:cxnLst/>
            <a:rect l="l" t="t" r="r" b="b"/>
            <a:pathLst>
              <a:path w="57150">
                <a:moveTo>
                  <a:pt x="0" y="0"/>
                </a:moveTo>
                <a:lnTo>
                  <a:pt x="57106" y="0"/>
                </a:lnTo>
              </a:path>
            </a:pathLst>
          </a:custGeom>
          <a:ln w="6331">
            <a:solidFill>
              <a:srgbClr val="808080"/>
            </a:solidFill>
          </a:ln>
        </p:spPr>
        <p:txBody>
          <a:bodyPr wrap="square" lIns="0" tIns="0" rIns="0" bIns="0" rtlCol="0"/>
          <a:lstStyle/>
          <a:p>
            <a:endParaRPr/>
          </a:p>
        </p:txBody>
      </p:sp>
      <p:sp>
        <p:nvSpPr>
          <p:cNvPr id="16" name="object 16"/>
          <p:cNvSpPr/>
          <p:nvPr/>
        </p:nvSpPr>
        <p:spPr>
          <a:xfrm>
            <a:off x="798618" y="3193555"/>
            <a:ext cx="77711" cy="0"/>
          </a:xfrm>
          <a:custGeom>
            <a:avLst/>
            <a:gdLst/>
            <a:ahLst/>
            <a:cxnLst/>
            <a:rect l="l" t="t" r="r" b="b"/>
            <a:pathLst>
              <a:path w="57150">
                <a:moveTo>
                  <a:pt x="0" y="0"/>
                </a:moveTo>
                <a:lnTo>
                  <a:pt x="57106" y="0"/>
                </a:lnTo>
              </a:path>
            </a:pathLst>
          </a:custGeom>
          <a:ln w="6331">
            <a:solidFill>
              <a:srgbClr val="808080"/>
            </a:solidFill>
          </a:ln>
        </p:spPr>
        <p:txBody>
          <a:bodyPr wrap="square" lIns="0" tIns="0" rIns="0" bIns="0" rtlCol="0"/>
          <a:lstStyle/>
          <a:p>
            <a:endParaRPr/>
          </a:p>
        </p:txBody>
      </p:sp>
      <p:sp>
        <p:nvSpPr>
          <p:cNvPr id="17" name="object 17"/>
          <p:cNvSpPr/>
          <p:nvPr/>
        </p:nvSpPr>
        <p:spPr>
          <a:xfrm>
            <a:off x="798618" y="2579487"/>
            <a:ext cx="77711" cy="0"/>
          </a:xfrm>
          <a:custGeom>
            <a:avLst/>
            <a:gdLst/>
            <a:ahLst/>
            <a:cxnLst/>
            <a:rect l="l" t="t" r="r" b="b"/>
            <a:pathLst>
              <a:path w="57150">
                <a:moveTo>
                  <a:pt x="0" y="0"/>
                </a:moveTo>
                <a:lnTo>
                  <a:pt x="57106" y="0"/>
                </a:lnTo>
              </a:path>
            </a:pathLst>
          </a:custGeom>
          <a:ln w="6331">
            <a:solidFill>
              <a:srgbClr val="808080"/>
            </a:solidFill>
          </a:ln>
        </p:spPr>
        <p:txBody>
          <a:bodyPr wrap="square" lIns="0" tIns="0" rIns="0" bIns="0" rtlCol="0"/>
          <a:lstStyle/>
          <a:p>
            <a:endParaRPr/>
          </a:p>
        </p:txBody>
      </p:sp>
      <p:sp>
        <p:nvSpPr>
          <p:cNvPr id="18" name="object 18"/>
          <p:cNvSpPr/>
          <p:nvPr/>
        </p:nvSpPr>
        <p:spPr>
          <a:xfrm>
            <a:off x="798618" y="1958703"/>
            <a:ext cx="77711" cy="0"/>
          </a:xfrm>
          <a:custGeom>
            <a:avLst/>
            <a:gdLst/>
            <a:ahLst/>
            <a:cxnLst/>
            <a:rect l="l" t="t" r="r" b="b"/>
            <a:pathLst>
              <a:path w="57150">
                <a:moveTo>
                  <a:pt x="0" y="0"/>
                </a:moveTo>
                <a:lnTo>
                  <a:pt x="57106" y="0"/>
                </a:lnTo>
              </a:path>
            </a:pathLst>
          </a:custGeom>
          <a:ln w="6331">
            <a:solidFill>
              <a:srgbClr val="808080"/>
            </a:solidFill>
          </a:ln>
        </p:spPr>
        <p:txBody>
          <a:bodyPr wrap="square" lIns="0" tIns="0" rIns="0" bIns="0" rtlCol="0"/>
          <a:lstStyle/>
          <a:p>
            <a:endParaRPr/>
          </a:p>
        </p:txBody>
      </p:sp>
      <p:sp>
        <p:nvSpPr>
          <p:cNvPr id="19" name="object 19"/>
          <p:cNvSpPr/>
          <p:nvPr/>
        </p:nvSpPr>
        <p:spPr>
          <a:xfrm>
            <a:off x="794303" y="2285044"/>
            <a:ext cx="10620510" cy="2056752"/>
          </a:xfrm>
          <a:custGeom>
            <a:avLst/>
            <a:gdLst/>
            <a:ahLst/>
            <a:cxnLst/>
            <a:rect l="l" t="t" r="r" b="b"/>
            <a:pathLst>
              <a:path w="7810500" h="2016760">
                <a:moveTo>
                  <a:pt x="0" y="0"/>
                </a:moveTo>
                <a:lnTo>
                  <a:pt x="228745" y="50652"/>
                </a:lnTo>
                <a:lnTo>
                  <a:pt x="457173" y="196657"/>
                </a:lnTo>
                <a:lnTo>
                  <a:pt x="692263" y="386856"/>
                </a:lnTo>
                <a:lnTo>
                  <a:pt x="920755" y="475497"/>
                </a:lnTo>
                <a:lnTo>
                  <a:pt x="1149436" y="615170"/>
                </a:lnTo>
                <a:lnTo>
                  <a:pt x="1377864" y="811701"/>
                </a:lnTo>
                <a:lnTo>
                  <a:pt x="1606673" y="1059010"/>
                </a:lnTo>
                <a:lnTo>
                  <a:pt x="1835101" y="1052679"/>
                </a:lnTo>
                <a:lnTo>
                  <a:pt x="2070128" y="1109663"/>
                </a:lnTo>
                <a:lnTo>
                  <a:pt x="2298937" y="1135242"/>
                </a:lnTo>
                <a:lnTo>
                  <a:pt x="2527365" y="1147905"/>
                </a:lnTo>
                <a:lnTo>
                  <a:pt x="2756046" y="1198557"/>
                </a:lnTo>
                <a:lnTo>
                  <a:pt x="2984474" y="1274536"/>
                </a:lnTo>
                <a:lnTo>
                  <a:pt x="3213283" y="1293530"/>
                </a:lnTo>
                <a:lnTo>
                  <a:pt x="3448056" y="1369888"/>
                </a:lnTo>
                <a:lnTo>
                  <a:pt x="3676738" y="1407877"/>
                </a:lnTo>
                <a:lnTo>
                  <a:pt x="3905166" y="1433204"/>
                </a:lnTo>
                <a:lnTo>
                  <a:pt x="4133848" y="1490187"/>
                </a:lnTo>
                <a:lnTo>
                  <a:pt x="4362276" y="1496519"/>
                </a:lnTo>
                <a:lnTo>
                  <a:pt x="4597430" y="1623403"/>
                </a:lnTo>
                <a:lnTo>
                  <a:pt x="4825857" y="1642397"/>
                </a:lnTo>
                <a:lnTo>
                  <a:pt x="5054666" y="1534761"/>
                </a:lnTo>
                <a:lnTo>
                  <a:pt x="5283348" y="1560087"/>
                </a:lnTo>
                <a:lnTo>
                  <a:pt x="5511776" y="1452198"/>
                </a:lnTo>
                <a:lnTo>
                  <a:pt x="5740585" y="1502850"/>
                </a:lnTo>
                <a:lnTo>
                  <a:pt x="5975358" y="1369888"/>
                </a:lnTo>
                <a:lnTo>
                  <a:pt x="6204040" y="1388883"/>
                </a:lnTo>
                <a:lnTo>
                  <a:pt x="6432467" y="1420540"/>
                </a:lnTo>
                <a:lnTo>
                  <a:pt x="6661149" y="1826391"/>
                </a:lnTo>
                <a:lnTo>
                  <a:pt x="6889577" y="1839054"/>
                </a:lnTo>
                <a:lnTo>
                  <a:pt x="7118386" y="1921364"/>
                </a:lnTo>
                <a:lnTo>
                  <a:pt x="7353159" y="1940612"/>
                </a:lnTo>
                <a:lnTo>
                  <a:pt x="7581968" y="1940612"/>
                </a:lnTo>
                <a:lnTo>
                  <a:pt x="7810396" y="2016590"/>
                </a:lnTo>
              </a:path>
            </a:pathLst>
          </a:custGeom>
          <a:ln w="18997">
            <a:solidFill>
              <a:srgbClr val="005481"/>
            </a:solidFill>
          </a:ln>
        </p:spPr>
        <p:txBody>
          <a:bodyPr wrap="square" lIns="0" tIns="0" rIns="0" bIns="0" rtlCol="0"/>
          <a:lstStyle/>
          <a:p>
            <a:endParaRPr/>
          </a:p>
        </p:txBody>
      </p:sp>
      <p:sp>
        <p:nvSpPr>
          <p:cNvPr id="20" name="object 20"/>
          <p:cNvSpPr/>
          <p:nvPr/>
        </p:nvSpPr>
        <p:spPr>
          <a:xfrm>
            <a:off x="785676" y="4542180"/>
            <a:ext cx="189960" cy="51807"/>
          </a:xfrm>
          <a:custGeom>
            <a:avLst/>
            <a:gdLst/>
            <a:ahLst/>
            <a:cxnLst/>
            <a:rect l="l" t="t" r="r" b="b"/>
            <a:pathLst>
              <a:path w="139700" h="50800">
                <a:moveTo>
                  <a:pt x="133249" y="0"/>
                </a:moveTo>
                <a:lnTo>
                  <a:pt x="0" y="31657"/>
                </a:lnTo>
                <a:lnTo>
                  <a:pt x="6345" y="50652"/>
                </a:lnTo>
                <a:lnTo>
                  <a:pt x="139594" y="18994"/>
                </a:lnTo>
                <a:lnTo>
                  <a:pt x="133249" y="0"/>
                </a:lnTo>
                <a:close/>
              </a:path>
            </a:pathLst>
          </a:custGeom>
          <a:solidFill>
            <a:srgbClr val="17B017"/>
          </a:solidFill>
        </p:spPr>
        <p:txBody>
          <a:bodyPr wrap="square" lIns="0" tIns="0" rIns="0" bIns="0" rtlCol="0"/>
          <a:lstStyle/>
          <a:p>
            <a:endParaRPr/>
          </a:p>
        </p:txBody>
      </p:sp>
      <p:sp>
        <p:nvSpPr>
          <p:cNvPr id="21" name="object 21"/>
          <p:cNvSpPr/>
          <p:nvPr/>
        </p:nvSpPr>
        <p:spPr>
          <a:xfrm>
            <a:off x="1070833" y="4522809"/>
            <a:ext cx="34538" cy="25904"/>
          </a:xfrm>
          <a:custGeom>
            <a:avLst/>
            <a:gdLst/>
            <a:ahLst/>
            <a:cxnLst/>
            <a:rect l="l" t="t" r="r" b="b"/>
            <a:pathLst>
              <a:path w="25400" h="25400">
                <a:moveTo>
                  <a:pt x="19035" y="0"/>
                </a:moveTo>
                <a:lnTo>
                  <a:pt x="0" y="6331"/>
                </a:lnTo>
                <a:lnTo>
                  <a:pt x="6345" y="25326"/>
                </a:lnTo>
                <a:lnTo>
                  <a:pt x="25380" y="18994"/>
                </a:lnTo>
                <a:lnTo>
                  <a:pt x="19035" y="0"/>
                </a:lnTo>
                <a:close/>
              </a:path>
            </a:pathLst>
          </a:custGeom>
          <a:solidFill>
            <a:srgbClr val="17B017"/>
          </a:solidFill>
        </p:spPr>
        <p:txBody>
          <a:bodyPr wrap="square" lIns="0" tIns="0" rIns="0" bIns="0" rtlCol="0"/>
          <a:lstStyle/>
          <a:p>
            <a:endParaRPr/>
          </a:p>
        </p:txBody>
      </p:sp>
      <p:sp>
        <p:nvSpPr>
          <p:cNvPr id="22" name="object 22"/>
          <p:cNvSpPr/>
          <p:nvPr/>
        </p:nvSpPr>
        <p:spPr>
          <a:xfrm>
            <a:off x="1096717" y="4484066"/>
            <a:ext cx="155422" cy="58283"/>
          </a:xfrm>
          <a:custGeom>
            <a:avLst/>
            <a:gdLst/>
            <a:ahLst/>
            <a:cxnLst/>
            <a:rect l="l" t="t" r="r" b="b"/>
            <a:pathLst>
              <a:path w="114300" h="57150">
                <a:moveTo>
                  <a:pt x="107868" y="0"/>
                </a:moveTo>
                <a:lnTo>
                  <a:pt x="0" y="37989"/>
                </a:lnTo>
                <a:lnTo>
                  <a:pt x="6345" y="56983"/>
                </a:lnTo>
                <a:lnTo>
                  <a:pt x="114213" y="18994"/>
                </a:lnTo>
                <a:lnTo>
                  <a:pt x="107868" y="0"/>
                </a:lnTo>
                <a:close/>
              </a:path>
            </a:pathLst>
          </a:custGeom>
          <a:solidFill>
            <a:srgbClr val="17B017"/>
          </a:solidFill>
        </p:spPr>
        <p:txBody>
          <a:bodyPr wrap="square" lIns="0" tIns="0" rIns="0" bIns="0" rtlCol="0"/>
          <a:lstStyle/>
          <a:p>
            <a:endParaRPr/>
          </a:p>
        </p:txBody>
      </p:sp>
      <p:sp>
        <p:nvSpPr>
          <p:cNvPr id="23" name="object 23"/>
          <p:cNvSpPr/>
          <p:nvPr/>
        </p:nvSpPr>
        <p:spPr>
          <a:xfrm>
            <a:off x="1338303" y="4438480"/>
            <a:ext cx="77711" cy="39503"/>
          </a:xfrm>
          <a:custGeom>
            <a:avLst/>
            <a:gdLst/>
            <a:ahLst/>
            <a:cxnLst/>
            <a:rect l="l" t="t" r="r" b="b"/>
            <a:pathLst>
              <a:path w="57150" h="38735">
                <a:moveTo>
                  <a:pt x="50761" y="0"/>
                </a:moveTo>
                <a:lnTo>
                  <a:pt x="0" y="18994"/>
                </a:lnTo>
                <a:lnTo>
                  <a:pt x="6345" y="38369"/>
                </a:lnTo>
                <a:lnTo>
                  <a:pt x="57106" y="18994"/>
                </a:lnTo>
                <a:lnTo>
                  <a:pt x="50761" y="0"/>
                </a:lnTo>
                <a:close/>
              </a:path>
            </a:pathLst>
          </a:custGeom>
          <a:solidFill>
            <a:srgbClr val="17B017"/>
          </a:solidFill>
        </p:spPr>
        <p:txBody>
          <a:bodyPr wrap="square" lIns="0" tIns="0" rIns="0" bIns="0" rtlCol="0"/>
          <a:lstStyle/>
          <a:p>
            <a:endParaRPr/>
          </a:p>
        </p:txBody>
      </p:sp>
      <p:sp>
        <p:nvSpPr>
          <p:cNvPr id="24" name="object 24"/>
          <p:cNvSpPr/>
          <p:nvPr/>
        </p:nvSpPr>
        <p:spPr>
          <a:xfrm>
            <a:off x="1415955" y="4425565"/>
            <a:ext cx="112249" cy="32380"/>
          </a:xfrm>
          <a:custGeom>
            <a:avLst/>
            <a:gdLst/>
            <a:ahLst/>
            <a:cxnLst/>
            <a:rect l="l" t="t" r="r" b="b"/>
            <a:pathLst>
              <a:path w="82550" h="31750">
                <a:moveTo>
                  <a:pt x="82487" y="0"/>
                </a:moveTo>
                <a:lnTo>
                  <a:pt x="0" y="12663"/>
                </a:lnTo>
                <a:lnTo>
                  <a:pt x="0" y="31657"/>
                </a:lnTo>
                <a:lnTo>
                  <a:pt x="82487" y="18994"/>
                </a:lnTo>
                <a:lnTo>
                  <a:pt x="82487" y="0"/>
                </a:lnTo>
                <a:close/>
              </a:path>
            </a:pathLst>
          </a:custGeom>
          <a:solidFill>
            <a:srgbClr val="17B017"/>
          </a:solidFill>
        </p:spPr>
        <p:txBody>
          <a:bodyPr wrap="square" lIns="0" tIns="0" rIns="0" bIns="0" rtlCol="0"/>
          <a:lstStyle/>
          <a:p>
            <a:endParaRPr/>
          </a:p>
        </p:txBody>
      </p:sp>
      <p:sp>
        <p:nvSpPr>
          <p:cNvPr id="25" name="object 25"/>
          <p:cNvSpPr/>
          <p:nvPr/>
        </p:nvSpPr>
        <p:spPr>
          <a:xfrm>
            <a:off x="1632088" y="4399737"/>
            <a:ext cx="103615" cy="32380"/>
          </a:xfrm>
          <a:custGeom>
            <a:avLst/>
            <a:gdLst/>
            <a:ahLst/>
            <a:cxnLst/>
            <a:rect l="l" t="t" r="r" b="b"/>
            <a:pathLst>
              <a:path w="76200" h="31750">
                <a:moveTo>
                  <a:pt x="76142" y="0"/>
                </a:moveTo>
                <a:lnTo>
                  <a:pt x="0" y="12663"/>
                </a:lnTo>
                <a:lnTo>
                  <a:pt x="0" y="31657"/>
                </a:lnTo>
                <a:lnTo>
                  <a:pt x="76142" y="18994"/>
                </a:lnTo>
                <a:lnTo>
                  <a:pt x="76142" y="0"/>
                </a:lnTo>
                <a:close/>
              </a:path>
            </a:pathLst>
          </a:custGeom>
          <a:solidFill>
            <a:srgbClr val="17B017"/>
          </a:solidFill>
        </p:spPr>
        <p:txBody>
          <a:bodyPr wrap="square" lIns="0" tIns="0" rIns="0" bIns="0" rtlCol="0"/>
          <a:lstStyle/>
          <a:p>
            <a:endParaRPr/>
          </a:p>
        </p:txBody>
      </p:sp>
      <p:sp>
        <p:nvSpPr>
          <p:cNvPr id="26" name="object 26"/>
          <p:cNvSpPr/>
          <p:nvPr/>
        </p:nvSpPr>
        <p:spPr>
          <a:xfrm>
            <a:off x="1735626" y="4399737"/>
            <a:ext cx="77711" cy="25904"/>
          </a:xfrm>
          <a:custGeom>
            <a:avLst/>
            <a:gdLst/>
            <a:ahLst/>
            <a:cxnLst/>
            <a:rect l="l" t="t" r="r" b="b"/>
            <a:pathLst>
              <a:path w="57150" h="25400">
                <a:moveTo>
                  <a:pt x="0" y="0"/>
                </a:moveTo>
                <a:lnTo>
                  <a:pt x="0" y="18994"/>
                </a:lnTo>
                <a:lnTo>
                  <a:pt x="57106" y="25326"/>
                </a:lnTo>
                <a:lnTo>
                  <a:pt x="57106" y="6331"/>
                </a:lnTo>
                <a:lnTo>
                  <a:pt x="0" y="0"/>
                </a:lnTo>
                <a:close/>
              </a:path>
            </a:pathLst>
          </a:custGeom>
          <a:solidFill>
            <a:srgbClr val="17B017"/>
          </a:solidFill>
        </p:spPr>
        <p:txBody>
          <a:bodyPr wrap="square" lIns="0" tIns="0" rIns="0" bIns="0" rtlCol="0"/>
          <a:lstStyle/>
          <a:p>
            <a:endParaRPr/>
          </a:p>
        </p:txBody>
      </p:sp>
      <p:sp>
        <p:nvSpPr>
          <p:cNvPr id="27" name="object 27"/>
          <p:cNvSpPr/>
          <p:nvPr/>
        </p:nvSpPr>
        <p:spPr>
          <a:xfrm>
            <a:off x="1916901" y="4412651"/>
            <a:ext cx="129518" cy="25904"/>
          </a:xfrm>
          <a:custGeom>
            <a:avLst/>
            <a:gdLst/>
            <a:ahLst/>
            <a:cxnLst/>
            <a:rect l="l" t="t" r="r" b="b"/>
            <a:pathLst>
              <a:path w="95250" h="25400">
                <a:moveTo>
                  <a:pt x="0" y="0"/>
                </a:moveTo>
                <a:lnTo>
                  <a:pt x="0" y="18994"/>
                </a:lnTo>
                <a:lnTo>
                  <a:pt x="95178" y="25326"/>
                </a:lnTo>
                <a:lnTo>
                  <a:pt x="95178" y="6331"/>
                </a:lnTo>
                <a:lnTo>
                  <a:pt x="0" y="0"/>
                </a:lnTo>
                <a:close/>
              </a:path>
            </a:pathLst>
          </a:custGeom>
          <a:solidFill>
            <a:srgbClr val="17B017"/>
          </a:solidFill>
        </p:spPr>
        <p:txBody>
          <a:bodyPr wrap="square" lIns="0" tIns="0" rIns="0" bIns="0" rtlCol="0"/>
          <a:lstStyle/>
          <a:p>
            <a:endParaRPr/>
          </a:p>
        </p:txBody>
      </p:sp>
      <p:sp>
        <p:nvSpPr>
          <p:cNvPr id="28" name="object 28"/>
          <p:cNvSpPr/>
          <p:nvPr/>
        </p:nvSpPr>
        <p:spPr>
          <a:xfrm>
            <a:off x="2046322" y="4412651"/>
            <a:ext cx="51807" cy="25904"/>
          </a:xfrm>
          <a:custGeom>
            <a:avLst/>
            <a:gdLst/>
            <a:ahLst/>
            <a:cxnLst/>
            <a:rect l="l" t="t" r="r" b="b"/>
            <a:pathLst>
              <a:path w="38100" h="25400">
                <a:moveTo>
                  <a:pt x="38071" y="0"/>
                </a:moveTo>
                <a:lnTo>
                  <a:pt x="0" y="6331"/>
                </a:lnTo>
                <a:lnTo>
                  <a:pt x="0" y="25326"/>
                </a:lnTo>
                <a:lnTo>
                  <a:pt x="38071" y="18994"/>
                </a:lnTo>
                <a:lnTo>
                  <a:pt x="38071" y="0"/>
                </a:lnTo>
                <a:close/>
              </a:path>
            </a:pathLst>
          </a:custGeom>
          <a:solidFill>
            <a:srgbClr val="17B017"/>
          </a:solidFill>
        </p:spPr>
        <p:txBody>
          <a:bodyPr wrap="square" lIns="0" tIns="0" rIns="0" bIns="0" rtlCol="0"/>
          <a:lstStyle/>
          <a:p>
            <a:endParaRPr/>
          </a:p>
        </p:txBody>
      </p:sp>
      <p:sp>
        <p:nvSpPr>
          <p:cNvPr id="29" name="object 29"/>
          <p:cNvSpPr/>
          <p:nvPr/>
        </p:nvSpPr>
        <p:spPr>
          <a:xfrm>
            <a:off x="2201972" y="4399737"/>
            <a:ext cx="155422" cy="25904"/>
          </a:xfrm>
          <a:custGeom>
            <a:avLst/>
            <a:gdLst/>
            <a:ahLst/>
            <a:cxnLst/>
            <a:rect l="l" t="t" r="r" b="b"/>
            <a:pathLst>
              <a:path w="114300" h="25400">
                <a:moveTo>
                  <a:pt x="114213" y="0"/>
                </a:moveTo>
                <a:lnTo>
                  <a:pt x="0" y="6331"/>
                </a:lnTo>
                <a:lnTo>
                  <a:pt x="0" y="25326"/>
                </a:lnTo>
                <a:lnTo>
                  <a:pt x="114213" y="18994"/>
                </a:lnTo>
                <a:lnTo>
                  <a:pt x="114213" y="0"/>
                </a:lnTo>
                <a:close/>
              </a:path>
            </a:pathLst>
          </a:custGeom>
          <a:solidFill>
            <a:srgbClr val="17B017"/>
          </a:solidFill>
        </p:spPr>
        <p:txBody>
          <a:bodyPr wrap="square" lIns="0" tIns="0" rIns="0" bIns="0" rtlCol="0"/>
          <a:lstStyle/>
          <a:p>
            <a:endParaRPr/>
          </a:p>
        </p:txBody>
      </p:sp>
      <p:sp>
        <p:nvSpPr>
          <p:cNvPr id="30" name="object 30"/>
          <p:cNvSpPr/>
          <p:nvPr/>
        </p:nvSpPr>
        <p:spPr>
          <a:xfrm>
            <a:off x="2348650" y="4393280"/>
            <a:ext cx="34538" cy="25904"/>
          </a:xfrm>
          <a:custGeom>
            <a:avLst/>
            <a:gdLst/>
            <a:ahLst/>
            <a:cxnLst/>
            <a:rect l="l" t="t" r="r" b="b"/>
            <a:pathLst>
              <a:path w="25400" h="25400">
                <a:moveTo>
                  <a:pt x="19035" y="0"/>
                </a:moveTo>
                <a:lnTo>
                  <a:pt x="0" y="6331"/>
                </a:lnTo>
                <a:lnTo>
                  <a:pt x="6345" y="25326"/>
                </a:lnTo>
                <a:lnTo>
                  <a:pt x="25380" y="18994"/>
                </a:lnTo>
                <a:lnTo>
                  <a:pt x="19035" y="0"/>
                </a:lnTo>
                <a:close/>
              </a:path>
            </a:pathLst>
          </a:custGeom>
          <a:solidFill>
            <a:srgbClr val="17B017"/>
          </a:solidFill>
        </p:spPr>
        <p:txBody>
          <a:bodyPr wrap="square" lIns="0" tIns="0" rIns="0" bIns="0" rtlCol="0"/>
          <a:lstStyle/>
          <a:p>
            <a:endParaRPr/>
          </a:p>
        </p:txBody>
      </p:sp>
      <p:sp>
        <p:nvSpPr>
          <p:cNvPr id="31" name="object 31"/>
          <p:cNvSpPr/>
          <p:nvPr/>
        </p:nvSpPr>
        <p:spPr>
          <a:xfrm>
            <a:off x="2478070" y="4335166"/>
            <a:ext cx="181326" cy="58283"/>
          </a:xfrm>
          <a:custGeom>
            <a:avLst/>
            <a:gdLst/>
            <a:ahLst/>
            <a:cxnLst/>
            <a:rect l="l" t="t" r="r" b="b"/>
            <a:pathLst>
              <a:path w="133350" h="57150">
                <a:moveTo>
                  <a:pt x="126904" y="0"/>
                </a:moveTo>
                <a:lnTo>
                  <a:pt x="0" y="37989"/>
                </a:lnTo>
                <a:lnTo>
                  <a:pt x="6345" y="56983"/>
                </a:lnTo>
                <a:lnTo>
                  <a:pt x="133249" y="18994"/>
                </a:lnTo>
                <a:lnTo>
                  <a:pt x="126904" y="0"/>
                </a:lnTo>
                <a:close/>
              </a:path>
            </a:pathLst>
          </a:custGeom>
          <a:solidFill>
            <a:srgbClr val="17B017"/>
          </a:solidFill>
        </p:spPr>
        <p:txBody>
          <a:bodyPr wrap="square" lIns="0" tIns="0" rIns="0" bIns="0" rtlCol="0"/>
          <a:lstStyle/>
          <a:p>
            <a:endParaRPr/>
          </a:p>
        </p:txBody>
      </p:sp>
      <p:sp>
        <p:nvSpPr>
          <p:cNvPr id="32" name="object 32"/>
          <p:cNvSpPr/>
          <p:nvPr/>
        </p:nvSpPr>
        <p:spPr>
          <a:xfrm>
            <a:off x="2754686" y="4289967"/>
            <a:ext cx="189960" cy="51807"/>
          </a:xfrm>
          <a:custGeom>
            <a:avLst/>
            <a:gdLst/>
            <a:ahLst/>
            <a:cxnLst/>
            <a:rect l="l" t="t" r="r" b="b"/>
            <a:pathLst>
              <a:path w="139700" h="50800">
                <a:moveTo>
                  <a:pt x="133249" y="0"/>
                </a:moveTo>
                <a:lnTo>
                  <a:pt x="0" y="31657"/>
                </a:lnTo>
                <a:lnTo>
                  <a:pt x="6345" y="50652"/>
                </a:lnTo>
                <a:lnTo>
                  <a:pt x="139594" y="18994"/>
                </a:lnTo>
                <a:lnTo>
                  <a:pt x="133249" y="0"/>
                </a:lnTo>
                <a:close/>
              </a:path>
            </a:pathLst>
          </a:custGeom>
          <a:solidFill>
            <a:srgbClr val="17B017"/>
          </a:solidFill>
        </p:spPr>
        <p:txBody>
          <a:bodyPr wrap="square" lIns="0" tIns="0" rIns="0" bIns="0" rtlCol="0"/>
          <a:lstStyle/>
          <a:p>
            <a:endParaRPr/>
          </a:p>
        </p:txBody>
      </p:sp>
      <p:sp>
        <p:nvSpPr>
          <p:cNvPr id="33" name="object 33"/>
          <p:cNvSpPr/>
          <p:nvPr/>
        </p:nvSpPr>
        <p:spPr>
          <a:xfrm>
            <a:off x="3048039" y="4283509"/>
            <a:ext cx="181326" cy="25904"/>
          </a:xfrm>
          <a:custGeom>
            <a:avLst/>
            <a:gdLst/>
            <a:ahLst/>
            <a:cxnLst/>
            <a:rect l="l" t="t" r="r" b="b"/>
            <a:pathLst>
              <a:path w="133350" h="25400">
                <a:moveTo>
                  <a:pt x="0" y="0"/>
                </a:moveTo>
                <a:lnTo>
                  <a:pt x="0" y="18994"/>
                </a:lnTo>
                <a:lnTo>
                  <a:pt x="133249" y="25326"/>
                </a:lnTo>
                <a:lnTo>
                  <a:pt x="133249" y="6331"/>
                </a:lnTo>
                <a:lnTo>
                  <a:pt x="0" y="0"/>
                </a:lnTo>
                <a:close/>
              </a:path>
            </a:pathLst>
          </a:custGeom>
          <a:solidFill>
            <a:srgbClr val="17B017"/>
          </a:solidFill>
        </p:spPr>
        <p:txBody>
          <a:bodyPr wrap="square" lIns="0" tIns="0" rIns="0" bIns="0" rtlCol="0"/>
          <a:lstStyle/>
          <a:p>
            <a:endParaRPr/>
          </a:p>
        </p:txBody>
      </p:sp>
      <p:sp>
        <p:nvSpPr>
          <p:cNvPr id="34" name="object 34"/>
          <p:cNvSpPr/>
          <p:nvPr/>
        </p:nvSpPr>
        <p:spPr>
          <a:xfrm>
            <a:off x="3333110" y="4283509"/>
            <a:ext cx="181326" cy="25904"/>
          </a:xfrm>
          <a:custGeom>
            <a:avLst/>
            <a:gdLst/>
            <a:ahLst/>
            <a:cxnLst/>
            <a:rect l="l" t="t" r="r" b="b"/>
            <a:pathLst>
              <a:path w="133350" h="25400">
                <a:moveTo>
                  <a:pt x="133249" y="0"/>
                </a:moveTo>
                <a:lnTo>
                  <a:pt x="0" y="6331"/>
                </a:lnTo>
                <a:lnTo>
                  <a:pt x="0" y="25326"/>
                </a:lnTo>
                <a:lnTo>
                  <a:pt x="133249" y="18994"/>
                </a:lnTo>
                <a:lnTo>
                  <a:pt x="133249" y="0"/>
                </a:lnTo>
                <a:close/>
              </a:path>
            </a:pathLst>
          </a:custGeom>
          <a:solidFill>
            <a:srgbClr val="17B017"/>
          </a:solidFill>
        </p:spPr>
        <p:txBody>
          <a:bodyPr wrap="square" lIns="0" tIns="0" rIns="0" bIns="0" rtlCol="0"/>
          <a:lstStyle/>
          <a:p>
            <a:endParaRPr/>
          </a:p>
        </p:txBody>
      </p:sp>
      <p:sp>
        <p:nvSpPr>
          <p:cNvPr id="35" name="object 35"/>
          <p:cNvSpPr/>
          <p:nvPr/>
        </p:nvSpPr>
        <p:spPr>
          <a:xfrm>
            <a:off x="3609208" y="4212224"/>
            <a:ext cx="172691" cy="84835"/>
          </a:xfrm>
          <a:custGeom>
            <a:avLst/>
            <a:gdLst/>
            <a:ahLst/>
            <a:cxnLst/>
            <a:rect l="l" t="t" r="r" b="b"/>
            <a:pathLst>
              <a:path w="127000" h="83185">
                <a:moveTo>
                  <a:pt x="120559" y="0"/>
                </a:moveTo>
                <a:lnTo>
                  <a:pt x="0" y="63568"/>
                </a:lnTo>
                <a:lnTo>
                  <a:pt x="6345" y="82563"/>
                </a:lnTo>
                <a:lnTo>
                  <a:pt x="126904" y="18994"/>
                </a:lnTo>
                <a:lnTo>
                  <a:pt x="120559" y="0"/>
                </a:lnTo>
                <a:close/>
              </a:path>
            </a:pathLst>
          </a:custGeom>
          <a:solidFill>
            <a:srgbClr val="17B017"/>
          </a:solidFill>
        </p:spPr>
        <p:txBody>
          <a:bodyPr wrap="square" lIns="0" tIns="0" rIns="0" bIns="0" rtlCol="0"/>
          <a:lstStyle/>
          <a:p>
            <a:endParaRPr/>
          </a:p>
        </p:txBody>
      </p:sp>
      <p:sp>
        <p:nvSpPr>
          <p:cNvPr id="36" name="object 36"/>
          <p:cNvSpPr/>
          <p:nvPr/>
        </p:nvSpPr>
        <p:spPr>
          <a:xfrm>
            <a:off x="3868052" y="4154110"/>
            <a:ext cx="61305" cy="38856"/>
          </a:xfrm>
          <a:custGeom>
            <a:avLst/>
            <a:gdLst/>
            <a:ahLst/>
            <a:cxnLst/>
            <a:rect l="l" t="t" r="r" b="b"/>
            <a:pathLst>
              <a:path w="45085" h="38100">
                <a:moveTo>
                  <a:pt x="32106" y="0"/>
                </a:moveTo>
                <a:lnTo>
                  <a:pt x="0" y="18994"/>
                </a:lnTo>
                <a:lnTo>
                  <a:pt x="12690" y="37989"/>
                </a:lnTo>
                <a:lnTo>
                  <a:pt x="44797" y="18994"/>
                </a:lnTo>
                <a:lnTo>
                  <a:pt x="32106" y="0"/>
                </a:lnTo>
                <a:close/>
              </a:path>
            </a:pathLst>
          </a:custGeom>
          <a:solidFill>
            <a:srgbClr val="17B017"/>
          </a:solidFill>
        </p:spPr>
        <p:txBody>
          <a:bodyPr wrap="square" lIns="0" tIns="0" rIns="0" bIns="0" rtlCol="0"/>
          <a:lstStyle/>
          <a:p>
            <a:endParaRPr/>
          </a:p>
        </p:txBody>
      </p:sp>
      <p:sp>
        <p:nvSpPr>
          <p:cNvPr id="37" name="object 37"/>
          <p:cNvSpPr/>
          <p:nvPr/>
        </p:nvSpPr>
        <p:spPr>
          <a:xfrm>
            <a:off x="3911709" y="4134738"/>
            <a:ext cx="138153" cy="38856"/>
          </a:xfrm>
          <a:custGeom>
            <a:avLst/>
            <a:gdLst/>
            <a:ahLst/>
            <a:cxnLst/>
            <a:rect l="l" t="t" r="r" b="b"/>
            <a:pathLst>
              <a:path w="101600" h="38100">
                <a:moveTo>
                  <a:pt x="95178" y="0"/>
                </a:moveTo>
                <a:lnTo>
                  <a:pt x="0" y="18994"/>
                </a:lnTo>
                <a:lnTo>
                  <a:pt x="6345" y="37989"/>
                </a:lnTo>
                <a:lnTo>
                  <a:pt x="101523" y="18994"/>
                </a:lnTo>
                <a:lnTo>
                  <a:pt x="95178" y="0"/>
                </a:lnTo>
                <a:close/>
              </a:path>
            </a:pathLst>
          </a:custGeom>
          <a:solidFill>
            <a:srgbClr val="17B017"/>
          </a:solidFill>
        </p:spPr>
        <p:txBody>
          <a:bodyPr wrap="square" lIns="0" tIns="0" rIns="0" bIns="0" rtlCol="0"/>
          <a:lstStyle/>
          <a:p>
            <a:endParaRPr/>
          </a:p>
        </p:txBody>
      </p:sp>
      <p:sp>
        <p:nvSpPr>
          <p:cNvPr id="38" name="object 38"/>
          <p:cNvSpPr/>
          <p:nvPr/>
        </p:nvSpPr>
        <p:spPr>
          <a:xfrm>
            <a:off x="4144667" y="4108910"/>
            <a:ext cx="86346" cy="32380"/>
          </a:xfrm>
          <a:custGeom>
            <a:avLst/>
            <a:gdLst/>
            <a:ahLst/>
            <a:cxnLst/>
            <a:rect l="l" t="t" r="r" b="b"/>
            <a:pathLst>
              <a:path w="63500" h="31750">
                <a:moveTo>
                  <a:pt x="57106" y="0"/>
                </a:moveTo>
                <a:lnTo>
                  <a:pt x="0" y="12663"/>
                </a:lnTo>
                <a:lnTo>
                  <a:pt x="6345" y="31657"/>
                </a:lnTo>
                <a:lnTo>
                  <a:pt x="63452" y="18994"/>
                </a:lnTo>
                <a:lnTo>
                  <a:pt x="57106" y="0"/>
                </a:lnTo>
                <a:close/>
              </a:path>
            </a:pathLst>
          </a:custGeom>
          <a:solidFill>
            <a:srgbClr val="17B017"/>
          </a:solidFill>
        </p:spPr>
        <p:txBody>
          <a:bodyPr wrap="square" lIns="0" tIns="0" rIns="0" bIns="0" rtlCol="0"/>
          <a:lstStyle/>
          <a:p>
            <a:endParaRPr/>
          </a:p>
        </p:txBody>
      </p:sp>
      <p:sp>
        <p:nvSpPr>
          <p:cNvPr id="39" name="object 39"/>
          <p:cNvSpPr/>
          <p:nvPr/>
        </p:nvSpPr>
        <p:spPr>
          <a:xfrm>
            <a:off x="4222319" y="4076625"/>
            <a:ext cx="103615" cy="51807"/>
          </a:xfrm>
          <a:custGeom>
            <a:avLst/>
            <a:gdLst/>
            <a:ahLst/>
            <a:cxnLst/>
            <a:rect l="l" t="t" r="r" b="b"/>
            <a:pathLst>
              <a:path w="76200" h="50800">
                <a:moveTo>
                  <a:pt x="69797" y="0"/>
                </a:moveTo>
                <a:lnTo>
                  <a:pt x="0" y="31657"/>
                </a:lnTo>
                <a:lnTo>
                  <a:pt x="6345" y="50652"/>
                </a:lnTo>
                <a:lnTo>
                  <a:pt x="76142" y="18994"/>
                </a:lnTo>
                <a:lnTo>
                  <a:pt x="69797" y="0"/>
                </a:lnTo>
                <a:close/>
              </a:path>
            </a:pathLst>
          </a:custGeom>
          <a:solidFill>
            <a:srgbClr val="17B017"/>
          </a:solidFill>
        </p:spPr>
        <p:txBody>
          <a:bodyPr wrap="square" lIns="0" tIns="0" rIns="0" bIns="0" rtlCol="0"/>
          <a:lstStyle/>
          <a:p>
            <a:endParaRPr/>
          </a:p>
        </p:txBody>
      </p:sp>
      <p:sp>
        <p:nvSpPr>
          <p:cNvPr id="40" name="object 40"/>
          <p:cNvSpPr/>
          <p:nvPr/>
        </p:nvSpPr>
        <p:spPr>
          <a:xfrm>
            <a:off x="4412137" y="3998753"/>
            <a:ext cx="130382" cy="65407"/>
          </a:xfrm>
          <a:custGeom>
            <a:avLst/>
            <a:gdLst/>
            <a:ahLst/>
            <a:cxnLst/>
            <a:rect l="l" t="t" r="r" b="b"/>
            <a:pathLst>
              <a:path w="95885" h="64135">
                <a:moveTo>
                  <a:pt x="89086" y="0"/>
                </a:moveTo>
                <a:lnTo>
                  <a:pt x="0" y="44320"/>
                </a:lnTo>
                <a:lnTo>
                  <a:pt x="6345" y="63695"/>
                </a:lnTo>
                <a:lnTo>
                  <a:pt x="95432" y="18994"/>
                </a:lnTo>
                <a:lnTo>
                  <a:pt x="89086" y="0"/>
                </a:lnTo>
                <a:close/>
              </a:path>
            </a:pathLst>
          </a:custGeom>
          <a:solidFill>
            <a:srgbClr val="17B017"/>
          </a:solidFill>
        </p:spPr>
        <p:txBody>
          <a:bodyPr wrap="square" lIns="0" tIns="0" rIns="0" bIns="0" rtlCol="0"/>
          <a:lstStyle/>
          <a:p>
            <a:endParaRPr/>
          </a:p>
        </p:txBody>
      </p:sp>
      <p:sp>
        <p:nvSpPr>
          <p:cNvPr id="41" name="object 41"/>
          <p:cNvSpPr/>
          <p:nvPr/>
        </p:nvSpPr>
        <p:spPr>
          <a:xfrm>
            <a:off x="4541903" y="3998752"/>
            <a:ext cx="51807" cy="19428"/>
          </a:xfrm>
          <a:custGeom>
            <a:avLst/>
            <a:gdLst/>
            <a:ahLst/>
            <a:cxnLst/>
            <a:rect l="l" t="t" r="r" b="b"/>
            <a:pathLst>
              <a:path w="38100" h="19050">
                <a:moveTo>
                  <a:pt x="0" y="9497"/>
                </a:moveTo>
                <a:lnTo>
                  <a:pt x="38071" y="9497"/>
                </a:lnTo>
              </a:path>
            </a:pathLst>
          </a:custGeom>
          <a:ln w="20264">
            <a:solidFill>
              <a:srgbClr val="17B017"/>
            </a:solidFill>
          </a:ln>
        </p:spPr>
        <p:txBody>
          <a:bodyPr wrap="square" lIns="0" tIns="0" rIns="0" bIns="0" rtlCol="0"/>
          <a:lstStyle/>
          <a:p>
            <a:endParaRPr/>
          </a:p>
        </p:txBody>
      </p:sp>
      <p:sp>
        <p:nvSpPr>
          <p:cNvPr id="42" name="object 42"/>
          <p:cNvSpPr/>
          <p:nvPr/>
        </p:nvSpPr>
        <p:spPr>
          <a:xfrm>
            <a:off x="4697208" y="3985838"/>
            <a:ext cx="155422" cy="25904"/>
          </a:xfrm>
          <a:custGeom>
            <a:avLst/>
            <a:gdLst/>
            <a:ahLst/>
            <a:cxnLst/>
            <a:rect l="l" t="t" r="r" b="b"/>
            <a:pathLst>
              <a:path w="114300" h="25400">
                <a:moveTo>
                  <a:pt x="114213" y="0"/>
                </a:moveTo>
                <a:lnTo>
                  <a:pt x="0" y="6331"/>
                </a:lnTo>
                <a:lnTo>
                  <a:pt x="0" y="25326"/>
                </a:lnTo>
                <a:lnTo>
                  <a:pt x="114213" y="18994"/>
                </a:lnTo>
                <a:lnTo>
                  <a:pt x="114213" y="0"/>
                </a:lnTo>
                <a:close/>
              </a:path>
            </a:pathLst>
          </a:custGeom>
          <a:solidFill>
            <a:srgbClr val="17B017"/>
          </a:solidFill>
        </p:spPr>
        <p:txBody>
          <a:bodyPr wrap="square" lIns="0" tIns="0" rIns="0" bIns="0" rtlCol="0"/>
          <a:lstStyle/>
          <a:p>
            <a:endParaRPr/>
          </a:p>
        </p:txBody>
      </p:sp>
      <p:sp>
        <p:nvSpPr>
          <p:cNvPr id="43" name="object 43"/>
          <p:cNvSpPr/>
          <p:nvPr/>
        </p:nvSpPr>
        <p:spPr>
          <a:xfrm>
            <a:off x="4852513" y="3985838"/>
            <a:ext cx="34538" cy="25904"/>
          </a:xfrm>
          <a:custGeom>
            <a:avLst/>
            <a:gdLst/>
            <a:ahLst/>
            <a:cxnLst/>
            <a:rect l="l" t="t" r="r" b="b"/>
            <a:pathLst>
              <a:path w="25400" h="25400">
                <a:moveTo>
                  <a:pt x="6345" y="0"/>
                </a:moveTo>
                <a:lnTo>
                  <a:pt x="0" y="18994"/>
                </a:lnTo>
                <a:lnTo>
                  <a:pt x="19035" y="25326"/>
                </a:lnTo>
                <a:lnTo>
                  <a:pt x="25380" y="6331"/>
                </a:lnTo>
                <a:lnTo>
                  <a:pt x="6345" y="0"/>
                </a:lnTo>
                <a:close/>
              </a:path>
            </a:pathLst>
          </a:custGeom>
          <a:solidFill>
            <a:srgbClr val="17B017"/>
          </a:solidFill>
        </p:spPr>
        <p:txBody>
          <a:bodyPr wrap="square" lIns="0" tIns="0" rIns="0" bIns="0" rtlCol="0"/>
          <a:lstStyle/>
          <a:p>
            <a:endParaRPr/>
          </a:p>
        </p:txBody>
      </p:sp>
      <p:sp>
        <p:nvSpPr>
          <p:cNvPr id="44" name="object 44"/>
          <p:cNvSpPr/>
          <p:nvPr/>
        </p:nvSpPr>
        <p:spPr>
          <a:xfrm>
            <a:off x="4973307" y="4018125"/>
            <a:ext cx="182189" cy="65407"/>
          </a:xfrm>
          <a:custGeom>
            <a:avLst/>
            <a:gdLst/>
            <a:ahLst/>
            <a:cxnLst/>
            <a:rect l="l" t="t" r="r" b="b"/>
            <a:pathLst>
              <a:path w="133985" h="64135">
                <a:moveTo>
                  <a:pt x="6345" y="0"/>
                </a:moveTo>
                <a:lnTo>
                  <a:pt x="0" y="18994"/>
                </a:lnTo>
                <a:lnTo>
                  <a:pt x="127285" y="63695"/>
                </a:lnTo>
                <a:lnTo>
                  <a:pt x="133630" y="44700"/>
                </a:lnTo>
                <a:lnTo>
                  <a:pt x="6345" y="0"/>
                </a:lnTo>
                <a:close/>
              </a:path>
            </a:pathLst>
          </a:custGeom>
          <a:solidFill>
            <a:srgbClr val="17B017"/>
          </a:solidFill>
        </p:spPr>
        <p:txBody>
          <a:bodyPr wrap="square" lIns="0" tIns="0" rIns="0" bIns="0" rtlCol="0"/>
          <a:lstStyle/>
          <a:p>
            <a:endParaRPr/>
          </a:p>
        </p:txBody>
      </p:sp>
      <p:sp>
        <p:nvSpPr>
          <p:cNvPr id="45" name="object 45"/>
          <p:cNvSpPr/>
          <p:nvPr/>
        </p:nvSpPr>
        <p:spPr>
          <a:xfrm>
            <a:off x="5249922" y="4050409"/>
            <a:ext cx="181326" cy="33026"/>
          </a:xfrm>
          <a:custGeom>
            <a:avLst/>
            <a:gdLst/>
            <a:ahLst/>
            <a:cxnLst/>
            <a:rect l="l" t="t" r="r" b="b"/>
            <a:pathLst>
              <a:path w="133350" h="32385">
                <a:moveTo>
                  <a:pt x="133249" y="0"/>
                </a:moveTo>
                <a:lnTo>
                  <a:pt x="0" y="13042"/>
                </a:lnTo>
                <a:lnTo>
                  <a:pt x="0" y="32037"/>
                </a:lnTo>
                <a:lnTo>
                  <a:pt x="133249" y="19374"/>
                </a:lnTo>
                <a:lnTo>
                  <a:pt x="133249" y="0"/>
                </a:lnTo>
                <a:close/>
              </a:path>
            </a:pathLst>
          </a:custGeom>
          <a:solidFill>
            <a:srgbClr val="17B017"/>
          </a:solidFill>
        </p:spPr>
        <p:txBody>
          <a:bodyPr wrap="square" lIns="0" tIns="0" rIns="0" bIns="0" rtlCol="0"/>
          <a:lstStyle/>
          <a:p>
            <a:endParaRPr/>
          </a:p>
        </p:txBody>
      </p:sp>
      <p:sp>
        <p:nvSpPr>
          <p:cNvPr id="46" name="object 46"/>
          <p:cNvSpPr/>
          <p:nvPr/>
        </p:nvSpPr>
        <p:spPr>
          <a:xfrm>
            <a:off x="5534648" y="4024581"/>
            <a:ext cx="182189" cy="39503"/>
          </a:xfrm>
          <a:custGeom>
            <a:avLst/>
            <a:gdLst/>
            <a:ahLst/>
            <a:cxnLst/>
            <a:rect l="l" t="t" r="r" b="b"/>
            <a:pathLst>
              <a:path w="133985" h="38735">
                <a:moveTo>
                  <a:pt x="133503" y="0"/>
                </a:moveTo>
                <a:lnTo>
                  <a:pt x="0" y="18994"/>
                </a:lnTo>
                <a:lnTo>
                  <a:pt x="0" y="38369"/>
                </a:lnTo>
                <a:lnTo>
                  <a:pt x="133503" y="18994"/>
                </a:lnTo>
                <a:lnTo>
                  <a:pt x="133503" y="0"/>
                </a:lnTo>
                <a:close/>
              </a:path>
            </a:pathLst>
          </a:custGeom>
          <a:solidFill>
            <a:srgbClr val="17B017"/>
          </a:solidFill>
        </p:spPr>
        <p:txBody>
          <a:bodyPr wrap="square" lIns="0" tIns="0" rIns="0" bIns="0" rtlCol="0"/>
          <a:lstStyle/>
          <a:p>
            <a:endParaRPr/>
          </a:p>
        </p:txBody>
      </p:sp>
      <p:sp>
        <p:nvSpPr>
          <p:cNvPr id="47" name="object 47"/>
          <p:cNvSpPr/>
          <p:nvPr/>
        </p:nvSpPr>
        <p:spPr>
          <a:xfrm>
            <a:off x="5811091" y="3979382"/>
            <a:ext cx="181326" cy="51807"/>
          </a:xfrm>
          <a:custGeom>
            <a:avLst/>
            <a:gdLst/>
            <a:ahLst/>
            <a:cxnLst/>
            <a:rect l="l" t="t" r="r" b="b"/>
            <a:pathLst>
              <a:path w="133350" h="50800">
                <a:moveTo>
                  <a:pt x="126904" y="0"/>
                </a:moveTo>
                <a:lnTo>
                  <a:pt x="0" y="31657"/>
                </a:lnTo>
                <a:lnTo>
                  <a:pt x="6345" y="50652"/>
                </a:lnTo>
                <a:lnTo>
                  <a:pt x="133249" y="18994"/>
                </a:lnTo>
                <a:lnTo>
                  <a:pt x="126904" y="0"/>
                </a:lnTo>
                <a:close/>
              </a:path>
            </a:pathLst>
          </a:custGeom>
          <a:solidFill>
            <a:srgbClr val="17B017"/>
          </a:solidFill>
        </p:spPr>
        <p:txBody>
          <a:bodyPr wrap="square" lIns="0" tIns="0" rIns="0" bIns="0" rtlCol="0"/>
          <a:lstStyle/>
          <a:p>
            <a:endParaRPr/>
          </a:p>
        </p:txBody>
      </p:sp>
      <p:sp>
        <p:nvSpPr>
          <p:cNvPr id="48" name="object 48"/>
          <p:cNvSpPr/>
          <p:nvPr/>
        </p:nvSpPr>
        <p:spPr>
          <a:xfrm>
            <a:off x="6095816" y="3953553"/>
            <a:ext cx="8635" cy="19428"/>
          </a:xfrm>
          <a:custGeom>
            <a:avLst/>
            <a:gdLst/>
            <a:ahLst/>
            <a:cxnLst/>
            <a:rect l="l" t="t" r="r" b="b"/>
            <a:pathLst>
              <a:path w="6350" h="19050">
                <a:moveTo>
                  <a:pt x="0" y="9497"/>
                </a:moveTo>
                <a:lnTo>
                  <a:pt x="6345" y="9497"/>
                </a:lnTo>
              </a:path>
            </a:pathLst>
          </a:custGeom>
          <a:ln w="20264">
            <a:solidFill>
              <a:srgbClr val="17B017"/>
            </a:solidFill>
          </a:ln>
        </p:spPr>
        <p:txBody>
          <a:bodyPr wrap="square" lIns="0" tIns="0" rIns="0" bIns="0" rtlCol="0"/>
          <a:lstStyle/>
          <a:p>
            <a:endParaRPr/>
          </a:p>
        </p:txBody>
      </p:sp>
      <p:sp>
        <p:nvSpPr>
          <p:cNvPr id="49" name="object 49"/>
          <p:cNvSpPr/>
          <p:nvPr/>
        </p:nvSpPr>
        <p:spPr>
          <a:xfrm>
            <a:off x="6095817" y="3882525"/>
            <a:ext cx="164920" cy="90663"/>
          </a:xfrm>
          <a:custGeom>
            <a:avLst/>
            <a:gdLst/>
            <a:ahLst/>
            <a:cxnLst/>
            <a:rect l="l" t="t" r="r" b="b"/>
            <a:pathLst>
              <a:path w="121285" h="88900">
                <a:moveTo>
                  <a:pt x="108122" y="0"/>
                </a:moveTo>
                <a:lnTo>
                  <a:pt x="0" y="75978"/>
                </a:lnTo>
                <a:lnTo>
                  <a:pt x="12690" y="88641"/>
                </a:lnTo>
                <a:lnTo>
                  <a:pt x="120813" y="12663"/>
                </a:lnTo>
                <a:lnTo>
                  <a:pt x="108122" y="0"/>
                </a:lnTo>
                <a:close/>
              </a:path>
            </a:pathLst>
          </a:custGeom>
          <a:solidFill>
            <a:srgbClr val="17B017"/>
          </a:solidFill>
        </p:spPr>
        <p:txBody>
          <a:bodyPr wrap="square" lIns="0" tIns="0" rIns="0" bIns="0" rtlCol="0"/>
          <a:lstStyle/>
          <a:p>
            <a:endParaRPr/>
          </a:p>
        </p:txBody>
      </p:sp>
      <p:sp>
        <p:nvSpPr>
          <p:cNvPr id="50" name="object 50"/>
          <p:cNvSpPr/>
          <p:nvPr/>
        </p:nvSpPr>
        <p:spPr>
          <a:xfrm>
            <a:off x="6329120" y="3798326"/>
            <a:ext cx="94980" cy="52455"/>
          </a:xfrm>
          <a:custGeom>
            <a:avLst/>
            <a:gdLst/>
            <a:ahLst/>
            <a:cxnLst/>
            <a:rect l="l" t="t" r="r" b="b"/>
            <a:pathLst>
              <a:path w="69850" h="51435">
                <a:moveTo>
                  <a:pt x="57106" y="0"/>
                </a:moveTo>
                <a:lnTo>
                  <a:pt x="0" y="37989"/>
                </a:lnTo>
                <a:lnTo>
                  <a:pt x="12690" y="50905"/>
                </a:lnTo>
                <a:lnTo>
                  <a:pt x="69797" y="12663"/>
                </a:lnTo>
                <a:lnTo>
                  <a:pt x="57106" y="0"/>
                </a:lnTo>
                <a:close/>
              </a:path>
            </a:pathLst>
          </a:custGeom>
          <a:solidFill>
            <a:srgbClr val="17B017"/>
          </a:solidFill>
        </p:spPr>
        <p:txBody>
          <a:bodyPr wrap="square" lIns="0" tIns="0" rIns="0" bIns="0" rtlCol="0"/>
          <a:lstStyle/>
          <a:p>
            <a:endParaRPr/>
          </a:p>
        </p:txBody>
      </p:sp>
      <p:sp>
        <p:nvSpPr>
          <p:cNvPr id="51" name="object 51"/>
          <p:cNvSpPr/>
          <p:nvPr/>
        </p:nvSpPr>
        <p:spPr>
          <a:xfrm>
            <a:off x="6415400" y="3791868"/>
            <a:ext cx="86346" cy="38856"/>
          </a:xfrm>
          <a:custGeom>
            <a:avLst/>
            <a:gdLst/>
            <a:ahLst/>
            <a:cxnLst/>
            <a:rect l="l" t="t" r="r" b="b"/>
            <a:pathLst>
              <a:path w="63500" h="38100">
                <a:moveTo>
                  <a:pt x="6345" y="0"/>
                </a:moveTo>
                <a:lnTo>
                  <a:pt x="0" y="18994"/>
                </a:lnTo>
                <a:lnTo>
                  <a:pt x="57106" y="37989"/>
                </a:lnTo>
                <a:lnTo>
                  <a:pt x="63452" y="18994"/>
                </a:lnTo>
                <a:lnTo>
                  <a:pt x="6345" y="0"/>
                </a:lnTo>
                <a:close/>
              </a:path>
            </a:pathLst>
          </a:custGeom>
          <a:solidFill>
            <a:srgbClr val="17B017"/>
          </a:solidFill>
        </p:spPr>
        <p:txBody>
          <a:bodyPr wrap="square" lIns="0" tIns="0" rIns="0" bIns="0" rtlCol="0"/>
          <a:lstStyle/>
          <a:p>
            <a:endParaRPr/>
          </a:p>
        </p:txBody>
      </p:sp>
      <p:sp>
        <p:nvSpPr>
          <p:cNvPr id="52" name="object 52"/>
          <p:cNvSpPr/>
          <p:nvPr/>
        </p:nvSpPr>
        <p:spPr>
          <a:xfrm>
            <a:off x="6596590" y="3843783"/>
            <a:ext cx="138153" cy="51807"/>
          </a:xfrm>
          <a:custGeom>
            <a:avLst/>
            <a:gdLst/>
            <a:ahLst/>
            <a:cxnLst/>
            <a:rect l="l" t="t" r="r" b="b"/>
            <a:pathLst>
              <a:path w="101600" h="50800">
                <a:moveTo>
                  <a:pt x="6345" y="0"/>
                </a:moveTo>
                <a:lnTo>
                  <a:pt x="0" y="18994"/>
                </a:lnTo>
                <a:lnTo>
                  <a:pt x="95178" y="50652"/>
                </a:lnTo>
                <a:lnTo>
                  <a:pt x="101523" y="31657"/>
                </a:lnTo>
                <a:lnTo>
                  <a:pt x="6345" y="0"/>
                </a:lnTo>
                <a:close/>
              </a:path>
            </a:pathLst>
          </a:custGeom>
          <a:solidFill>
            <a:srgbClr val="17B017"/>
          </a:solidFill>
        </p:spPr>
        <p:txBody>
          <a:bodyPr wrap="square" lIns="0" tIns="0" rIns="0" bIns="0" rtlCol="0"/>
          <a:lstStyle/>
          <a:p>
            <a:endParaRPr/>
          </a:p>
        </p:txBody>
      </p:sp>
      <p:sp>
        <p:nvSpPr>
          <p:cNvPr id="53" name="object 53"/>
          <p:cNvSpPr/>
          <p:nvPr/>
        </p:nvSpPr>
        <p:spPr>
          <a:xfrm>
            <a:off x="6717382" y="3856696"/>
            <a:ext cx="43173" cy="38856"/>
          </a:xfrm>
          <a:custGeom>
            <a:avLst/>
            <a:gdLst/>
            <a:ahLst/>
            <a:cxnLst/>
            <a:rect l="l" t="t" r="r" b="b"/>
            <a:pathLst>
              <a:path w="31750" h="38100">
                <a:moveTo>
                  <a:pt x="19035" y="0"/>
                </a:moveTo>
                <a:lnTo>
                  <a:pt x="0" y="25326"/>
                </a:lnTo>
                <a:lnTo>
                  <a:pt x="12690" y="37989"/>
                </a:lnTo>
                <a:lnTo>
                  <a:pt x="31726" y="12663"/>
                </a:lnTo>
                <a:lnTo>
                  <a:pt x="19035" y="0"/>
                </a:lnTo>
                <a:close/>
              </a:path>
            </a:pathLst>
          </a:custGeom>
          <a:solidFill>
            <a:srgbClr val="17B017"/>
          </a:solidFill>
        </p:spPr>
        <p:txBody>
          <a:bodyPr wrap="square" lIns="0" tIns="0" rIns="0" bIns="0" rtlCol="0"/>
          <a:lstStyle/>
          <a:p>
            <a:endParaRPr/>
          </a:p>
        </p:txBody>
      </p:sp>
      <p:sp>
        <p:nvSpPr>
          <p:cNvPr id="54" name="object 54"/>
          <p:cNvSpPr/>
          <p:nvPr/>
        </p:nvSpPr>
        <p:spPr>
          <a:xfrm>
            <a:off x="6804181" y="3682098"/>
            <a:ext cx="129518" cy="123042"/>
          </a:xfrm>
          <a:custGeom>
            <a:avLst/>
            <a:gdLst/>
            <a:ahLst/>
            <a:cxnLst/>
            <a:rect l="l" t="t" r="r" b="b"/>
            <a:pathLst>
              <a:path w="95250" h="120650">
                <a:moveTo>
                  <a:pt x="82487" y="0"/>
                </a:moveTo>
                <a:lnTo>
                  <a:pt x="0" y="107635"/>
                </a:lnTo>
                <a:lnTo>
                  <a:pt x="12690" y="120298"/>
                </a:lnTo>
                <a:lnTo>
                  <a:pt x="95178" y="12663"/>
                </a:lnTo>
                <a:lnTo>
                  <a:pt x="82487" y="0"/>
                </a:lnTo>
                <a:close/>
              </a:path>
            </a:pathLst>
          </a:custGeom>
          <a:solidFill>
            <a:srgbClr val="17B017"/>
          </a:solidFill>
        </p:spPr>
        <p:txBody>
          <a:bodyPr wrap="square" lIns="0" tIns="0" rIns="0" bIns="0" rtlCol="0"/>
          <a:lstStyle/>
          <a:p>
            <a:endParaRPr/>
          </a:p>
        </p:txBody>
      </p:sp>
      <p:sp>
        <p:nvSpPr>
          <p:cNvPr id="55" name="object 55"/>
          <p:cNvSpPr/>
          <p:nvPr/>
        </p:nvSpPr>
        <p:spPr>
          <a:xfrm>
            <a:off x="6976742" y="3559026"/>
            <a:ext cx="77711" cy="78359"/>
          </a:xfrm>
          <a:custGeom>
            <a:avLst/>
            <a:gdLst/>
            <a:ahLst/>
            <a:cxnLst/>
            <a:rect l="l" t="t" r="r" b="b"/>
            <a:pathLst>
              <a:path w="57150" h="76835">
                <a:moveTo>
                  <a:pt x="44416" y="0"/>
                </a:moveTo>
                <a:lnTo>
                  <a:pt x="0" y="63315"/>
                </a:lnTo>
                <a:lnTo>
                  <a:pt x="12690" y="76358"/>
                </a:lnTo>
                <a:lnTo>
                  <a:pt x="57106" y="12663"/>
                </a:lnTo>
                <a:lnTo>
                  <a:pt x="44416" y="0"/>
                </a:lnTo>
                <a:close/>
              </a:path>
            </a:pathLst>
          </a:custGeom>
          <a:solidFill>
            <a:srgbClr val="17B017"/>
          </a:solidFill>
        </p:spPr>
        <p:txBody>
          <a:bodyPr wrap="square" lIns="0" tIns="0" rIns="0" bIns="0" rtlCol="0"/>
          <a:lstStyle/>
          <a:p>
            <a:endParaRPr/>
          </a:p>
        </p:txBody>
      </p:sp>
      <p:sp>
        <p:nvSpPr>
          <p:cNvPr id="56" name="object 56"/>
          <p:cNvSpPr/>
          <p:nvPr/>
        </p:nvSpPr>
        <p:spPr>
          <a:xfrm>
            <a:off x="7045766" y="3552569"/>
            <a:ext cx="77711" cy="45331"/>
          </a:xfrm>
          <a:custGeom>
            <a:avLst/>
            <a:gdLst/>
            <a:ahLst/>
            <a:cxnLst/>
            <a:rect l="l" t="t" r="r" b="b"/>
            <a:pathLst>
              <a:path w="57150" h="44450">
                <a:moveTo>
                  <a:pt x="6345" y="0"/>
                </a:moveTo>
                <a:lnTo>
                  <a:pt x="0" y="18994"/>
                </a:lnTo>
                <a:lnTo>
                  <a:pt x="50761" y="44320"/>
                </a:lnTo>
                <a:lnTo>
                  <a:pt x="57106" y="25326"/>
                </a:lnTo>
                <a:lnTo>
                  <a:pt x="6345" y="0"/>
                </a:lnTo>
                <a:close/>
              </a:path>
            </a:pathLst>
          </a:custGeom>
          <a:solidFill>
            <a:srgbClr val="17B017"/>
          </a:solidFill>
        </p:spPr>
        <p:txBody>
          <a:bodyPr wrap="square" lIns="0" tIns="0" rIns="0" bIns="0" rtlCol="0"/>
          <a:lstStyle/>
          <a:p>
            <a:endParaRPr/>
          </a:p>
        </p:txBody>
      </p:sp>
      <p:sp>
        <p:nvSpPr>
          <p:cNvPr id="57" name="object 57"/>
          <p:cNvSpPr/>
          <p:nvPr/>
        </p:nvSpPr>
        <p:spPr>
          <a:xfrm>
            <a:off x="7209699" y="3617140"/>
            <a:ext cx="155422" cy="78359"/>
          </a:xfrm>
          <a:custGeom>
            <a:avLst/>
            <a:gdLst/>
            <a:ahLst/>
            <a:cxnLst/>
            <a:rect l="l" t="t" r="r" b="b"/>
            <a:pathLst>
              <a:path w="114300" h="76835">
                <a:moveTo>
                  <a:pt x="6345" y="0"/>
                </a:moveTo>
                <a:lnTo>
                  <a:pt x="0" y="19374"/>
                </a:lnTo>
                <a:lnTo>
                  <a:pt x="107868" y="76358"/>
                </a:lnTo>
                <a:lnTo>
                  <a:pt x="114213" y="57363"/>
                </a:lnTo>
                <a:lnTo>
                  <a:pt x="6345" y="0"/>
                </a:lnTo>
                <a:close/>
              </a:path>
            </a:pathLst>
          </a:custGeom>
          <a:solidFill>
            <a:srgbClr val="17B017"/>
          </a:solidFill>
        </p:spPr>
        <p:txBody>
          <a:bodyPr wrap="square" lIns="0" tIns="0" rIns="0" bIns="0" rtlCol="0"/>
          <a:lstStyle/>
          <a:p>
            <a:endParaRPr/>
          </a:p>
        </p:txBody>
      </p:sp>
      <p:sp>
        <p:nvSpPr>
          <p:cNvPr id="58" name="object 58"/>
          <p:cNvSpPr/>
          <p:nvPr/>
        </p:nvSpPr>
        <p:spPr>
          <a:xfrm>
            <a:off x="7356377" y="3675640"/>
            <a:ext cx="26767" cy="25904"/>
          </a:xfrm>
          <a:custGeom>
            <a:avLst/>
            <a:gdLst/>
            <a:ahLst/>
            <a:cxnLst/>
            <a:rect l="l" t="t" r="r" b="b"/>
            <a:pathLst>
              <a:path w="19685" h="25400">
                <a:moveTo>
                  <a:pt x="6345" y="0"/>
                </a:moveTo>
                <a:lnTo>
                  <a:pt x="0" y="18994"/>
                </a:lnTo>
                <a:lnTo>
                  <a:pt x="12690" y="25326"/>
                </a:lnTo>
                <a:lnTo>
                  <a:pt x="19416" y="6331"/>
                </a:lnTo>
                <a:lnTo>
                  <a:pt x="6345" y="0"/>
                </a:lnTo>
                <a:close/>
              </a:path>
            </a:pathLst>
          </a:custGeom>
          <a:solidFill>
            <a:srgbClr val="17B017"/>
          </a:solidFill>
        </p:spPr>
        <p:txBody>
          <a:bodyPr wrap="square" lIns="0" tIns="0" rIns="0" bIns="0" rtlCol="0"/>
          <a:lstStyle/>
          <a:p>
            <a:endParaRPr/>
          </a:p>
        </p:txBody>
      </p:sp>
      <p:sp>
        <p:nvSpPr>
          <p:cNvPr id="59" name="object 59"/>
          <p:cNvSpPr/>
          <p:nvPr/>
        </p:nvSpPr>
        <p:spPr>
          <a:xfrm>
            <a:off x="7443175" y="3746668"/>
            <a:ext cx="146788" cy="103615"/>
          </a:xfrm>
          <a:custGeom>
            <a:avLst/>
            <a:gdLst/>
            <a:ahLst/>
            <a:cxnLst/>
            <a:rect l="l" t="t" r="r" b="b"/>
            <a:pathLst>
              <a:path w="107950" h="101600">
                <a:moveTo>
                  <a:pt x="12690" y="0"/>
                </a:moveTo>
                <a:lnTo>
                  <a:pt x="0" y="12663"/>
                </a:lnTo>
                <a:lnTo>
                  <a:pt x="95178" y="101557"/>
                </a:lnTo>
                <a:lnTo>
                  <a:pt x="107868" y="88641"/>
                </a:lnTo>
                <a:lnTo>
                  <a:pt x="12690" y="0"/>
                </a:lnTo>
                <a:close/>
              </a:path>
            </a:pathLst>
          </a:custGeom>
          <a:solidFill>
            <a:srgbClr val="17B017"/>
          </a:solidFill>
        </p:spPr>
        <p:txBody>
          <a:bodyPr wrap="square" lIns="0" tIns="0" rIns="0" bIns="0" rtlCol="0"/>
          <a:lstStyle/>
          <a:p>
            <a:endParaRPr/>
          </a:p>
        </p:txBody>
      </p:sp>
      <p:sp>
        <p:nvSpPr>
          <p:cNvPr id="60" name="object 60"/>
          <p:cNvSpPr/>
          <p:nvPr/>
        </p:nvSpPr>
        <p:spPr>
          <a:xfrm>
            <a:off x="7650248" y="3888982"/>
            <a:ext cx="25904" cy="19428"/>
          </a:xfrm>
          <a:custGeom>
            <a:avLst/>
            <a:gdLst/>
            <a:ahLst/>
            <a:cxnLst/>
            <a:rect l="l" t="t" r="r" b="b"/>
            <a:pathLst>
              <a:path w="19050" h="19050">
                <a:moveTo>
                  <a:pt x="12690" y="0"/>
                </a:moveTo>
                <a:lnTo>
                  <a:pt x="0" y="12663"/>
                </a:lnTo>
                <a:lnTo>
                  <a:pt x="6345" y="18994"/>
                </a:lnTo>
                <a:lnTo>
                  <a:pt x="19035" y="6331"/>
                </a:lnTo>
                <a:lnTo>
                  <a:pt x="12690" y="0"/>
                </a:lnTo>
                <a:close/>
              </a:path>
            </a:pathLst>
          </a:custGeom>
          <a:solidFill>
            <a:srgbClr val="17B017"/>
          </a:solidFill>
        </p:spPr>
        <p:txBody>
          <a:bodyPr wrap="square" lIns="0" tIns="0" rIns="0" bIns="0" rtlCol="0"/>
          <a:lstStyle/>
          <a:p>
            <a:endParaRPr/>
          </a:p>
        </p:txBody>
      </p:sp>
      <p:sp>
        <p:nvSpPr>
          <p:cNvPr id="61" name="object 61"/>
          <p:cNvSpPr/>
          <p:nvPr/>
        </p:nvSpPr>
        <p:spPr>
          <a:xfrm>
            <a:off x="7667505" y="3882525"/>
            <a:ext cx="172691" cy="25904"/>
          </a:xfrm>
          <a:custGeom>
            <a:avLst/>
            <a:gdLst/>
            <a:ahLst/>
            <a:cxnLst/>
            <a:rect l="l" t="t" r="r" b="b"/>
            <a:pathLst>
              <a:path w="127000" h="25400">
                <a:moveTo>
                  <a:pt x="126904" y="0"/>
                </a:moveTo>
                <a:lnTo>
                  <a:pt x="0" y="6331"/>
                </a:lnTo>
                <a:lnTo>
                  <a:pt x="0" y="25326"/>
                </a:lnTo>
                <a:lnTo>
                  <a:pt x="126904" y="18994"/>
                </a:lnTo>
                <a:lnTo>
                  <a:pt x="126904" y="0"/>
                </a:lnTo>
                <a:close/>
              </a:path>
            </a:pathLst>
          </a:custGeom>
          <a:solidFill>
            <a:srgbClr val="17B017"/>
          </a:solidFill>
        </p:spPr>
        <p:txBody>
          <a:bodyPr wrap="square" lIns="0" tIns="0" rIns="0" bIns="0" rtlCol="0"/>
          <a:lstStyle/>
          <a:p>
            <a:endParaRPr/>
          </a:p>
        </p:txBody>
      </p:sp>
      <p:sp>
        <p:nvSpPr>
          <p:cNvPr id="62" name="object 62"/>
          <p:cNvSpPr/>
          <p:nvPr/>
        </p:nvSpPr>
        <p:spPr>
          <a:xfrm>
            <a:off x="7943603" y="3876068"/>
            <a:ext cx="35400" cy="19428"/>
          </a:xfrm>
          <a:custGeom>
            <a:avLst/>
            <a:gdLst/>
            <a:ahLst/>
            <a:cxnLst/>
            <a:rect l="l" t="t" r="r" b="b"/>
            <a:pathLst>
              <a:path w="26035" h="19050">
                <a:moveTo>
                  <a:pt x="0" y="9497"/>
                </a:moveTo>
                <a:lnTo>
                  <a:pt x="25698" y="9497"/>
                </a:lnTo>
              </a:path>
            </a:pathLst>
          </a:custGeom>
          <a:ln w="20264">
            <a:solidFill>
              <a:srgbClr val="17B017"/>
            </a:solidFill>
          </a:ln>
        </p:spPr>
        <p:txBody>
          <a:bodyPr wrap="square" lIns="0" tIns="0" rIns="0" bIns="0" rtlCol="0"/>
          <a:lstStyle/>
          <a:p>
            <a:endParaRPr/>
          </a:p>
        </p:txBody>
      </p:sp>
      <p:sp>
        <p:nvSpPr>
          <p:cNvPr id="63" name="object 63"/>
          <p:cNvSpPr/>
          <p:nvPr/>
        </p:nvSpPr>
        <p:spPr>
          <a:xfrm>
            <a:off x="7969831" y="3817696"/>
            <a:ext cx="146788" cy="78359"/>
          </a:xfrm>
          <a:custGeom>
            <a:avLst/>
            <a:gdLst/>
            <a:ahLst/>
            <a:cxnLst/>
            <a:rect l="l" t="t" r="r" b="b"/>
            <a:pathLst>
              <a:path w="107950" h="76835">
                <a:moveTo>
                  <a:pt x="95178" y="0"/>
                </a:moveTo>
                <a:lnTo>
                  <a:pt x="0" y="57236"/>
                </a:lnTo>
                <a:lnTo>
                  <a:pt x="12690" y="76231"/>
                </a:lnTo>
                <a:lnTo>
                  <a:pt x="107868" y="18994"/>
                </a:lnTo>
                <a:lnTo>
                  <a:pt x="95178" y="0"/>
                </a:lnTo>
                <a:close/>
              </a:path>
            </a:pathLst>
          </a:custGeom>
          <a:solidFill>
            <a:srgbClr val="17B017"/>
          </a:solidFill>
        </p:spPr>
        <p:txBody>
          <a:bodyPr wrap="square" lIns="0" tIns="0" rIns="0" bIns="0" rtlCol="0"/>
          <a:lstStyle/>
          <a:p>
            <a:endParaRPr/>
          </a:p>
        </p:txBody>
      </p:sp>
      <p:sp>
        <p:nvSpPr>
          <p:cNvPr id="64" name="object 64"/>
          <p:cNvSpPr/>
          <p:nvPr/>
        </p:nvSpPr>
        <p:spPr>
          <a:xfrm>
            <a:off x="8185534" y="3740211"/>
            <a:ext cx="103615" cy="58283"/>
          </a:xfrm>
          <a:custGeom>
            <a:avLst/>
            <a:gdLst/>
            <a:ahLst/>
            <a:cxnLst/>
            <a:rect l="l" t="t" r="r" b="b"/>
            <a:pathLst>
              <a:path w="76200" h="57150">
                <a:moveTo>
                  <a:pt x="69797" y="0"/>
                </a:moveTo>
                <a:lnTo>
                  <a:pt x="0" y="37989"/>
                </a:lnTo>
                <a:lnTo>
                  <a:pt x="6345" y="56983"/>
                </a:lnTo>
                <a:lnTo>
                  <a:pt x="76142" y="18994"/>
                </a:lnTo>
                <a:lnTo>
                  <a:pt x="69797" y="0"/>
                </a:lnTo>
                <a:close/>
              </a:path>
            </a:pathLst>
          </a:custGeom>
          <a:solidFill>
            <a:srgbClr val="17B017"/>
          </a:solidFill>
        </p:spPr>
        <p:txBody>
          <a:bodyPr wrap="square" lIns="0" tIns="0" rIns="0" bIns="0" rtlCol="0"/>
          <a:lstStyle/>
          <a:p>
            <a:endParaRPr/>
          </a:p>
        </p:txBody>
      </p:sp>
      <p:sp>
        <p:nvSpPr>
          <p:cNvPr id="65" name="object 65"/>
          <p:cNvSpPr/>
          <p:nvPr/>
        </p:nvSpPr>
        <p:spPr>
          <a:xfrm>
            <a:off x="8289070" y="3740211"/>
            <a:ext cx="77711" cy="25904"/>
          </a:xfrm>
          <a:custGeom>
            <a:avLst/>
            <a:gdLst/>
            <a:ahLst/>
            <a:cxnLst/>
            <a:rect l="l" t="t" r="r" b="b"/>
            <a:pathLst>
              <a:path w="57150" h="25400">
                <a:moveTo>
                  <a:pt x="0" y="0"/>
                </a:moveTo>
                <a:lnTo>
                  <a:pt x="0" y="18994"/>
                </a:lnTo>
                <a:lnTo>
                  <a:pt x="57106" y="25326"/>
                </a:lnTo>
                <a:lnTo>
                  <a:pt x="57106" y="6331"/>
                </a:lnTo>
                <a:lnTo>
                  <a:pt x="0" y="0"/>
                </a:lnTo>
                <a:close/>
              </a:path>
            </a:pathLst>
          </a:custGeom>
          <a:solidFill>
            <a:srgbClr val="17B017"/>
          </a:solidFill>
        </p:spPr>
        <p:txBody>
          <a:bodyPr wrap="square" lIns="0" tIns="0" rIns="0" bIns="0" rtlCol="0"/>
          <a:lstStyle/>
          <a:p>
            <a:endParaRPr/>
          </a:p>
        </p:txBody>
      </p:sp>
      <p:sp>
        <p:nvSpPr>
          <p:cNvPr id="66" name="object 66"/>
          <p:cNvSpPr/>
          <p:nvPr/>
        </p:nvSpPr>
        <p:spPr>
          <a:xfrm>
            <a:off x="8470260" y="3759583"/>
            <a:ext cx="130382" cy="32380"/>
          </a:xfrm>
          <a:custGeom>
            <a:avLst/>
            <a:gdLst/>
            <a:ahLst/>
            <a:cxnLst/>
            <a:rect l="l" t="t" r="r" b="b"/>
            <a:pathLst>
              <a:path w="95885" h="31750">
                <a:moveTo>
                  <a:pt x="0" y="0"/>
                </a:moveTo>
                <a:lnTo>
                  <a:pt x="0" y="18994"/>
                </a:lnTo>
                <a:lnTo>
                  <a:pt x="95559" y="31657"/>
                </a:lnTo>
                <a:lnTo>
                  <a:pt x="95559" y="12663"/>
                </a:lnTo>
                <a:lnTo>
                  <a:pt x="0" y="0"/>
                </a:lnTo>
                <a:close/>
              </a:path>
            </a:pathLst>
          </a:custGeom>
          <a:solidFill>
            <a:srgbClr val="17B017"/>
          </a:solidFill>
        </p:spPr>
        <p:txBody>
          <a:bodyPr wrap="square" lIns="0" tIns="0" rIns="0" bIns="0" rtlCol="0"/>
          <a:lstStyle/>
          <a:p>
            <a:endParaRPr/>
          </a:p>
        </p:txBody>
      </p:sp>
      <p:sp>
        <p:nvSpPr>
          <p:cNvPr id="67" name="object 67"/>
          <p:cNvSpPr/>
          <p:nvPr/>
        </p:nvSpPr>
        <p:spPr>
          <a:xfrm>
            <a:off x="8600198" y="3766039"/>
            <a:ext cx="51807" cy="25904"/>
          </a:xfrm>
          <a:custGeom>
            <a:avLst/>
            <a:gdLst/>
            <a:ahLst/>
            <a:cxnLst/>
            <a:rect l="l" t="t" r="r" b="b"/>
            <a:pathLst>
              <a:path w="38100" h="25400">
                <a:moveTo>
                  <a:pt x="38071" y="0"/>
                </a:moveTo>
                <a:lnTo>
                  <a:pt x="0" y="6331"/>
                </a:lnTo>
                <a:lnTo>
                  <a:pt x="0" y="25326"/>
                </a:lnTo>
                <a:lnTo>
                  <a:pt x="38071" y="18994"/>
                </a:lnTo>
                <a:lnTo>
                  <a:pt x="38071" y="0"/>
                </a:lnTo>
                <a:close/>
              </a:path>
            </a:pathLst>
          </a:custGeom>
          <a:solidFill>
            <a:srgbClr val="17B017"/>
          </a:solidFill>
        </p:spPr>
        <p:txBody>
          <a:bodyPr wrap="square" lIns="0" tIns="0" rIns="0" bIns="0" rtlCol="0"/>
          <a:lstStyle/>
          <a:p>
            <a:endParaRPr/>
          </a:p>
        </p:txBody>
      </p:sp>
      <p:sp>
        <p:nvSpPr>
          <p:cNvPr id="68" name="object 68"/>
          <p:cNvSpPr/>
          <p:nvPr/>
        </p:nvSpPr>
        <p:spPr>
          <a:xfrm>
            <a:off x="8755503" y="3746668"/>
            <a:ext cx="164057" cy="32380"/>
          </a:xfrm>
          <a:custGeom>
            <a:avLst/>
            <a:gdLst/>
            <a:ahLst/>
            <a:cxnLst/>
            <a:rect l="l" t="t" r="r" b="b"/>
            <a:pathLst>
              <a:path w="120650" h="31750">
                <a:moveTo>
                  <a:pt x="120559" y="0"/>
                </a:moveTo>
                <a:lnTo>
                  <a:pt x="0" y="12663"/>
                </a:lnTo>
                <a:lnTo>
                  <a:pt x="0" y="31657"/>
                </a:lnTo>
                <a:lnTo>
                  <a:pt x="120559" y="18994"/>
                </a:lnTo>
                <a:lnTo>
                  <a:pt x="120559" y="0"/>
                </a:lnTo>
                <a:close/>
              </a:path>
            </a:pathLst>
          </a:custGeom>
          <a:solidFill>
            <a:srgbClr val="17B017"/>
          </a:solidFill>
        </p:spPr>
        <p:txBody>
          <a:bodyPr wrap="square" lIns="0" tIns="0" rIns="0" bIns="0" rtlCol="0"/>
          <a:lstStyle/>
          <a:p>
            <a:endParaRPr/>
          </a:p>
        </p:txBody>
      </p:sp>
      <p:sp>
        <p:nvSpPr>
          <p:cNvPr id="69" name="object 69"/>
          <p:cNvSpPr/>
          <p:nvPr/>
        </p:nvSpPr>
        <p:spPr>
          <a:xfrm>
            <a:off x="8919436" y="3746668"/>
            <a:ext cx="17269" cy="19428"/>
          </a:xfrm>
          <a:custGeom>
            <a:avLst/>
            <a:gdLst/>
            <a:ahLst/>
            <a:cxnLst/>
            <a:rect l="l" t="t" r="r" b="b"/>
            <a:pathLst>
              <a:path w="12700" h="19050">
                <a:moveTo>
                  <a:pt x="0" y="9497"/>
                </a:moveTo>
                <a:lnTo>
                  <a:pt x="12690" y="9497"/>
                </a:lnTo>
              </a:path>
            </a:pathLst>
          </a:custGeom>
          <a:ln w="20264">
            <a:solidFill>
              <a:srgbClr val="17B017"/>
            </a:solidFill>
          </a:ln>
        </p:spPr>
        <p:txBody>
          <a:bodyPr wrap="square" lIns="0" tIns="0" rIns="0" bIns="0" rtlCol="0"/>
          <a:lstStyle/>
          <a:p>
            <a:endParaRPr/>
          </a:p>
        </p:txBody>
      </p:sp>
      <p:sp>
        <p:nvSpPr>
          <p:cNvPr id="70" name="object 70"/>
          <p:cNvSpPr/>
          <p:nvPr/>
        </p:nvSpPr>
        <p:spPr>
          <a:xfrm>
            <a:off x="9040231" y="3727297"/>
            <a:ext cx="182189" cy="32380"/>
          </a:xfrm>
          <a:custGeom>
            <a:avLst/>
            <a:gdLst/>
            <a:ahLst/>
            <a:cxnLst/>
            <a:rect l="l" t="t" r="r" b="b"/>
            <a:pathLst>
              <a:path w="133984" h="31750">
                <a:moveTo>
                  <a:pt x="133503" y="0"/>
                </a:moveTo>
                <a:lnTo>
                  <a:pt x="0" y="12663"/>
                </a:lnTo>
                <a:lnTo>
                  <a:pt x="0" y="31657"/>
                </a:lnTo>
                <a:lnTo>
                  <a:pt x="133503" y="18994"/>
                </a:lnTo>
                <a:lnTo>
                  <a:pt x="133503" y="0"/>
                </a:lnTo>
                <a:close/>
              </a:path>
            </a:pathLst>
          </a:custGeom>
          <a:solidFill>
            <a:srgbClr val="17B017"/>
          </a:solidFill>
        </p:spPr>
        <p:txBody>
          <a:bodyPr wrap="square" lIns="0" tIns="0" rIns="0" bIns="0" rtlCol="0"/>
          <a:lstStyle/>
          <a:p>
            <a:endParaRPr/>
          </a:p>
        </p:txBody>
      </p:sp>
      <p:sp>
        <p:nvSpPr>
          <p:cNvPr id="71" name="object 71"/>
          <p:cNvSpPr/>
          <p:nvPr/>
        </p:nvSpPr>
        <p:spPr>
          <a:xfrm>
            <a:off x="9282161" y="3785410"/>
            <a:ext cx="138153" cy="123042"/>
          </a:xfrm>
          <a:custGeom>
            <a:avLst/>
            <a:gdLst/>
            <a:ahLst/>
            <a:cxnLst/>
            <a:rect l="l" t="t" r="r" b="b"/>
            <a:pathLst>
              <a:path w="101600" h="120650">
                <a:moveTo>
                  <a:pt x="12690" y="0"/>
                </a:moveTo>
                <a:lnTo>
                  <a:pt x="0" y="12663"/>
                </a:lnTo>
                <a:lnTo>
                  <a:pt x="88833" y="120552"/>
                </a:lnTo>
                <a:lnTo>
                  <a:pt x="101523" y="107889"/>
                </a:lnTo>
                <a:lnTo>
                  <a:pt x="12690" y="0"/>
                </a:lnTo>
                <a:close/>
              </a:path>
            </a:pathLst>
          </a:custGeom>
          <a:solidFill>
            <a:srgbClr val="17B017"/>
          </a:solidFill>
        </p:spPr>
        <p:txBody>
          <a:bodyPr wrap="square" lIns="0" tIns="0" rIns="0" bIns="0" rtlCol="0"/>
          <a:lstStyle/>
          <a:p>
            <a:endParaRPr/>
          </a:p>
        </p:txBody>
      </p:sp>
      <p:sp>
        <p:nvSpPr>
          <p:cNvPr id="72" name="object 72"/>
          <p:cNvSpPr/>
          <p:nvPr/>
        </p:nvSpPr>
        <p:spPr>
          <a:xfrm>
            <a:off x="9463349" y="3953553"/>
            <a:ext cx="86346" cy="71235"/>
          </a:xfrm>
          <a:custGeom>
            <a:avLst/>
            <a:gdLst/>
            <a:ahLst/>
            <a:cxnLst/>
            <a:rect l="l" t="t" r="r" b="b"/>
            <a:pathLst>
              <a:path w="63500" h="69850">
                <a:moveTo>
                  <a:pt x="12690" y="0"/>
                </a:moveTo>
                <a:lnTo>
                  <a:pt x="0" y="12663"/>
                </a:lnTo>
                <a:lnTo>
                  <a:pt x="50761" y="69646"/>
                </a:lnTo>
                <a:lnTo>
                  <a:pt x="63452" y="56983"/>
                </a:lnTo>
                <a:lnTo>
                  <a:pt x="12690" y="0"/>
                </a:lnTo>
                <a:close/>
              </a:path>
            </a:pathLst>
          </a:custGeom>
          <a:solidFill>
            <a:srgbClr val="17B017"/>
          </a:solidFill>
        </p:spPr>
        <p:txBody>
          <a:bodyPr wrap="square" lIns="0" tIns="0" rIns="0" bIns="0" rtlCol="0"/>
          <a:lstStyle/>
          <a:p>
            <a:endParaRPr/>
          </a:p>
        </p:txBody>
      </p:sp>
      <p:sp>
        <p:nvSpPr>
          <p:cNvPr id="73" name="object 73"/>
          <p:cNvSpPr/>
          <p:nvPr/>
        </p:nvSpPr>
        <p:spPr>
          <a:xfrm>
            <a:off x="9532375" y="3966468"/>
            <a:ext cx="69076" cy="58283"/>
          </a:xfrm>
          <a:custGeom>
            <a:avLst/>
            <a:gdLst/>
            <a:ahLst/>
            <a:cxnLst/>
            <a:rect l="l" t="t" r="r" b="b"/>
            <a:pathLst>
              <a:path w="50800" h="57150">
                <a:moveTo>
                  <a:pt x="38071" y="0"/>
                </a:moveTo>
                <a:lnTo>
                  <a:pt x="0" y="44320"/>
                </a:lnTo>
                <a:lnTo>
                  <a:pt x="12690" y="56983"/>
                </a:lnTo>
                <a:lnTo>
                  <a:pt x="50761" y="12663"/>
                </a:lnTo>
                <a:lnTo>
                  <a:pt x="38071" y="0"/>
                </a:lnTo>
                <a:close/>
              </a:path>
            </a:pathLst>
          </a:custGeom>
          <a:solidFill>
            <a:srgbClr val="17B017"/>
          </a:solidFill>
        </p:spPr>
        <p:txBody>
          <a:bodyPr wrap="square" lIns="0" tIns="0" rIns="0" bIns="0" rtlCol="0"/>
          <a:lstStyle/>
          <a:p>
            <a:endParaRPr/>
          </a:p>
        </p:txBody>
      </p:sp>
      <p:sp>
        <p:nvSpPr>
          <p:cNvPr id="74" name="object 74"/>
          <p:cNvSpPr/>
          <p:nvPr/>
        </p:nvSpPr>
        <p:spPr>
          <a:xfrm>
            <a:off x="9653168" y="3798325"/>
            <a:ext cx="130382" cy="116567"/>
          </a:xfrm>
          <a:custGeom>
            <a:avLst/>
            <a:gdLst/>
            <a:ahLst/>
            <a:cxnLst/>
            <a:rect l="l" t="t" r="r" b="b"/>
            <a:pathLst>
              <a:path w="95884" h="114300">
                <a:moveTo>
                  <a:pt x="82741" y="0"/>
                </a:moveTo>
                <a:lnTo>
                  <a:pt x="0" y="101557"/>
                </a:lnTo>
                <a:lnTo>
                  <a:pt x="12690" y="114220"/>
                </a:lnTo>
                <a:lnTo>
                  <a:pt x="95432" y="12663"/>
                </a:lnTo>
                <a:lnTo>
                  <a:pt x="82741" y="0"/>
                </a:lnTo>
                <a:close/>
              </a:path>
            </a:pathLst>
          </a:custGeom>
          <a:solidFill>
            <a:srgbClr val="17B017"/>
          </a:solidFill>
        </p:spPr>
        <p:txBody>
          <a:bodyPr wrap="square" lIns="0" tIns="0" rIns="0" bIns="0" rtlCol="0"/>
          <a:lstStyle/>
          <a:p>
            <a:endParaRPr/>
          </a:p>
        </p:txBody>
      </p:sp>
      <p:sp>
        <p:nvSpPr>
          <p:cNvPr id="75" name="object 75"/>
          <p:cNvSpPr/>
          <p:nvPr/>
        </p:nvSpPr>
        <p:spPr>
          <a:xfrm>
            <a:off x="9826073" y="3727297"/>
            <a:ext cx="34538" cy="19428"/>
          </a:xfrm>
          <a:custGeom>
            <a:avLst/>
            <a:gdLst/>
            <a:ahLst/>
            <a:cxnLst/>
            <a:rect l="l" t="t" r="r" b="b"/>
            <a:pathLst>
              <a:path w="25400" h="19050">
                <a:moveTo>
                  <a:pt x="6345" y="0"/>
                </a:moveTo>
                <a:lnTo>
                  <a:pt x="0" y="12663"/>
                </a:lnTo>
                <a:lnTo>
                  <a:pt x="19035" y="18994"/>
                </a:lnTo>
                <a:lnTo>
                  <a:pt x="25380" y="6331"/>
                </a:lnTo>
                <a:lnTo>
                  <a:pt x="6345" y="0"/>
                </a:lnTo>
                <a:close/>
              </a:path>
            </a:pathLst>
          </a:custGeom>
          <a:solidFill>
            <a:srgbClr val="17B017"/>
          </a:solidFill>
        </p:spPr>
        <p:txBody>
          <a:bodyPr wrap="square" lIns="0" tIns="0" rIns="0" bIns="0" rtlCol="0"/>
          <a:lstStyle/>
          <a:p>
            <a:endParaRPr/>
          </a:p>
        </p:txBody>
      </p:sp>
      <p:sp>
        <p:nvSpPr>
          <p:cNvPr id="76" name="object 76"/>
          <p:cNvSpPr/>
          <p:nvPr/>
        </p:nvSpPr>
        <p:spPr>
          <a:xfrm>
            <a:off x="9851958" y="3720839"/>
            <a:ext cx="164057" cy="32380"/>
          </a:xfrm>
          <a:custGeom>
            <a:avLst/>
            <a:gdLst/>
            <a:ahLst/>
            <a:cxnLst/>
            <a:rect l="l" t="t" r="r" b="b"/>
            <a:pathLst>
              <a:path w="120650" h="31750">
                <a:moveTo>
                  <a:pt x="0" y="0"/>
                </a:moveTo>
                <a:lnTo>
                  <a:pt x="0" y="18994"/>
                </a:lnTo>
                <a:lnTo>
                  <a:pt x="120559" y="31657"/>
                </a:lnTo>
                <a:lnTo>
                  <a:pt x="120559" y="12663"/>
                </a:lnTo>
                <a:lnTo>
                  <a:pt x="0" y="0"/>
                </a:lnTo>
                <a:close/>
              </a:path>
            </a:pathLst>
          </a:custGeom>
          <a:solidFill>
            <a:srgbClr val="17B017"/>
          </a:solidFill>
        </p:spPr>
        <p:txBody>
          <a:bodyPr wrap="square" lIns="0" tIns="0" rIns="0" bIns="0" rtlCol="0"/>
          <a:lstStyle/>
          <a:p>
            <a:endParaRPr/>
          </a:p>
        </p:txBody>
      </p:sp>
      <p:sp>
        <p:nvSpPr>
          <p:cNvPr id="77" name="object 77"/>
          <p:cNvSpPr/>
          <p:nvPr/>
        </p:nvSpPr>
        <p:spPr>
          <a:xfrm>
            <a:off x="10119428" y="3740211"/>
            <a:ext cx="51807" cy="25904"/>
          </a:xfrm>
          <a:custGeom>
            <a:avLst/>
            <a:gdLst/>
            <a:ahLst/>
            <a:cxnLst/>
            <a:rect l="l" t="t" r="r" b="b"/>
            <a:pathLst>
              <a:path w="38100" h="25400">
                <a:moveTo>
                  <a:pt x="6345" y="0"/>
                </a:moveTo>
                <a:lnTo>
                  <a:pt x="0" y="18994"/>
                </a:lnTo>
                <a:lnTo>
                  <a:pt x="31726" y="25326"/>
                </a:lnTo>
                <a:lnTo>
                  <a:pt x="38071" y="6331"/>
                </a:lnTo>
                <a:lnTo>
                  <a:pt x="6345" y="0"/>
                </a:lnTo>
                <a:close/>
              </a:path>
            </a:pathLst>
          </a:custGeom>
          <a:solidFill>
            <a:srgbClr val="17B017"/>
          </a:solidFill>
        </p:spPr>
        <p:txBody>
          <a:bodyPr wrap="square" lIns="0" tIns="0" rIns="0" bIns="0" rtlCol="0"/>
          <a:lstStyle/>
          <a:p>
            <a:endParaRPr/>
          </a:p>
        </p:txBody>
      </p:sp>
      <p:sp>
        <p:nvSpPr>
          <p:cNvPr id="78" name="object 78"/>
          <p:cNvSpPr/>
          <p:nvPr/>
        </p:nvSpPr>
        <p:spPr>
          <a:xfrm>
            <a:off x="10162569" y="3746668"/>
            <a:ext cx="147651" cy="45331"/>
          </a:xfrm>
          <a:custGeom>
            <a:avLst/>
            <a:gdLst/>
            <a:ahLst/>
            <a:cxnLst/>
            <a:rect l="l" t="t" r="r" b="b"/>
            <a:pathLst>
              <a:path w="108584" h="44450">
                <a:moveTo>
                  <a:pt x="6345" y="0"/>
                </a:moveTo>
                <a:lnTo>
                  <a:pt x="0" y="18994"/>
                </a:lnTo>
                <a:lnTo>
                  <a:pt x="101904" y="44320"/>
                </a:lnTo>
                <a:lnTo>
                  <a:pt x="108249" y="25326"/>
                </a:lnTo>
                <a:lnTo>
                  <a:pt x="6345" y="0"/>
                </a:lnTo>
                <a:close/>
              </a:path>
            </a:pathLst>
          </a:custGeom>
          <a:solidFill>
            <a:srgbClr val="17B017"/>
          </a:solidFill>
        </p:spPr>
        <p:txBody>
          <a:bodyPr wrap="square" lIns="0" tIns="0" rIns="0" bIns="0" rtlCol="0"/>
          <a:lstStyle/>
          <a:p>
            <a:endParaRPr/>
          </a:p>
        </p:txBody>
      </p:sp>
      <p:sp>
        <p:nvSpPr>
          <p:cNvPr id="79" name="object 79"/>
          <p:cNvSpPr/>
          <p:nvPr/>
        </p:nvSpPr>
        <p:spPr>
          <a:xfrm>
            <a:off x="10404672" y="3785410"/>
            <a:ext cx="77711" cy="32380"/>
          </a:xfrm>
          <a:custGeom>
            <a:avLst/>
            <a:gdLst/>
            <a:ahLst/>
            <a:cxnLst/>
            <a:rect l="l" t="t" r="r" b="b"/>
            <a:pathLst>
              <a:path w="57150" h="31750">
                <a:moveTo>
                  <a:pt x="6345" y="0"/>
                </a:moveTo>
                <a:lnTo>
                  <a:pt x="0" y="18994"/>
                </a:lnTo>
                <a:lnTo>
                  <a:pt x="50761" y="31657"/>
                </a:lnTo>
                <a:lnTo>
                  <a:pt x="57106" y="12663"/>
                </a:lnTo>
                <a:lnTo>
                  <a:pt x="6345" y="0"/>
                </a:lnTo>
                <a:close/>
              </a:path>
            </a:pathLst>
          </a:custGeom>
          <a:solidFill>
            <a:srgbClr val="17B017"/>
          </a:solidFill>
        </p:spPr>
        <p:txBody>
          <a:bodyPr wrap="square" lIns="0" tIns="0" rIns="0" bIns="0" rtlCol="0"/>
          <a:lstStyle/>
          <a:p>
            <a:endParaRPr/>
          </a:p>
        </p:txBody>
      </p:sp>
      <p:sp>
        <p:nvSpPr>
          <p:cNvPr id="80" name="object 80"/>
          <p:cNvSpPr/>
          <p:nvPr/>
        </p:nvSpPr>
        <p:spPr>
          <a:xfrm>
            <a:off x="10473695" y="3798325"/>
            <a:ext cx="120884" cy="38856"/>
          </a:xfrm>
          <a:custGeom>
            <a:avLst/>
            <a:gdLst/>
            <a:ahLst/>
            <a:cxnLst/>
            <a:rect l="l" t="t" r="r" b="b"/>
            <a:pathLst>
              <a:path w="88900" h="38100">
                <a:moveTo>
                  <a:pt x="6345" y="0"/>
                </a:moveTo>
                <a:lnTo>
                  <a:pt x="0" y="18994"/>
                </a:lnTo>
                <a:lnTo>
                  <a:pt x="82487" y="37989"/>
                </a:lnTo>
                <a:lnTo>
                  <a:pt x="88833" y="18994"/>
                </a:lnTo>
                <a:lnTo>
                  <a:pt x="6345" y="0"/>
                </a:lnTo>
                <a:close/>
              </a:path>
            </a:pathLst>
          </a:custGeom>
          <a:solidFill>
            <a:srgbClr val="17B017"/>
          </a:solidFill>
        </p:spPr>
        <p:txBody>
          <a:bodyPr wrap="square" lIns="0" tIns="0" rIns="0" bIns="0" rtlCol="0"/>
          <a:lstStyle/>
          <a:p>
            <a:endParaRPr/>
          </a:p>
        </p:txBody>
      </p:sp>
      <p:sp>
        <p:nvSpPr>
          <p:cNvPr id="81" name="object 81"/>
          <p:cNvSpPr/>
          <p:nvPr/>
        </p:nvSpPr>
        <p:spPr>
          <a:xfrm>
            <a:off x="10680768" y="3837068"/>
            <a:ext cx="120884" cy="39503"/>
          </a:xfrm>
          <a:custGeom>
            <a:avLst/>
            <a:gdLst/>
            <a:ahLst/>
            <a:cxnLst/>
            <a:rect l="l" t="t" r="r" b="b"/>
            <a:pathLst>
              <a:path w="88900" h="38735">
                <a:moveTo>
                  <a:pt x="6345" y="0"/>
                </a:moveTo>
                <a:lnTo>
                  <a:pt x="0" y="19247"/>
                </a:lnTo>
                <a:lnTo>
                  <a:pt x="82487" y="38242"/>
                </a:lnTo>
                <a:lnTo>
                  <a:pt x="88833" y="19247"/>
                </a:lnTo>
                <a:lnTo>
                  <a:pt x="6345" y="0"/>
                </a:lnTo>
                <a:close/>
              </a:path>
            </a:pathLst>
          </a:custGeom>
          <a:solidFill>
            <a:srgbClr val="17B017"/>
          </a:solidFill>
        </p:spPr>
        <p:txBody>
          <a:bodyPr wrap="square" lIns="0" tIns="0" rIns="0" bIns="0" rtlCol="0"/>
          <a:lstStyle/>
          <a:p>
            <a:endParaRPr/>
          </a:p>
        </p:txBody>
      </p:sp>
      <p:sp>
        <p:nvSpPr>
          <p:cNvPr id="82" name="object 82"/>
          <p:cNvSpPr/>
          <p:nvPr/>
        </p:nvSpPr>
        <p:spPr>
          <a:xfrm>
            <a:off x="10792934" y="3866383"/>
            <a:ext cx="69940" cy="0"/>
          </a:xfrm>
          <a:custGeom>
            <a:avLst/>
            <a:gdLst/>
            <a:ahLst/>
            <a:cxnLst/>
            <a:rect l="l" t="t" r="r" b="b"/>
            <a:pathLst>
              <a:path w="51434">
                <a:moveTo>
                  <a:pt x="0" y="0"/>
                </a:moveTo>
                <a:lnTo>
                  <a:pt x="51079" y="0"/>
                </a:lnTo>
              </a:path>
            </a:pathLst>
          </a:custGeom>
          <a:ln w="20264">
            <a:solidFill>
              <a:srgbClr val="17B017"/>
            </a:solidFill>
          </a:ln>
        </p:spPr>
        <p:txBody>
          <a:bodyPr wrap="square" lIns="0" tIns="0" rIns="0" bIns="0" rtlCol="0"/>
          <a:lstStyle/>
          <a:p>
            <a:endParaRPr/>
          </a:p>
        </p:txBody>
      </p:sp>
      <p:sp>
        <p:nvSpPr>
          <p:cNvPr id="83" name="object 83"/>
          <p:cNvSpPr/>
          <p:nvPr/>
        </p:nvSpPr>
        <p:spPr>
          <a:xfrm>
            <a:off x="10966013" y="3872839"/>
            <a:ext cx="181326" cy="0"/>
          </a:xfrm>
          <a:custGeom>
            <a:avLst/>
            <a:gdLst/>
            <a:ahLst/>
            <a:cxnLst/>
            <a:rect l="l" t="t" r="r" b="b"/>
            <a:pathLst>
              <a:path w="133350">
                <a:moveTo>
                  <a:pt x="0" y="0"/>
                </a:moveTo>
                <a:lnTo>
                  <a:pt x="133249" y="0"/>
                </a:lnTo>
              </a:path>
            </a:pathLst>
          </a:custGeom>
          <a:ln w="20264">
            <a:solidFill>
              <a:srgbClr val="17B017"/>
            </a:solidFill>
          </a:ln>
        </p:spPr>
        <p:txBody>
          <a:bodyPr wrap="square" lIns="0" tIns="0" rIns="0" bIns="0" rtlCol="0"/>
          <a:lstStyle/>
          <a:p>
            <a:endParaRPr/>
          </a:p>
        </p:txBody>
      </p:sp>
      <p:sp>
        <p:nvSpPr>
          <p:cNvPr id="84" name="object 84"/>
          <p:cNvSpPr/>
          <p:nvPr/>
        </p:nvSpPr>
        <p:spPr>
          <a:xfrm>
            <a:off x="11250739" y="3863154"/>
            <a:ext cx="164057" cy="25904"/>
          </a:xfrm>
          <a:custGeom>
            <a:avLst/>
            <a:gdLst/>
            <a:ahLst/>
            <a:cxnLst/>
            <a:rect l="l" t="t" r="r" b="b"/>
            <a:pathLst>
              <a:path w="120650" h="25400">
                <a:moveTo>
                  <a:pt x="0" y="0"/>
                </a:moveTo>
                <a:lnTo>
                  <a:pt x="0" y="18994"/>
                </a:lnTo>
                <a:lnTo>
                  <a:pt x="120559" y="25326"/>
                </a:lnTo>
                <a:lnTo>
                  <a:pt x="120559" y="6331"/>
                </a:lnTo>
                <a:lnTo>
                  <a:pt x="0" y="0"/>
                </a:lnTo>
                <a:close/>
              </a:path>
            </a:pathLst>
          </a:custGeom>
          <a:solidFill>
            <a:srgbClr val="17B017"/>
          </a:solidFill>
        </p:spPr>
        <p:txBody>
          <a:bodyPr wrap="square" lIns="0" tIns="0" rIns="0" bIns="0" rtlCol="0"/>
          <a:lstStyle/>
          <a:p>
            <a:endParaRPr/>
          </a:p>
        </p:txBody>
      </p:sp>
      <p:sp>
        <p:nvSpPr>
          <p:cNvPr id="85" name="object 85"/>
          <p:cNvSpPr txBox="1"/>
          <p:nvPr/>
        </p:nvSpPr>
        <p:spPr>
          <a:xfrm>
            <a:off x="237623" y="1030128"/>
            <a:ext cx="4534871" cy="1277016"/>
          </a:xfrm>
          <a:prstGeom prst="rect">
            <a:avLst/>
          </a:prstGeom>
        </p:spPr>
        <p:txBody>
          <a:bodyPr vert="horz" wrap="square" lIns="0" tIns="0" rIns="0" bIns="0" rtlCol="0">
            <a:spAutoFit/>
          </a:bodyPr>
          <a:lstStyle/>
          <a:p>
            <a:pPr marL="19272"/>
            <a:r>
              <a:rPr b="1" dirty="0">
                <a:solidFill>
                  <a:srgbClr val="FFFFFF"/>
                </a:solidFill>
                <a:latin typeface="Arial"/>
                <a:cs typeface="Arial"/>
              </a:rPr>
              <a:t>C</a:t>
            </a:r>
            <a:r>
              <a:rPr b="1" spc="-12" dirty="0">
                <a:solidFill>
                  <a:srgbClr val="FFFFFF"/>
                </a:solidFill>
                <a:latin typeface="Arial"/>
                <a:cs typeface="Arial"/>
              </a:rPr>
              <a:t>o</a:t>
            </a:r>
            <a:r>
              <a:rPr b="1" spc="-6" dirty="0">
                <a:solidFill>
                  <a:srgbClr val="FFFFFF"/>
                </a:solidFill>
                <a:latin typeface="Arial"/>
                <a:cs typeface="Arial"/>
              </a:rPr>
              <a:t>nn</a:t>
            </a:r>
            <a:r>
              <a:rPr b="1" dirty="0">
                <a:solidFill>
                  <a:srgbClr val="FFFFFF"/>
                </a:solidFill>
                <a:latin typeface="Arial"/>
                <a:cs typeface="Arial"/>
              </a:rPr>
              <a:t>ect</a:t>
            </a:r>
            <a:r>
              <a:rPr b="1" spc="6" dirty="0">
                <a:solidFill>
                  <a:srgbClr val="FFFFFF"/>
                </a:solidFill>
                <a:latin typeface="Arial"/>
                <a:cs typeface="Arial"/>
              </a:rPr>
              <a:t>i</a:t>
            </a:r>
            <a:r>
              <a:rPr b="1" dirty="0">
                <a:solidFill>
                  <a:srgbClr val="FFFFFF"/>
                </a:solidFill>
                <a:latin typeface="Arial"/>
                <a:cs typeface="Arial"/>
              </a:rPr>
              <a:t>c</a:t>
            </a:r>
            <a:r>
              <a:rPr b="1" spc="-6" dirty="0">
                <a:solidFill>
                  <a:srgbClr val="FFFFFF"/>
                </a:solidFill>
                <a:latin typeface="Arial"/>
                <a:cs typeface="Arial"/>
              </a:rPr>
              <a:t>u</a:t>
            </a:r>
            <a:r>
              <a:rPr b="1" dirty="0">
                <a:solidFill>
                  <a:srgbClr val="FFFFFF"/>
                </a:solidFill>
                <a:latin typeface="Arial"/>
                <a:cs typeface="Arial"/>
              </a:rPr>
              <a:t>t</a:t>
            </a:r>
            <a:r>
              <a:rPr b="1" spc="-36" dirty="0">
                <a:solidFill>
                  <a:srgbClr val="FFFFFF"/>
                </a:solidFill>
                <a:latin typeface="Arial"/>
                <a:cs typeface="Arial"/>
              </a:rPr>
              <a:t> </a:t>
            </a:r>
            <a:r>
              <a:rPr b="1" dirty="0">
                <a:solidFill>
                  <a:srgbClr val="FFFFFF"/>
                </a:solidFill>
                <a:latin typeface="Arial"/>
                <a:cs typeface="Arial"/>
              </a:rPr>
              <a:t>in</a:t>
            </a:r>
            <a:r>
              <a:rPr b="1" spc="-12" dirty="0">
                <a:solidFill>
                  <a:srgbClr val="FFFFFF"/>
                </a:solidFill>
                <a:latin typeface="Arial"/>
                <a:cs typeface="Arial"/>
              </a:rPr>
              <a:t>d</a:t>
            </a:r>
            <a:r>
              <a:rPr b="1" spc="-6" dirty="0">
                <a:solidFill>
                  <a:srgbClr val="FFFFFF"/>
                </a:solidFill>
                <a:latin typeface="Arial"/>
                <a:cs typeface="Arial"/>
              </a:rPr>
              <a:t>u</a:t>
            </a:r>
            <a:r>
              <a:rPr b="1" dirty="0">
                <a:solidFill>
                  <a:srgbClr val="FFFFFF"/>
                </a:solidFill>
                <a:latin typeface="Arial"/>
                <a:cs typeface="Arial"/>
              </a:rPr>
              <a:t>st</a:t>
            </a:r>
            <a:r>
              <a:rPr b="1" spc="6" dirty="0">
                <a:solidFill>
                  <a:srgbClr val="FFFFFF"/>
                </a:solidFill>
                <a:latin typeface="Arial"/>
                <a:cs typeface="Arial"/>
              </a:rPr>
              <a:t>r</a:t>
            </a:r>
            <a:r>
              <a:rPr b="1" dirty="0">
                <a:solidFill>
                  <a:srgbClr val="FFFFFF"/>
                </a:solidFill>
                <a:latin typeface="Arial"/>
                <a:cs typeface="Arial"/>
              </a:rPr>
              <a:t>y</a:t>
            </a:r>
            <a:r>
              <a:rPr b="1" spc="-24" dirty="0">
                <a:solidFill>
                  <a:srgbClr val="FFFFFF"/>
                </a:solidFill>
                <a:latin typeface="Arial"/>
                <a:cs typeface="Arial"/>
              </a:rPr>
              <a:t> </a:t>
            </a:r>
            <a:r>
              <a:rPr b="1" dirty="0">
                <a:solidFill>
                  <a:srgbClr val="FFFFFF"/>
                </a:solidFill>
                <a:latin typeface="Arial"/>
                <a:cs typeface="Arial"/>
              </a:rPr>
              <a:t>mi</a:t>
            </a:r>
            <a:r>
              <a:rPr b="1" spc="6" dirty="0">
                <a:solidFill>
                  <a:srgbClr val="FFFFFF"/>
                </a:solidFill>
                <a:latin typeface="Arial"/>
                <a:cs typeface="Arial"/>
              </a:rPr>
              <a:t>x</a:t>
            </a:r>
            <a:r>
              <a:rPr b="1" dirty="0">
                <a:solidFill>
                  <a:srgbClr val="FFFFFF"/>
                </a:solidFill>
                <a:latin typeface="Arial"/>
                <a:cs typeface="Arial"/>
              </a:rPr>
              <a:t>,</a:t>
            </a:r>
            <a:r>
              <a:rPr b="1" spc="-12" dirty="0">
                <a:solidFill>
                  <a:srgbClr val="FFFFFF"/>
                </a:solidFill>
                <a:latin typeface="Arial"/>
                <a:cs typeface="Arial"/>
              </a:rPr>
              <a:t> </a:t>
            </a:r>
            <a:r>
              <a:rPr b="1" dirty="0">
                <a:solidFill>
                  <a:srgbClr val="FFFFFF"/>
                </a:solidFill>
                <a:latin typeface="Arial"/>
                <a:cs typeface="Arial"/>
              </a:rPr>
              <a:t>198</a:t>
            </a:r>
            <a:r>
              <a:rPr b="1" spc="24" dirty="0">
                <a:solidFill>
                  <a:srgbClr val="FFFFFF"/>
                </a:solidFill>
                <a:latin typeface="Arial"/>
                <a:cs typeface="Arial"/>
              </a:rPr>
              <a:t>0</a:t>
            </a:r>
            <a:r>
              <a:rPr b="1" dirty="0">
                <a:solidFill>
                  <a:srgbClr val="FFFFFF"/>
                </a:solidFill>
                <a:latin typeface="Arial"/>
                <a:cs typeface="Arial"/>
              </a:rPr>
              <a:t>-</a:t>
            </a:r>
            <a:r>
              <a:rPr b="1" spc="6" dirty="0">
                <a:solidFill>
                  <a:srgbClr val="FFFFFF"/>
                </a:solidFill>
                <a:latin typeface="Arial"/>
                <a:cs typeface="Arial"/>
              </a:rPr>
              <a:t>2014</a:t>
            </a:r>
            <a:endParaRPr>
              <a:latin typeface="Arial"/>
              <a:cs typeface="Arial"/>
            </a:endParaRPr>
          </a:p>
          <a:p>
            <a:pPr marL="15418">
              <a:spcBef>
                <a:spcPts val="1548"/>
              </a:spcBef>
            </a:pPr>
            <a:r>
              <a:rPr dirty="0">
                <a:solidFill>
                  <a:srgbClr val="808080"/>
                </a:solidFill>
                <a:latin typeface="Arial"/>
                <a:cs typeface="Arial"/>
              </a:rPr>
              <a:t>%</a:t>
            </a:r>
            <a:r>
              <a:rPr spc="-18" dirty="0">
                <a:solidFill>
                  <a:srgbClr val="808080"/>
                </a:solidFill>
                <a:latin typeface="Arial"/>
                <a:cs typeface="Arial"/>
              </a:rPr>
              <a:t> </a:t>
            </a:r>
            <a:r>
              <a:rPr dirty="0">
                <a:solidFill>
                  <a:srgbClr val="808080"/>
                </a:solidFill>
                <a:latin typeface="Arial"/>
                <a:cs typeface="Arial"/>
              </a:rPr>
              <a:t>of</a:t>
            </a:r>
            <a:r>
              <a:rPr spc="-24" dirty="0">
                <a:solidFill>
                  <a:srgbClr val="808080"/>
                </a:solidFill>
                <a:latin typeface="Arial"/>
                <a:cs typeface="Arial"/>
              </a:rPr>
              <a:t> </a:t>
            </a:r>
            <a:r>
              <a:rPr dirty="0">
                <a:solidFill>
                  <a:srgbClr val="808080"/>
                </a:solidFill>
                <a:latin typeface="Arial"/>
                <a:cs typeface="Arial"/>
              </a:rPr>
              <a:t>G</a:t>
            </a:r>
            <a:r>
              <a:rPr spc="-12" dirty="0">
                <a:solidFill>
                  <a:srgbClr val="808080"/>
                </a:solidFill>
                <a:latin typeface="Arial"/>
                <a:cs typeface="Arial"/>
              </a:rPr>
              <a:t>D</a:t>
            </a:r>
            <a:r>
              <a:rPr dirty="0">
                <a:solidFill>
                  <a:srgbClr val="808080"/>
                </a:solidFill>
                <a:latin typeface="Arial"/>
                <a:cs typeface="Arial"/>
              </a:rPr>
              <a:t>P</a:t>
            </a:r>
            <a:endParaRPr>
              <a:latin typeface="Arial"/>
              <a:cs typeface="Arial"/>
            </a:endParaRPr>
          </a:p>
          <a:p>
            <a:pPr>
              <a:spcBef>
                <a:spcPts val="10"/>
              </a:spcBef>
            </a:pPr>
            <a:endParaRPr sz="1600">
              <a:latin typeface="Times New Roman"/>
              <a:cs typeface="Times New Roman"/>
            </a:endParaRPr>
          </a:p>
          <a:p>
            <a:pPr marL="41628"/>
            <a:r>
              <a:rPr spc="12" dirty="0">
                <a:latin typeface="Arial"/>
                <a:cs typeface="Arial"/>
              </a:rPr>
              <a:t>30</a:t>
            </a:r>
            <a:endParaRPr>
              <a:latin typeface="Arial"/>
              <a:cs typeface="Arial"/>
            </a:endParaRPr>
          </a:p>
        </p:txBody>
      </p:sp>
      <p:sp>
        <p:nvSpPr>
          <p:cNvPr id="86" name="object 86"/>
          <p:cNvSpPr txBox="1"/>
          <p:nvPr/>
        </p:nvSpPr>
        <p:spPr>
          <a:xfrm>
            <a:off x="414657" y="5568134"/>
            <a:ext cx="178735" cy="276999"/>
          </a:xfrm>
          <a:prstGeom prst="rect">
            <a:avLst/>
          </a:prstGeom>
        </p:spPr>
        <p:txBody>
          <a:bodyPr vert="horz" wrap="square" lIns="0" tIns="0" rIns="0" bIns="0" rtlCol="0">
            <a:spAutoFit/>
          </a:bodyPr>
          <a:lstStyle/>
          <a:p>
            <a:pPr marL="15418"/>
            <a:r>
              <a:rPr dirty="0">
                <a:latin typeface="Arial"/>
                <a:cs typeface="Arial"/>
              </a:rPr>
              <a:t>0</a:t>
            </a:r>
            <a:endParaRPr>
              <a:latin typeface="Arial"/>
              <a:cs typeface="Arial"/>
            </a:endParaRPr>
          </a:p>
        </p:txBody>
      </p:sp>
      <p:sp>
        <p:nvSpPr>
          <p:cNvPr id="87" name="object 87"/>
          <p:cNvSpPr txBox="1"/>
          <p:nvPr/>
        </p:nvSpPr>
        <p:spPr>
          <a:xfrm>
            <a:off x="414657" y="4947609"/>
            <a:ext cx="178735" cy="276999"/>
          </a:xfrm>
          <a:prstGeom prst="rect">
            <a:avLst/>
          </a:prstGeom>
        </p:spPr>
        <p:txBody>
          <a:bodyPr vert="horz" wrap="square" lIns="0" tIns="0" rIns="0" bIns="0" rtlCol="0">
            <a:spAutoFit/>
          </a:bodyPr>
          <a:lstStyle/>
          <a:p>
            <a:pPr marL="15418"/>
            <a:r>
              <a:rPr dirty="0">
                <a:latin typeface="Arial"/>
                <a:cs typeface="Arial"/>
              </a:rPr>
              <a:t>5</a:t>
            </a:r>
            <a:endParaRPr>
              <a:latin typeface="Arial"/>
              <a:cs typeface="Arial"/>
            </a:endParaRPr>
          </a:p>
        </p:txBody>
      </p:sp>
      <p:sp>
        <p:nvSpPr>
          <p:cNvPr id="88" name="object 88"/>
          <p:cNvSpPr txBox="1"/>
          <p:nvPr/>
        </p:nvSpPr>
        <p:spPr>
          <a:xfrm>
            <a:off x="267548" y="3091560"/>
            <a:ext cx="328113" cy="1779718"/>
          </a:xfrm>
          <a:prstGeom prst="rect">
            <a:avLst/>
          </a:prstGeom>
        </p:spPr>
        <p:txBody>
          <a:bodyPr vert="horz" wrap="square" lIns="0" tIns="0" rIns="0" bIns="0" rtlCol="0">
            <a:spAutoFit/>
          </a:bodyPr>
          <a:lstStyle/>
          <a:p>
            <a:pPr marL="15418"/>
            <a:r>
              <a:rPr spc="12" dirty="0">
                <a:latin typeface="Arial"/>
                <a:cs typeface="Arial"/>
              </a:rPr>
              <a:t>20</a:t>
            </a:r>
            <a:endParaRPr>
              <a:latin typeface="Arial"/>
              <a:cs typeface="Arial"/>
            </a:endParaRPr>
          </a:p>
          <a:p>
            <a:pPr>
              <a:lnSpc>
                <a:spcPct val="100000"/>
              </a:lnSpc>
            </a:pPr>
            <a:endParaRPr>
              <a:latin typeface="Times New Roman"/>
              <a:cs typeface="Times New Roman"/>
            </a:endParaRPr>
          </a:p>
          <a:p>
            <a:pPr marL="15418">
              <a:spcBef>
                <a:spcPts val="1536"/>
              </a:spcBef>
            </a:pPr>
            <a:r>
              <a:rPr spc="12" dirty="0">
                <a:latin typeface="Arial"/>
                <a:cs typeface="Arial"/>
              </a:rPr>
              <a:t>15</a:t>
            </a:r>
            <a:endParaRPr>
              <a:latin typeface="Arial"/>
              <a:cs typeface="Arial"/>
            </a:endParaRPr>
          </a:p>
          <a:p>
            <a:pPr>
              <a:lnSpc>
                <a:spcPct val="100000"/>
              </a:lnSpc>
            </a:pPr>
            <a:endParaRPr>
              <a:latin typeface="Times New Roman"/>
              <a:cs typeface="Times New Roman"/>
            </a:endParaRPr>
          </a:p>
          <a:p>
            <a:pPr marL="15418">
              <a:spcBef>
                <a:spcPts val="1542"/>
              </a:spcBef>
            </a:pPr>
            <a:r>
              <a:rPr spc="12" dirty="0">
                <a:latin typeface="Arial"/>
                <a:cs typeface="Arial"/>
              </a:rPr>
              <a:t>10</a:t>
            </a:r>
            <a:endParaRPr>
              <a:latin typeface="Arial"/>
              <a:cs typeface="Arial"/>
            </a:endParaRPr>
          </a:p>
        </p:txBody>
      </p:sp>
      <p:sp>
        <p:nvSpPr>
          <p:cNvPr id="89" name="object 89"/>
          <p:cNvSpPr txBox="1"/>
          <p:nvPr/>
        </p:nvSpPr>
        <p:spPr>
          <a:xfrm>
            <a:off x="267548" y="2477105"/>
            <a:ext cx="328113" cy="276999"/>
          </a:xfrm>
          <a:prstGeom prst="rect">
            <a:avLst/>
          </a:prstGeom>
        </p:spPr>
        <p:txBody>
          <a:bodyPr vert="horz" wrap="square" lIns="0" tIns="0" rIns="0" bIns="0" rtlCol="0">
            <a:spAutoFit/>
          </a:bodyPr>
          <a:lstStyle/>
          <a:p>
            <a:pPr marL="15418"/>
            <a:r>
              <a:rPr spc="12" dirty="0">
                <a:latin typeface="Arial"/>
                <a:cs typeface="Arial"/>
              </a:rPr>
              <a:t>25</a:t>
            </a:r>
            <a:endParaRPr>
              <a:latin typeface="Arial"/>
              <a:cs typeface="Arial"/>
            </a:endParaRPr>
          </a:p>
        </p:txBody>
      </p:sp>
      <p:sp>
        <p:nvSpPr>
          <p:cNvPr id="90" name="object 90"/>
          <p:cNvSpPr txBox="1"/>
          <p:nvPr/>
        </p:nvSpPr>
        <p:spPr>
          <a:xfrm>
            <a:off x="11101453" y="5871811"/>
            <a:ext cx="614781" cy="276999"/>
          </a:xfrm>
          <a:prstGeom prst="rect">
            <a:avLst/>
          </a:prstGeom>
        </p:spPr>
        <p:txBody>
          <a:bodyPr vert="horz" wrap="square" lIns="0" tIns="0" rIns="0" bIns="0" rtlCol="0">
            <a:spAutoFit/>
          </a:bodyPr>
          <a:lstStyle/>
          <a:p>
            <a:pPr marL="15418"/>
            <a:r>
              <a:rPr spc="6" dirty="0">
                <a:latin typeface="Arial"/>
                <a:cs typeface="Arial"/>
              </a:rPr>
              <a:t>2014</a:t>
            </a:r>
            <a:endParaRPr>
              <a:latin typeface="Arial"/>
              <a:cs typeface="Arial"/>
            </a:endParaRPr>
          </a:p>
        </p:txBody>
      </p:sp>
      <p:sp>
        <p:nvSpPr>
          <p:cNvPr id="91" name="object 91"/>
          <p:cNvSpPr txBox="1"/>
          <p:nvPr/>
        </p:nvSpPr>
        <p:spPr>
          <a:xfrm>
            <a:off x="9849271" y="5871811"/>
            <a:ext cx="614781" cy="276999"/>
          </a:xfrm>
          <a:prstGeom prst="rect">
            <a:avLst/>
          </a:prstGeom>
        </p:spPr>
        <p:txBody>
          <a:bodyPr vert="horz" wrap="square" lIns="0" tIns="0" rIns="0" bIns="0" rtlCol="0">
            <a:spAutoFit/>
          </a:bodyPr>
          <a:lstStyle/>
          <a:p>
            <a:pPr marL="15418"/>
            <a:r>
              <a:rPr spc="6" dirty="0">
                <a:latin typeface="Arial"/>
                <a:cs typeface="Arial"/>
              </a:rPr>
              <a:t>2010</a:t>
            </a:r>
            <a:endParaRPr>
              <a:latin typeface="Arial"/>
              <a:cs typeface="Arial"/>
            </a:endParaRPr>
          </a:p>
        </p:txBody>
      </p:sp>
      <p:sp>
        <p:nvSpPr>
          <p:cNvPr id="92" name="object 92"/>
          <p:cNvSpPr txBox="1"/>
          <p:nvPr/>
        </p:nvSpPr>
        <p:spPr>
          <a:xfrm>
            <a:off x="6731849" y="5871811"/>
            <a:ext cx="614781" cy="276999"/>
          </a:xfrm>
          <a:prstGeom prst="rect">
            <a:avLst/>
          </a:prstGeom>
        </p:spPr>
        <p:txBody>
          <a:bodyPr vert="horz" wrap="square" lIns="0" tIns="0" rIns="0" bIns="0" rtlCol="0">
            <a:spAutoFit/>
          </a:bodyPr>
          <a:lstStyle/>
          <a:p>
            <a:pPr marL="15418"/>
            <a:r>
              <a:rPr spc="6" dirty="0">
                <a:latin typeface="Arial"/>
                <a:cs typeface="Arial"/>
              </a:rPr>
              <a:t>2000</a:t>
            </a:r>
            <a:endParaRPr>
              <a:latin typeface="Arial"/>
              <a:cs typeface="Arial"/>
            </a:endParaRPr>
          </a:p>
        </p:txBody>
      </p:sp>
      <p:sp>
        <p:nvSpPr>
          <p:cNvPr id="93" name="object 93"/>
          <p:cNvSpPr txBox="1"/>
          <p:nvPr/>
        </p:nvSpPr>
        <p:spPr>
          <a:xfrm>
            <a:off x="3605446" y="5871811"/>
            <a:ext cx="614781" cy="276999"/>
          </a:xfrm>
          <a:prstGeom prst="rect">
            <a:avLst/>
          </a:prstGeom>
        </p:spPr>
        <p:txBody>
          <a:bodyPr vert="horz" wrap="square" lIns="0" tIns="0" rIns="0" bIns="0" rtlCol="0">
            <a:spAutoFit/>
          </a:bodyPr>
          <a:lstStyle/>
          <a:p>
            <a:pPr marL="15418"/>
            <a:r>
              <a:rPr spc="6" dirty="0">
                <a:latin typeface="Arial"/>
                <a:cs typeface="Arial"/>
              </a:rPr>
              <a:t>1990</a:t>
            </a:r>
            <a:endParaRPr>
              <a:latin typeface="Arial"/>
              <a:cs typeface="Arial"/>
            </a:endParaRPr>
          </a:p>
        </p:txBody>
      </p:sp>
      <p:sp>
        <p:nvSpPr>
          <p:cNvPr id="94" name="object 94"/>
          <p:cNvSpPr txBox="1"/>
          <p:nvPr/>
        </p:nvSpPr>
        <p:spPr>
          <a:xfrm>
            <a:off x="479252" y="5871811"/>
            <a:ext cx="614781" cy="276999"/>
          </a:xfrm>
          <a:prstGeom prst="rect">
            <a:avLst/>
          </a:prstGeom>
        </p:spPr>
        <p:txBody>
          <a:bodyPr vert="horz" wrap="square" lIns="0" tIns="0" rIns="0" bIns="0" rtlCol="0">
            <a:spAutoFit/>
          </a:bodyPr>
          <a:lstStyle/>
          <a:p>
            <a:pPr marL="15418"/>
            <a:r>
              <a:rPr spc="6" dirty="0">
                <a:latin typeface="Arial"/>
                <a:cs typeface="Arial"/>
              </a:rPr>
              <a:t>1980</a:t>
            </a:r>
            <a:endParaRPr>
              <a:latin typeface="Arial"/>
              <a:cs typeface="Arial"/>
            </a:endParaRPr>
          </a:p>
        </p:txBody>
      </p:sp>
      <p:sp>
        <p:nvSpPr>
          <p:cNvPr id="96" name="object 96"/>
          <p:cNvSpPr txBox="1">
            <a:spLocks noGrp="1"/>
          </p:cNvSpPr>
          <p:nvPr>
            <p:ph type="title"/>
          </p:nvPr>
        </p:nvSpPr>
        <p:spPr>
          <a:xfrm>
            <a:off x="-165100" y="384376"/>
            <a:ext cx="11518901" cy="369332"/>
          </a:xfrm>
          <a:prstGeom prst="rect">
            <a:avLst/>
          </a:prstGeom>
        </p:spPr>
        <p:txBody>
          <a:bodyPr vert="horz" wrap="square" lIns="0" tIns="0" rIns="0" bIns="0" rtlCol="0">
            <a:spAutoFit/>
          </a:bodyPr>
          <a:lstStyle/>
          <a:p>
            <a:pPr marL="783224">
              <a:lnSpc>
                <a:spcPct val="100000"/>
              </a:lnSpc>
            </a:pPr>
            <a:r>
              <a:rPr sz="2400" b="1" spc="-18" dirty="0" smtClean="0">
                <a:latin typeface="+mn-lt"/>
              </a:rPr>
              <a:t>Ma</a:t>
            </a:r>
            <a:r>
              <a:rPr sz="2400" b="1" spc="-12" dirty="0" smtClean="0">
                <a:latin typeface="+mn-lt"/>
              </a:rPr>
              <a:t>n</a:t>
            </a:r>
            <a:r>
              <a:rPr sz="2400" b="1" spc="-18" dirty="0" smtClean="0">
                <a:latin typeface="+mn-lt"/>
              </a:rPr>
              <a:t>u</a:t>
            </a:r>
            <a:r>
              <a:rPr sz="2400" b="1" spc="-6" dirty="0" smtClean="0">
                <a:latin typeface="+mn-lt"/>
              </a:rPr>
              <a:t>f</a:t>
            </a:r>
            <a:r>
              <a:rPr sz="2400" b="1" spc="-12" dirty="0" smtClean="0">
                <a:latin typeface="+mn-lt"/>
              </a:rPr>
              <a:t>actu</a:t>
            </a:r>
            <a:r>
              <a:rPr sz="2400" b="1" spc="-24" dirty="0" smtClean="0">
                <a:latin typeface="+mn-lt"/>
              </a:rPr>
              <a:t>r</a:t>
            </a:r>
            <a:r>
              <a:rPr sz="2400" b="1" spc="-12" dirty="0" smtClean="0">
                <a:latin typeface="+mn-lt"/>
              </a:rPr>
              <a:t>ing</a:t>
            </a:r>
            <a:r>
              <a:rPr lang="en-US" sz="2400" b="1" spc="-12" dirty="0" smtClean="0">
                <a:latin typeface="+mn-lt"/>
              </a:rPr>
              <a:t> has declined, while </a:t>
            </a:r>
            <a:r>
              <a:rPr sz="2400" b="1" spc="-12" dirty="0" smtClean="0">
                <a:latin typeface="+mn-lt"/>
              </a:rPr>
              <a:t>Fin</a:t>
            </a:r>
            <a:r>
              <a:rPr sz="2400" b="1" spc="-18" dirty="0" smtClean="0">
                <a:latin typeface="+mn-lt"/>
              </a:rPr>
              <a:t>ance</a:t>
            </a:r>
            <a:r>
              <a:rPr sz="2400" b="1" spc="12" dirty="0" smtClean="0">
                <a:latin typeface="+mn-lt"/>
              </a:rPr>
              <a:t> </a:t>
            </a:r>
            <a:r>
              <a:rPr sz="2400" b="1" spc="-18" dirty="0">
                <a:latin typeface="+mn-lt"/>
              </a:rPr>
              <a:t>and</a:t>
            </a:r>
            <a:r>
              <a:rPr sz="2400" b="1" spc="6" dirty="0">
                <a:latin typeface="+mn-lt"/>
              </a:rPr>
              <a:t> </a:t>
            </a:r>
            <a:r>
              <a:rPr sz="2400" b="1" spc="-12" dirty="0">
                <a:latin typeface="+mn-lt"/>
              </a:rPr>
              <a:t>Insu</a:t>
            </a:r>
            <a:r>
              <a:rPr sz="2400" b="1" spc="-24" dirty="0">
                <a:latin typeface="+mn-lt"/>
              </a:rPr>
              <a:t>r</a:t>
            </a:r>
            <a:r>
              <a:rPr sz="2400" b="1" spc="-18" dirty="0">
                <a:latin typeface="+mn-lt"/>
              </a:rPr>
              <a:t>ance</a:t>
            </a:r>
            <a:r>
              <a:rPr sz="2400" b="1" spc="30" dirty="0">
                <a:latin typeface="+mn-lt"/>
              </a:rPr>
              <a:t> </a:t>
            </a:r>
            <a:r>
              <a:rPr lang="en-US" sz="2400" b="1" spc="-18" dirty="0" smtClean="0">
                <a:latin typeface="+mn-lt"/>
              </a:rPr>
              <a:t>have stagnated</a:t>
            </a:r>
            <a:endParaRPr sz="2400" b="1" spc="-18" dirty="0">
              <a:latin typeface="+mn-lt"/>
            </a:endParaRPr>
          </a:p>
        </p:txBody>
      </p:sp>
      <p:sp>
        <p:nvSpPr>
          <p:cNvPr id="98" name="object 98"/>
          <p:cNvSpPr/>
          <p:nvPr/>
        </p:nvSpPr>
        <p:spPr>
          <a:xfrm>
            <a:off x="4363216" y="4101887"/>
            <a:ext cx="103615" cy="759625"/>
          </a:xfrm>
          <a:custGeom>
            <a:avLst/>
            <a:gdLst/>
            <a:ahLst/>
            <a:cxnLst/>
            <a:rect l="l" t="t" r="r" b="b"/>
            <a:pathLst>
              <a:path w="76200" h="744854">
                <a:moveTo>
                  <a:pt x="31750" y="73658"/>
                </a:moveTo>
                <a:lnTo>
                  <a:pt x="31750" y="744817"/>
                </a:lnTo>
                <a:lnTo>
                  <a:pt x="44450" y="744817"/>
                </a:lnTo>
                <a:lnTo>
                  <a:pt x="44450" y="74898"/>
                </a:lnTo>
                <a:lnTo>
                  <a:pt x="31750" y="73658"/>
                </a:lnTo>
                <a:close/>
              </a:path>
              <a:path w="76200" h="744854">
                <a:moveTo>
                  <a:pt x="74899" y="37935"/>
                </a:moveTo>
                <a:lnTo>
                  <a:pt x="44450" y="37935"/>
                </a:lnTo>
                <a:lnTo>
                  <a:pt x="44450" y="74898"/>
                </a:lnTo>
                <a:lnTo>
                  <a:pt x="46460" y="75094"/>
                </a:lnTo>
                <a:lnTo>
                  <a:pt x="58244" y="69974"/>
                </a:lnTo>
                <a:lnTo>
                  <a:pt x="67597" y="60755"/>
                </a:lnTo>
                <a:lnTo>
                  <a:pt x="73685" y="47836"/>
                </a:lnTo>
                <a:lnTo>
                  <a:pt x="74899" y="37935"/>
                </a:lnTo>
                <a:close/>
              </a:path>
              <a:path w="76200" h="744854">
                <a:moveTo>
                  <a:pt x="44450" y="37935"/>
                </a:moveTo>
                <a:lnTo>
                  <a:pt x="31750" y="37935"/>
                </a:lnTo>
                <a:lnTo>
                  <a:pt x="31750" y="73658"/>
                </a:lnTo>
                <a:lnTo>
                  <a:pt x="44450" y="74898"/>
                </a:lnTo>
                <a:lnTo>
                  <a:pt x="44450" y="37935"/>
                </a:lnTo>
                <a:close/>
              </a:path>
              <a:path w="76200" h="744854">
                <a:moveTo>
                  <a:pt x="34525" y="0"/>
                </a:moveTo>
                <a:lnTo>
                  <a:pt x="20947" y="3889"/>
                </a:lnTo>
                <a:lnTo>
                  <a:pt x="9988" y="12187"/>
                </a:lnTo>
                <a:lnTo>
                  <a:pt x="2666" y="23875"/>
                </a:lnTo>
                <a:lnTo>
                  <a:pt x="0" y="37935"/>
                </a:lnTo>
                <a:lnTo>
                  <a:pt x="1335" y="47854"/>
                </a:lnTo>
                <a:lnTo>
                  <a:pt x="6835" y="59069"/>
                </a:lnTo>
                <a:lnTo>
                  <a:pt x="16357" y="67856"/>
                </a:lnTo>
                <a:lnTo>
                  <a:pt x="29650" y="73453"/>
                </a:lnTo>
                <a:lnTo>
                  <a:pt x="31750" y="73658"/>
                </a:lnTo>
                <a:lnTo>
                  <a:pt x="31750" y="37935"/>
                </a:lnTo>
                <a:lnTo>
                  <a:pt x="74899" y="37935"/>
                </a:lnTo>
                <a:lnTo>
                  <a:pt x="75674" y="31618"/>
                </a:lnTo>
                <a:lnTo>
                  <a:pt x="71054" y="19037"/>
                </a:lnTo>
                <a:lnTo>
                  <a:pt x="62214" y="8980"/>
                </a:lnTo>
                <a:lnTo>
                  <a:pt x="49817" y="2338"/>
                </a:lnTo>
                <a:lnTo>
                  <a:pt x="34525" y="0"/>
                </a:lnTo>
                <a:close/>
              </a:path>
            </a:pathLst>
          </a:custGeom>
          <a:solidFill>
            <a:srgbClr val="808080"/>
          </a:solidFill>
        </p:spPr>
        <p:txBody>
          <a:bodyPr wrap="square" lIns="0" tIns="0" rIns="0" bIns="0" rtlCol="0"/>
          <a:lstStyle/>
          <a:p>
            <a:endParaRPr/>
          </a:p>
        </p:txBody>
      </p:sp>
      <p:sp>
        <p:nvSpPr>
          <p:cNvPr id="99" name="object 99"/>
          <p:cNvSpPr/>
          <p:nvPr/>
        </p:nvSpPr>
        <p:spPr>
          <a:xfrm>
            <a:off x="2992911" y="4861513"/>
            <a:ext cx="2844223" cy="384022"/>
          </a:xfrm>
          <a:custGeom>
            <a:avLst/>
            <a:gdLst/>
            <a:ahLst/>
            <a:cxnLst/>
            <a:rect l="l" t="t" r="r" b="b"/>
            <a:pathLst>
              <a:path w="2091689" h="376554">
                <a:moveTo>
                  <a:pt x="0" y="376262"/>
                </a:moveTo>
                <a:lnTo>
                  <a:pt x="2091563" y="376262"/>
                </a:lnTo>
                <a:lnTo>
                  <a:pt x="2091563" y="0"/>
                </a:lnTo>
                <a:lnTo>
                  <a:pt x="0" y="0"/>
                </a:lnTo>
                <a:lnTo>
                  <a:pt x="0" y="376262"/>
                </a:lnTo>
                <a:close/>
              </a:path>
            </a:pathLst>
          </a:custGeom>
          <a:solidFill>
            <a:srgbClr val="FFFFFF"/>
          </a:solidFill>
        </p:spPr>
        <p:txBody>
          <a:bodyPr wrap="square" lIns="0" tIns="0" rIns="0" bIns="0" rtlCol="0"/>
          <a:lstStyle/>
          <a:p>
            <a:endParaRPr/>
          </a:p>
        </p:txBody>
      </p:sp>
      <p:sp>
        <p:nvSpPr>
          <p:cNvPr id="100" name="object 100"/>
          <p:cNvSpPr txBox="1"/>
          <p:nvPr/>
        </p:nvSpPr>
        <p:spPr>
          <a:xfrm>
            <a:off x="2992911" y="4861513"/>
            <a:ext cx="2844223" cy="276999"/>
          </a:xfrm>
          <a:prstGeom prst="rect">
            <a:avLst/>
          </a:prstGeom>
          <a:solidFill>
            <a:srgbClr val="FFFFFF"/>
          </a:solidFill>
          <a:ln w="9524">
            <a:solidFill>
              <a:srgbClr val="808080"/>
            </a:solidFill>
          </a:ln>
        </p:spPr>
        <p:txBody>
          <a:bodyPr vert="horz" wrap="square" lIns="0" tIns="0" rIns="0" bIns="0" rtlCol="0">
            <a:spAutoFit/>
          </a:bodyPr>
          <a:lstStyle/>
          <a:p>
            <a:pPr marL="82485"/>
            <a:r>
              <a:rPr spc="-6" dirty="0">
                <a:latin typeface="Arial"/>
                <a:cs typeface="Arial"/>
              </a:rPr>
              <a:t>F</a:t>
            </a:r>
            <a:r>
              <a:rPr dirty="0">
                <a:latin typeface="Arial"/>
                <a:cs typeface="Arial"/>
              </a:rPr>
              <a:t>i</a:t>
            </a:r>
            <a:r>
              <a:rPr spc="6" dirty="0">
                <a:latin typeface="Arial"/>
                <a:cs typeface="Arial"/>
              </a:rPr>
              <a:t>n</a:t>
            </a:r>
            <a:r>
              <a:rPr dirty="0">
                <a:latin typeface="Arial"/>
                <a:cs typeface="Arial"/>
              </a:rPr>
              <a:t>ance</a:t>
            </a:r>
            <a:r>
              <a:rPr spc="-36" dirty="0">
                <a:latin typeface="Arial"/>
                <a:cs typeface="Arial"/>
              </a:rPr>
              <a:t> </a:t>
            </a:r>
            <a:r>
              <a:rPr dirty="0">
                <a:latin typeface="Arial"/>
                <a:cs typeface="Arial"/>
              </a:rPr>
              <a:t>and</a:t>
            </a:r>
            <a:r>
              <a:rPr spc="6" dirty="0">
                <a:latin typeface="Arial"/>
                <a:cs typeface="Arial"/>
              </a:rPr>
              <a:t> </a:t>
            </a:r>
            <a:r>
              <a:rPr dirty="0">
                <a:latin typeface="Arial"/>
                <a:cs typeface="Arial"/>
              </a:rPr>
              <a:t>I</a:t>
            </a:r>
            <a:r>
              <a:rPr spc="6" dirty="0">
                <a:latin typeface="Arial"/>
                <a:cs typeface="Arial"/>
              </a:rPr>
              <a:t>n</a:t>
            </a:r>
            <a:r>
              <a:rPr dirty="0">
                <a:latin typeface="Arial"/>
                <a:cs typeface="Arial"/>
              </a:rPr>
              <a:t>sur</a:t>
            </a:r>
            <a:r>
              <a:rPr spc="6" dirty="0">
                <a:latin typeface="Arial"/>
                <a:cs typeface="Arial"/>
              </a:rPr>
              <a:t>a</a:t>
            </a:r>
            <a:r>
              <a:rPr dirty="0">
                <a:latin typeface="Arial"/>
                <a:cs typeface="Arial"/>
              </a:rPr>
              <a:t>nce</a:t>
            </a:r>
            <a:endParaRPr>
              <a:latin typeface="Arial"/>
              <a:cs typeface="Arial"/>
            </a:endParaRPr>
          </a:p>
        </p:txBody>
      </p:sp>
      <p:sp>
        <p:nvSpPr>
          <p:cNvPr id="101" name="object 101"/>
          <p:cNvSpPr/>
          <p:nvPr/>
        </p:nvSpPr>
        <p:spPr>
          <a:xfrm>
            <a:off x="2209615" y="2810980"/>
            <a:ext cx="693355" cy="76416"/>
          </a:xfrm>
          <a:custGeom>
            <a:avLst/>
            <a:gdLst/>
            <a:ahLst/>
            <a:cxnLst/>
            <a:rect l="l" t="t" r="r" b="b"/>
            <a:pathLst>
              <a:path w="509905" h="74930">
                <a:moveTo>
                  <a:pt x="27612" y="0"/>
                </a:moveTo>
                <a:lnTo>
                  <a:pt x="116" y="41337"/>
                </a:lnTo>
                <a:lnTo>
                  <a:pt x="0" y="43138"/>
                </a:lnTo>
                <a:lnTo>
                  <a:pt x="4664" y="56006"/>
                </a:lnTo>
                <a:lnTo>
                  <a:pt x="13432" y="66247"/>
                </a:lnTo>
                <a:lnTo>
                  <a:pt x="25247" y="72841"/>
                </a:lnTo>
                <a:lnTo>
                  <a:pt x="39093" y="74888"/>
                </a:lnTo>
                <a:lnTo>
                  <a:pt x="40340" y="74815"/>
                </a:lnTo>
                <a:lnTo>
                  <a:pt x="51926" y="71978"/>
                </a:lnTo>
                <a:lnTo>
                  <a:pt x="61684" y="65374"/>
                </a:lnTo>
                <a:lnTo>
                  <a:pt x="68965" y="55121"/>
                </a:lnTo>
                <a:lnTo>
                  <a:pt x="72578" y="43138"/>
                </a:lnTo>
                <a:lnTo>
                  <a:pt x="37823" y="43138"/>
                </a:lnTo>
                <a:lnTo>
                  <a:pt x="37315" y="30438"/>
                </a:lnTo>
                <a:lnTo>
                  <a:pt x="73396" y="28952"/>
                </a:lnTo>
                <a:lnTo>
                  <a:pt x="73502" y="24139"/>
                </a:lnTo>
                <a:lnTo>
                  <a:pt x="67324" y="13639"/>
                </a:lnTo>
                <a:lnTo>
                  <a:pt x="57436" y="5640"/>
                </a:lnTo>
                <a:lnTo>
                  <a:pt x="44109" y="855"/>
                </a:lnTo>
                <a:lnTo>
                  <a:pt x="27612" y="0"/>
                </a:lnTo>
                <a:close/>
              </a:path>
              <a:path w="509905" h="74930">
                <a:moveTo>
                  <a:pt x="73396" y="28952"/>
                </a:moveTo>
                <a:lnTo>
                  <a:pt x="37315" y="30438"/>
                </a:lnTo>
                <a:lnTo>
                  <a:pt x="37823" y="43138"/>
                </a:lnTo>
                <a:lnTo>
                  <a:pt x="73015" y="41688"/>
                </a:lnTo>
                <a:lnTo>
                  <a:pt x="73121" y="41337"/>
                </a:lnTo>
                <a:lnTo>
                  <a:pt x="73396" y="28952"/>
                </a:lnTo>
                <a:close/>
              </a:path>
              <a:path w="509905" h="74930">
                <a:moveTo>
                  <a:pt x="73015" y="41688"/>
                </a:moveTo>
                <a:lnTo>
                  <a:pt x="37823" y="43138"/>
                </a:lnTo>
                <a:lnTo>
                  <a:pt x="72578" y="43138"/>
                </a:lnTo>
                <a:lnTo>
                  <a:pt x="73015" y="41688"/>
                </a:lnTo>
                <a:close/>
              </a:path>
              <a:path w="509905" h="74930">
                <a:moveTo>
                  <a:pt x="508993" y="11007"/>
                </a:moveTo>
                <a:lnTo>
                  <a:pt x="73396" y="28952"/>
                </a:lnTo>
                <a:lnTo>
                  <a:pt x="73121" y="41337"/>
                </a:lnTo>
                <a:lnTo>
                  <a:pt x="73015" y="41688"/>
                </a:lnTo>
                <a:lnTo>
                  <a:pt x="509501" y="23707"/>
                </a:lnTo>
                <a:lnTo>
                  <a:pt x="508993" y="11007"/>
                </a:lnTo>
                <a:close/>
              </a:path>
            </a:pathLst>
          </a:custGeom>
          <a:solidFill>
            <a:srgbClr val="808080"/>
          </a:solidFill>
        </p:spPr>
        <p:txBody>
          <a:bodyPr wrap="square" lIns="0" tIns="0" rIns="0" bIns="0" rtlCol="0"/>
          <a:lstStyle/>
          <a:p>
            <a:endParaRPr/>
          </a:p>
        </p:txBody>
      </p:sp>
      <p:sp>
        <p:nvSpPr>
          <p:cNvPr id="102" name="object 102"/>
          <p:cNvSpPr/>
          <p:nvPr/>
        </p:nvSpPr>
        <p:spPr>
          <a:xfrm>
            <a:off x="2902076" y="2644701"/>
            <a:ext cx="1875427" cy="368480"/>
          </a:xfrm>
          <a:custGeom>
            <a:avLst/>
            <a:gdLst/>
            <a:ahLst/>
            <a:cxnLst/>
            <a:rect l="l" t="t" r="r" b="b"/>
            <a:pathLst>
              <a:path w="1379220" h="361314">
                <a:moveTo>
                  <a:pt x="0" y="360870"/>
                </a:moveTo>
                <a:lnTo>
                  <a:pt x="1378965" y="360870"/>
                </a:lnTo>
                <a:lnTo>
                  <a:pt x="1378965" y="0"/>
                </a:lnTo>
                <a:lnTo>
                  <a:pt x="0" y="0"/>
                </a:lnTo>
                <a:lnTo>
                  <a:pt x="0" y="360870"/>
                </a:lnTo>
                <a:close/>
              </a:path>
            </a:pathLst>
          </a:custGeom>
          <a:solidFill>
            <a:srgbClr val="FFFFFF"/>
          </a:solidFill>
        </p:spPr>
        <p:txBody>
          <a:bodyPr wrap="square" lIns="0" tIns="0" rIns="0" bIns="0" rtlCol="0"/>
          <a:lstStyle/>
          <a:p>
            <a:endParaRPr/>
          </a:p>
        </p:txBody>
      </p:sp>
      <p:sp>
        <p:nvSpPr>
          <p:cNvPr id="103" name="object 103"/>
          <p:cNvSpPr txBox="1"/>
          <p:nvPr/>
        </p:nvSpPr>
        <p:spPr>
          <a:xfrm>
            <a:off x="2902076" y="2644701"/>
            <a:ext cx="1875427" cy="276999"/>
          </a:xfrm>
          <a:prstGeom prst="rect">
            <a:avLst/>
          </a:prstGeom>
          <a:solidFill>
            <a:srgbClr val="FFFFFF"/>
          </a:solidFill>
          <a:ln w="9524">
            <a:solidFill>
              <a:srgbClr val="808080"/>
            </a:solidFill>
          </a:ln>
        </p:spPr>
        <p:txBody>
          <a:bodyPr vert="horz" wrap="square" lIns="0" tIns="0" rIns="0" bIns="0" rtlCol="0">
            <a:spAutoFit/>
          </a:bodyPr>
          <a:lstStyle/>
          <a:p>
            <a:pPr marL="81714"/>
            <a:r>
              <a:rPr dirty="0">
                <a:latin typeface="Arial"/>
                <a:cs typeface="Arial"/>
              </a:rPr>
              <a:t>M</a:t>
            </a:r>
            <a:r>
              <a:rPr spc="6" dirty="0">
                <a:latin typeface="Arial"/>
                <a:cs typeface="Arial"/>
              </a:rPr>
              <a:t>a</a:t>
            </a:r>
            <a:r>
              <a:rPr dirty="0">
                <a:latin typeface="Arial"/>
                <a:cs typeface="Arial"/>
              </a:rPr>
              <a:t>nuf</a:t>
            </a:r>
            <a:r>
              <a:rPr spc="6" dirty="0">
                <a:latin typeface="Arial"/>
                <a:cs typeface="Arial"/>
              </a:rPr>
              <a:t>a</a:t>
            </a:r>
            <a:r>
              <a:rPr dirty="0">
                <a:latin typeface="Arial"/>
                <a:cs typeface="Arial"/>
              </a:rPr>
              <a:t>ct</a:t>
            </a:r>
            <a:r>
              <a:rPr spc="6" dirty="0">
                <a:latin typeface="Arial"/>
                <a:cs typeface="Arial"/>
              </a:rPr>
              <a:t>u</a:t>
            </a:r>
            <a:r>
              <a:rPr dirty="0">
                <a:latin typeface="Arial"/>
                <a:cs typeface="Arial"/>
              </a:rPr>
              <a:t>r</a:t>
            </a:r>
            <a:r>
              <a:rPr spc="6" dirty="0">
                <a:latin typeface="Arial"/>
                <a:cs typeface="Arial"/>
              </a:rPr>
              <a:t>i</a:t>
            </a:r>
            <a:r>
              <a:rPr dirty="0">
                <a:latin typeface="Arial"/>
                <a:cs typeface="Arial"/>
              </a:rPr>
              <a:t>ng</a:t>
            </a:r>
            <a:endParaRPr>
              <a:latin typeface="Arial"/>
              <a:cs typeface="Arial"/>
            </a:endParaRPr>
          </a:p>
        </p:txBody>
      </p:sp>
      <p:sp>
        <p:nvSpPr>
          <p:cNvPr id="104" name="TextBox 103"/>
          <p:cNvSpPr txBox="1"/>
          <p:nvPr/>
        </p:nvSpPr>
        <p:spPr>
          <a:xfrm>
            <a:off x="6134100" y="4483100"/>
            <a:ext cx="5486400" cy="738664"/>
          </a:xfrm>
          <a:prstGeom prst="rect">
            <a:avLst/>
          </a:prstGeom>
          <a:noFill/>
          <a:ln>
            <a:solidFill>
              <a:schemeClr val="tx1"/>
            </a:solidFill>
          </a:ln>
        </p:spPr>
        <p:txBody>
          <a:bodyPr wrap="square" rtlCol="0">
            <a:spAutoFit/>
          </a:bodyPr>
          <a:lstStyle/>
          <a:p>
            <a:r>
              <a:rPr lang="en-US" sz="1400" b="1" dirty="0" smtClean="0"/>
              <a:t>Interview with Paul Timpanelli, Bridgeport Regional Business Council:</a:t>
            </a:r>
          </a:p>
          <a:p>
            <a:r>
              <a:rPr lang="en-US" sz="1400" b="1" dirty="0" smtClean="0"/>
              <a:t>1988:  15 manufacturers in Bridgeport &gt;500 employees, 9 bank hq</a:t>
            </a:r>
          </a:p>
          <a:p>
            <a:r>
              <a:rPr lang="en-US" sz="1400" b="1" dirty="0" smtClean="0"/>
              <a:t>2016:    0  manufacturers in Bridgeport &gt;500 employees, 1 bank hq</a:t>
            </a:r>
            <a:endParaRPr lang="en-US" sz="1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420279"/>
            <a:ext cx="12185092" cy="0"/>
          </a:xfrm>
          <a:custGeom>
            <a:avLst/>
            <a:gdLst/>
            <a:ahLst/>
            <a:cxnLst/>
            <a:rect l="l" t="t" r="r" b="b"/>
            <a:pathLst>
              <a:path w="8961120">
                <a:moveTo>
                  <a:pt x="0" y="0"/>
                </a:moveTo>
                <a:lnTo>
                  <a:pt x="8961119" y="0"/>
                </a:lnTo>
              </a:path>
            </a:pathLst>
          </a:custGeom>
          <a:ln w="38100">
            <a:solidFill>
              <a:srgbClr val="DDDDDD"/>
            </a:solidFill>
          </a:ln>
        </p:spPr>
        <p:txBody>
          <a:bodyPr wrap="square" lIns="0" tIns="0" rIns="0" bIns="0" rtlCol="0"/>
          <a:lstStyle/>
          <a:p>
            <a:endParaRPr/>
          </a:p>
        </p:txBody>
      </p:sp>
      <p:sp>
        <p:nvSpPr>
          <p:cNvPr id="3" name="object 3"/>
          <p:cNvSpPr/>
          <p:nvPr/>
        </p:nvSpPr>
        <p:spPr>
          <a:xfrm>
            <a:off x="6355037" y="1018403"/>
            <a:ext cx="5559794" cy="4379018"/>
          </a:xfrm>
          <a:custGeom>
            <a:avLst/>
            <a:gdLst/>
            <a:ahLst/>
            <a:cxnLst/>
            <a:rect l="l" t="t" r="r" b="b"/>
            <a:pathLst>
              <a:path w="4088765" h="4293870">
                <a:moveTo>
                  <a:pt x="0" y="4293743"/>
                </a:moveTo>
                <a:lnTo>
                  <a:pt x="4088638" y="4293743"/>
                </a:lnTo>
                <a:lnTo>
                  <a:pt x="4088638" y="0"/>
                </a:lnTo>
                <a:lnTo>
                  <a:pt x="0" y="0"/>
                </a:lnTo>
                <a:lnTo>
                  <a:pt x="0" y="4293743"/>
                </a:lnTo>
                <a:close/>
              </a:path>
            </a:pathLst>
          </a:custGeom>
          <a:ln w="19050">
            <a:solidFill>
              <a:srgbClr val="DDDDDD"/>
            </a:solidFill>
          </a:ln>
        </p:spPr>
        <p:txBody>
          <a:bodyPr wrap="square" lIns="0" tIns="0" rIns="0" bIns="0" rtlCol="0"/>
          <a:lstStyle/>
          <a:p>
            <a:endParaRPr/>
          </a:p>
        </p:txBody>
      </p:sp>
      <p:sp>
        <p:nvSpPr>
          <p:cNvPr id="4" name="object 4"/>
          <p:cNvSpPr/>
          <p:nvPr/>
        </p:nvSpPr>
        <p:spPr>
          <a:xfrm>
            <a:off x="6355037" y="1018377"/>
            <a:ext cx="5559794" cy="525196"/>
          </a:xfrm>
          <a:custGeom>
            <a:avLst/>
            <a:gdLst/>
            <a:ahLst/>
            <a:cxnLst/>
            <a:rect l="l" t="t" r="r" b="b"/>
            <a:pathLst>
              <a:path w="4088765" h="514984">
                <a:moveTo>
                  <a:pt x="0" y="514756"/>
                </a:moveTo>
                <a:lnTo>
                  <a:pt x="4088638" y="514756"/>
                </a:lnTo>
                <a:lnTo>
                  <a:pt x="4088638" y="0"/>
                </a:lnTo>
                <a:lnTo>
                  <a:pt x="0" y="0"/>
                </a:lnTo>
                <a:lnTo>
                  <a:pt x="0" y="514756"/>
                </a:lnTo>
                <a:close/>
              </a:path>
            </a:pathLst>
          </a:custGeom>
          <a:solidFill>
            <a:srgbClr val="DDDDDD"/>
          </a:solidFill>
        </p:spPr>
        <p:txBody>
          <a:bodyPr wrap="square" lIns="0" tIns="0" rIns="0" bIns="0" rtlCol="0"/>
          <a:lstStyle/>
          <a:p>
            <a:endParaRPr/>
          </a:p>
        </p:txBody>
      </p:sp>
      <p:sp>
        <p:nvSpPr>
          <p:cNvPr id="5" name="object 5"/>
          <p:cNvSpPr/>
          <p:nvPr/>
        </p:nvSpPr>
        <p:spPr>
          <a:xfrm>
            <a:off x="6355037" y="1018377"/>
            <a:ext cx="5559794" cy="525196"/>
          </a:xfrm>
          <a:custGeom>
            <a:avLst/>
            <a:gdLst/>
            <a:ahLst/>
            <a:cxnLst/>
            <a:rect l="l" t="t" r="r" b="b"/>
            <a:pathLst>
              <a:path w="4088765" h="514984">
                <a:moveTo>
                  <a:pt x="0" y="514756"/>
                </a:moveTo>
                <a:lnTo>
                  <a:pt x="4088638" y="514756"/>
                </a:lnTo>
                <a:lnTo>
                  <a:pt x="4088638" y="0"/>
                </a:lnTo>
                <a:lnTo>
                  <a:pt x="0" y="0"/>
                </a:lnTo>
                <a:lnTo>
                  <a:pt x="0" y="514756"/>
                </a:lnTo>
                <a:close/>
              </a:path>
            </a:pathLst>
          </a:custGeom>
          <a:ln w="19050">
            <a:solidFill>
              <a:srgbClr val="DDDDDD"/>
            </a:solidFill>
          </a:ln>
        </p:spPr>
        <p:txBody>
          <a:bodyPr wrap="square" lIns="0" tIns="0" rIns="0" bIns="0" rtlCol="0"/>
          <a:lstStyle/>
          <a:p>
            <a:endParaRPr/>
          </a:p>
        </p:txBody>
      </p:sp>
      <p:sp>
        <p:nvSpPr>
          <p:cNvPr id="6" name="object 6"/>
          <p:cNvSpPr txBox="1"/>
          <p:nvPr/>
        </p:nvSpPr>
        <p:spPr>
          <a:xfrm>
            <a:off x="6436720" y="1106046"/>
            <a:ext cx="3883825" cy="461665"/>
          </a:xfrm>
          <a:prstGeom prst="rect">
            <a:avLst/>
          </a:prstGeom>
        </p:spPr>
        <p:txBody>
          <a:bodyPr vert="horz" wrap="square" lIns="0" tIns="0" rIns="0" bIns="0" rtlCol="0">
            <a:spAutoFit/>
          </a:bodyPr>
          <a:lstStyle/>
          <a:p>
            <a:pPr marL="15418"/>
            <a:r>
              <a:rPr sz="1500" b="1" spc="-6" dirty="0">
                <a:solidFill>
                  <a:srgbClr val="005481"/>
                </a:solidFill>
                <a:latin typeface="Arial"/>
                <a:cs typeface="Arial"/>
              </a:rPr>
              <a:t>C</a:t>
            </a:r>
            <a:r>
              <a:rPr sz="1500" b="1" dirty="0">
                <a:solidFill>
                  <a:srgbClr val="005481"/>
                </a:solidFill>
                <a:latin typeface="Arial"/>
                <a:cs typeface="Arial"/>
              </a:rPr>
              <a:t>o</a:t>
            </a:r>
            <a:r>
              <a:rPr sz="1500" b="1" spc="-6" dirty="0">
                <a:solidFill>
                  <a:srgbClr val="005481"/>
                </a:solidFill>
                <a:latin typeface="Arial"/>
                <a:cs typeface="Arial"/>
              </a:rPr>
              <a:t>n</a:t>
            </a:r>
            <a:r>
              <a:rPr sz="1500" b="1" dirty="0">
                <a:solidFill>
                  <a:srgbClr val="005481"/>
                </a:solidFill>
                <a:latin typeface="Arial"/>
                <a:cs typeface="Arial"/>
              </a:rPr>
              <a:t>nec</a:t>
            </a:r>
            <a:r>
              <a:rPr sz="1500" b="1" spc="-6" dirty="0">
                <a:solidFill>
                  <a:srgbClr val="005481"/>
                </a:solidFill>
                <a:latin typeface="Arial"/>
                <a:cs typeface="Arial"/>
              </a:rPr>
              <a:t>t</a:t>
            </a:r>
            <a:r>
              <a:rPr sz="1500" b="1" dirty="0">
                <a:solidFill>
                  <a:srgbClr val="005481"/>
                </a:solidFill>
                <a:latin typeface="Arial"/>
                <a:cs typeface="Arial"/>
              </a:rPr>
              <a:t>icut</a:t>
            </a:r>
            <a:r>
              <a:rPr sz="1500" b="1" spc="-18" dirty="0">
                <a:solidFill>
                  <a:srgbClr val="005481"/>
                </a:solidFill>
                <a:latin typeface="Arial"/>
                <a:cs typeface="Arial"/>
              </a:rPr>
              <a:t> j</a:t>
            </a:r>
            <a:r>
              <a:rPr sz="1500" b="1" dirty="0">
                <a:solidFill>
                  <a:srgbClr val="005481"/>
                </a:solidFill>
                <a:latin typeface="Arial"/>
                <a:cs typeface="Arial"/>
              </a:rPr>
              <a:t>ob</a:t>
            </a:r>
            <a:r>
              <a:rPr sz="1500" b="1" spc="24" dirty="0">
                <a:solidFill>
                  <a:srgbClr val="005481"/>
                </a:solidFill>
                <a:latin typeface="Arial"/>
                <a:cs typeface="Arial"/>
              </a:rPr>
              <a:t> </a:t>
            </a:r>
            <a:r>
              <a:rPr sz="1500" b="1" dirty="0">
                <a:solidFill>
                  <a:srgbClr val="005481"/>
                </a:solidFill>
                <a:latin typeface="Arial"/>
                <a:cs typeface="Arial"/>
              </a:rPr>
              <a:t>cre</a:t>
            </a:r>
            <a:r>
              <a:rPr sz="1500" b="1" spc="6" dirty="0">
                <a:solidFill>
                  <a:srgbClr val="005481"/>
                </a:solidFill>
                <a:latin typeface="Arial"/>
                <a:cs typeface="Arial"/>
              </a:rPr>
              <a:t>a</a:t>
            </a:r>
            <a:r>
              <a:rPr sz="1500" b="1" spc="-6" dirty="0">
                <a:solidFill>
                  <a:srgbClr val="005481"/>
                </a:solidFill>
                <a:latin typeface="Arial"/>
                <a:cs typeface="Arial"/>
              </a:rPr>
              <a:t>t</a:t>
            </a:r>
            <a:r>
              <a:rPr sz="1500" b="1" dirty="0">
                <a:solidFill>
                  <a:srgbClr val="005481"/>
                </a:solidFill>
                <a:latin typeface="Arial"/>
                <a:cs typeface="Arial"/>
              </a:rPr>
              <a:t>ion</a:t>
            </a:r>
            <a:r>
              <a:rPr sz="1500" b="1" spc="-18" dirty="0">
                <a:solidFill>
                  <a:srgbClr val="005481"/>
                </a:solidFill>
                <a:latin typeface="Arial"/>
                <a:cs typeface="Arial"/>
              </a:rPr>
              <a:t> </a:t>
            </a:r>
            <a:r>
              <a:rPr sz="1500" b="1" dirty="0">
                <a:solidFill>
                  <a:srgbClr val="005481"/>
                </a:solidFill>
                <a:latin typeface="Arial"/>
                <a:cs typeface="Arial"/>
              </a:rPr>
              <a:t>by age</a:t>
            </a:r>
            <a:r>
              <a:rPr sz="1500" b="1" spc="-12" dirty="0">
                <a:solidFill>
                  <a:srgbClr val="005481"/>
                </a:solidFill>
                <a:latin typeface="Arial"/>
                <a:cs typeface="Arial"/>
              </a:rPr>
              <a:t> </a:t>
            </a:r>
            <a:r>
              <a:rPr sz="1500" b="1" dirty="0">
                <a:solidFill>
                  <a:srgbClr val="005481"/>
                </a:solidFill>
                <a:latin typeface="Arial"/>
                <a:cs typeface="Arial"/>
              </a:rPr>
              <a:t>of</a:t>
            </a:r>
            <a:r>
              <a:rPr sz="1500" b="1" spc="6" dirty="0">
                <a:solidFill>
                  <a:srgbClr val="005481"/>
                </a:solidFill>
                <a:latin typeface="Arial"/>
                <a:cs typeface="Arial"/>
              </a:rPr>
              <a:t> </a:t>
            </a:r>
            <a:r>
              <a:rPr sz="1500" b="1" spc="-6" dirty="0">
                <a:solidFill>
                  <a:srgbClr val="005481"/>
                </a:solidFill>
                <a:latin typeface="Arial"/>
                <a:cs typeface="Arial"/>
              </a:rPr>
              <a:t>f</a:t>
            </a:r>
            <a:r>
              <a:rPr sz="1500" b="1" dirty="0">
                <a:solidFill>
                  <a:srgbClr val="005481"/>
                </a:solidFill>
                <a:latin typeface="Arial"/>
                <a:cs typeface="Arial"/>
              </a:rPr>
              <a:t>irm</a:t>
            </a:r>
            <a:endParaRPr sz="1500">
              <a:latin typeface="Arial"/>
              <a:cs typeface="Arial"/>
            </a:endParaRPr>
          </a:p>
          <a:p>
            <a:pPr marL="15418"/>
            <a:r>
              <a:rPr sz="1500" dirty="0">
                <a:solidFill>
                  <a:srgbClr val="808080"/>
                </a:solidFill>
                <a:latin typeface="Arial"/>
                <a:cs typeface="Arial"/>
              </a:rPr>
              <a:t>Nu</a:t>
            </a:r>
            <a:r>
              <a:rPr sz="1500" spc="6" dirty="0">
                <a:solidFill>
                  <a:srgbClr val="808080"/>
                </a:solidFill>
                <a:latin typeface="Arial"/>
                <a:cs typeface="Arial"/>
              </a:rPr>
              <a:t>m</a:t>
            </a:r>
            <a:r>
              <a:rPr sz="1500" dirty="0">
                <a:solidFill>
                  <a:srgbClr val="808080"/>
                </a:solidFill>
                <a:latin typeface="Arial"/>
                <a:cs typeface="Arial"/>
              </a:rPr>
              <a:t>ber</a:t>
            </a:r>
            <a:r>
              <a:rPr sz="1500" spc="-61" dirty="0">
                <a:solidFill>
                  <a:srgbClr val="808080"/>
                </a:solidFill>
                <a:latin typeface="Arial"/>
                <a:cs typeface="Arial"/>
              </a:rPr>
              <a:t> </a:t>
            </a:r>
            <a:r>
              <a:rPr sz="1500" dirty="0">
                <a:solidFill>
                  <a:srgbClr val="808080"/>
                </a:solidFill>
                <a:latin typeface="Arial"/>
                <a:cs typeface="Arial"/>
              </a:rPr>
              <a:t>of jo</a:t>
            </a:r>
            <a:r>
              <a:rPr sz="1500" spc="6" dirty="0">
                <a:solidFill>
                  <a:srgbClr val="808080"/>
                </a:solidFill>
                <a:latin typeface="Arial"/>
                <a:cs typeface="Arial"/>
              </a:rPr>
              <a:t>b</a:t>
            </a:r>
            <a:r>
              <a:rPr sz="1500" dirty="0">
                <a:solidFill>
                  <a:srgbClr val="808080"/>
                </a:solidFill>
                <a:latin typeface="Arial"/>
                <a:cs typeface="Arial"/>
              </a:rPr>
              <a:t>s</a:t>
            </a:r>
            <a:endParaRPr sz="1500">
              <a:latin typeface="Arial"/>
              <a:cs typeface="Arial"/>
            </a:endParaRPr>
          </a:p>
        </p:txBody>
      </p:sp>
      <p:sp>
        <p:nvSpPr>
          <p:cNvPr id="7" name="object 7"/>
          <p:cNvSpPr txBox="1">
            <a:spLocks noGrp="1"/>
          </p:cNvSpPr>
          <p:nvPr>
            <p:ph type="title"/>
          </p:nvPr>
        </p:nvSpPr>
        <p:spPr>
          <a:xfrm>
            <a:off x="0" y="121926"/>
            <a:ext cx="11874500" cy="738664"/>
          </a:xfrm>
          <a:prstGeom prst="rect">
            <a:avLst/>
          </a:prstGeom>
        </p:spPr>
        <p:txBody>
          <a:bodyPr vert="horz" wrap="square" lIns="0" tIns="0" rIns="0" bIns="0" rtlCol="0">
            <a:spAutoFit/>
          </a:bodyPr>
          <a:lstStyle/>
          <a:p>
            <a:pPr marL="847979">
              <a:lnSpc>
                <a:spcPct val="100000"/>
              </a:lnSpc>
            </a:pPr>
            <a:r>
              <a:rPr sz="2400" b="1" spc="-18" dirty="0">
                <a:latin typeface="+mn-lt"/>
              </a:rPr>
              <a:t>Job</a:t>
            </a:r>
            <a:r>
              <a:rPr sz="2400" b="1" spc="-6" dirty="0">
                <a:latin typeface="+mn-lt"/>
              </a:rPr>
              <a:t> </a:t>
            </a:r>
            <a:r>
              <a:rPr sz="2400" b="1" spc="-18" dirty="0">
                <a:latin typeface="+mn-lt"/>
              </a:rPr>
              <a:t>c</a:t>
            </a:r>
            <a:r>
              <a:rPr sz="2400" b="1" spc="-24" dirty="0">
                <a:latin typeface="+mn-lt"/>
              </a:rPr>
              <a:t>r</a:t>
            </a:r>
            <a:r>
              <a:rPr sz="2400" b="1" spc="-12" dirty="0">
                <a:latin typeface="+mn-lt"/>
              </a:rPr>
              <a:t>eatio</a:t>
            </a:r>
            <a:r>
              <a:rPr sz="2400" b="1" spc="-18" dirty="0">
                <a:latin typeface="+mn-lt"/>
              </a:rPr>
              <a:t>n</a:t>
            </a:r>
            <a:r>
              <a:rPr sz="2400" b="1" spc="12" dirty="0">
                <a:latin typeface="+mn-lt"/>
              </a:rPr>
              <a:t> </a:t>
            </a:r>
            <a:r>
              <a:rPr sz="2400" b="1" spc="-18" dirty="0">
                <a:latin typeface="+mn-lt"/>
              </a:rPr>
              <a:t>by</a:t>
            </a:r>
            <a:r>
              <a:rPr sz="2400" b="1" spc="24" dirty="0">
                <a:latin typeface="+mn-lt"/>
              </a:rPr>
              <a:t> </a:t>
            </a:r>
            <a:r>
              <a:rPr sz="2400" b="1" spc="-49" dirty="0">
                <a:latin typeface="+mn-lt"/>
              </a:rPr>
              <a:t>y</a:t>
            </a:r>
            <a:r>
              <a:rPr sz="2400" b="1" spc="-18" dirty="0">
                <a:latin typeface="+mn-lt"/>
              </a:rPr>
              <a:t>o</a:t>
            </a:r>
            <a:r>
              <a:rPr sz="2400" b="1" spc="-12" dirty="0">
                <a:latin typeface="+mn-lt"/>
              </a:rPr>
              <a:t>u</a:t>
            </a:r>
            <a:r>
              <a:rPr sz="2400" b="1" spc="-18" dirty="0">
                <a:latin typeface="+mn-lt"/>
              </a:rPr>
              <a:t>ng</a:t>
            </a:r>
            <a:r>
              <a:rPr sz="2400" b="1" spc="12" dirty="0">
                <a:latin typeface="+mn-lt"/>
              </a:rPr>
              <a:t> </a:t>
            </a:r>
            <a:r>
              <a:rPr sz="2400" b="1" spc="-18" dirty="0">
                <a:latin typeface="+mn-lt"/>
              </a:rPr>
              <a:t>companies</a:t>
            </a:r>
            <a:r>
              <a:rPr sz="2400" b="1" spc="24" dirty="0">
                <a:latin typeface="+mn-lt"/>
              </a:rPr>
              <a:t> </a:t>
            </a:r>
            <a:r>
              <a:rPr sz="2400" b="1" spc="-18" dirty="0" smtClean="0">
                <a:latin typeface="+mn-lt"/>
              </a:rPr>
              <a:t>has</a:t>
            </a:r>
            <a:r>
              <a:rPr sz="2400" b="1" spc="12" dirty="0" smtClean="0">
                <a:latin typeface="+mn-lt"/>
              </a:rPr>
              <a:t> </a:t>
            </a:r>
            <a:r>
              <a:rPr sz="2400" b="1" spc="-18" dirty="0" smtClean="0">
                <a:latin typeface="+mn-lt"/>
              </a:rPr>
              <a:t>n</a:t>
            </a:r>
            <a:r>
              <a:rPr sz="2400" b="1" spc="-12" dirty="0" smtClean="0">
                <a:latin typeface="+mn-lt"/>
              </a:rPr>
              <a:t>ot</a:t>
            </a:r>
            <a:r>
              <a:rPr lang="en-US" sz="2400" b="1" spc="-12" dirty="0" smtClean="0">
                <a:latin typeface="+mn-lt"/>
              </a:rPr>
              <a:t> </a:t>
            </a:r>
            <a:r>
              <a:rPr sz="2400" b="1" spc="-12" dirty="0" smtClean="0">
                <a:latin typeface="+mn-lt"/>
              </a:rPr>
              <a:t>returned </a:t>
            </a:r>
            <a:r>
              <a:rPr sz="2400" b="1" spc="-12" dirty="0">
                <a:latin typeface="+mn-lt"/>
              </a:rPr>
              <a:t>to</a:t>
            </a:r>
            <a:r>
              <a:rPr sz="2400" b="1" spc="6" dirty="0">
                <a:latin typeface="+mn-lt"/>
              </a:rPr>
              <a:t> </a:t>
            </a:r>
            <a:r>
              <a:rPr sz="2400" b="1" spc="-12" dirty="0">
                <a:latin typeface="+mn-lt"/>
              </a:rPr>
              <a:t>pre-recessio</a:t>
            </a:r>
            <a:r>
              <a:rPr sz="2400" b="1" spc="-18" dirty="0">
                <a:latin typeface="+mn-lt"/>
              </a:rPr>
              <a:t>n</a:t>
            </a:r>
            <a:r>
              <a:rPr sz="2400" b="1" spc="61" dirty="0">
                <a:latin typeface="+mn-lt"/>
              </a:rPr>
              <a:t> </a:t>
            </a:r>
            <a:r>
              <a:rPr sz="2400" b="1" spc="-12" dirty="0" smtClean="0">
                <a:latin typeface="+mn-lt"/>
              </a:rPr>
              <a:t>l</a:t>
            </a:r>
            <a:r>
              <a:rPr sz="2400" b="1" spc="-6" dirty="0" smtClean="0">
                <a:latin typeface="+mn-lt"/>
              </a:rPr>
              <a:t>e</a:t>
            </a:r>
            <a:r>
              <a:rPr sz="2400" b="1" spc="-79" dirty="0" smtClean="0">
                <a:latin typeface="+mn-lt"/>
              </a:rPr>
              <a:t>v</a:t>
            </a:r>
            <a:r>
              <a:rPr sz="2400" b="1" spc="-12" dirty="0" smtClean="0">
                <a:latin typeface="+mn-lt"/>
              </a:rPr>
              <a:t>els</a:t>
            </a:r>
            <a:r>
              <a:rPr lang="en-US" sz="2400" b="1" spc="-12" dirty="0" smtClean="0">
                <a:latin typeface="+mn-lt"/>
              </a:rPr>
              <a:t> and is among the lowest in the U.S.</a:t>
            </a:r>
            <a:endParaRPr sz="2400" b="1" spc="-12" dirty="0">
              <a:latin typeface="+mn-lt"/>
            </a:endParaRPr>
          </a:p>
        </p:txBody>
      </p:sp>
      <p:sp>
        <p:nvSpPr>
          <p:cNvPr id="8" name="object 8"/>
          <p:cNvSpPr/>
          <p:nvPr/>
        </p:nvSpPr>
        <p:spPr>
          <a:xfrm>
            <a:off x="7402064" y="3030731"/>
            <a:ext cx="69076" cy="0"/>
          </a:xfrm>
          <a:custGeom>
            <a:avLst/>
            <a:gdLst/>
            <a:ahLst/>
            <a:cxnLst/>
            <a:rect l="l" t="t" r="r" b="b"/>
            <a:pathLst>
              <a:path w="50800">
                <a:moveTo>
                  <a:pt x="0" y="0"/>
                </a:moveTo>
                <a:lnTo>
                  <a:pt x="50800" y="0"/>
                </a:lnTo>
              </a:path>
            </a:pathLst>
          </a:custGeom>
          <a:ln w="9525">
            <a:solidFill>
              <a:srgbClr val="808080"/>
            </a:solidFill>
          </a:ln>
        </p:spPr>
        <p:txBody>
          <a:bodyPr wrap="square" lIns="0" tIns="0" rIns="0" bIns="0" rtlCol="0"/>
          <a:lstStyle/>
          <a:p>
            <a:endParaRPr/>
          </a:p>
        </p:txBody>
      </p:sp>
      <p:sp>
        <p:nvSpPr>
          <p:cNvPr id="9" name="object 9"/>
          <p:cNvSpPr/>
          <p:nvPr/>
        </p:nvSpPr>
        <p:spPr>
          <a:xfrm>
            <a:off x="7402064" y="1894207"/>
            <a:ext cx="69076" cy="0"/>
          </a:xfrm>
          <a:custGeom>
            <a:avLst/>
            <a:gdLst/>
            <a:ahLst/>
            <a:cxnLst/>
            <a:rect l="l" t="t" r="r" b="b"/>
            <a:pathLst>
              <a:path w="50800">
                <a:moveTo>
                  <a:pt x="0" y="0"/>
                </a:moveTo>
                <a:lnTo>
                  <a:pt x="50800" y="0"/>
                </a:lnTo>
              </a:path>
            </a:pathLst>
          </a:custGeom>
          <a:ln w="9525">
            <a:solidFill>
              <a:srgbClr val="808080"/>
            </a:solidFill>
          </a:ln>
        </p:spPr>
        <p:txBody>
          <a:bodyPr wrap="square" lIns="0" tIns="0" rIns="0" bIns="0" rtlCol="0"/>
          <a:lstStyle/>
          <a:p>
            <a:endParaRPr/>
          </a:p>
        </p:txBody>
      </p:sp>
      <p:sp>
        <p:nvSpPr>
          <p:cNvPr id="10" name="object 10"/>
          <p:cNvSpPr/>
          <p:nvPr/>
        </p:nvSpPr>
        <p:spPr>
          <a:xfrm>
            <a:off x="7402064" y="4992935"/>
            <a:ext cx="69076" cy="0"/>
          </a:xfrm>
          <a:custGeom>
            <a:avLst/>
            <a:gdLst/>
            <a:ahLst/>
            <a:cxnLst/>
            <a:rect l="l" t="t" r="r" b="b"/>
            <a:pathLst>
              <a:path w="50800">
                <a:moveTo>
                  <a:pt x="0" y="0"/>
                </a:moveTo>
                <a:lnTo>
                  <a:pt x="50800" y="0"/>
                </a:lnTo>
              </a:path>
            </a:pathLst>
          </a:custGeom>
          <a:ln w="9525">
            <a:solidFill>
              <a:srgbClr val="808080"/>
            </a:solidFill>
          </a:ln>
        </p:spPr>
        <p:txBody>
          <a:bodyPr wrap="square" lIns="0" tIns="0" rIns="0" bIns="0" rtlCol="0"/>
          <a:lstStyle/>
          <a:p>
            <a:endParaRPr/>
          </a:p>
        </p:txBody>
      </p:sp>
      <p:sp>
        <p:nvSpPr>
          <p:cNvPr id="11" name="object 11"/>
          <p:cNvSpPr/>
          <p:nvPr/>
        </p:nvSpPr>
        <p:spPr>
          <a:xfrm>
            <a:off x="7402064" y="4167255"/>
            <a:ext cx="69076" cy="0"/>
          </a:xfrm>
          <a:custGeom>
            <a:avLst/>
            <a:gdLst/>
            <a:ahLst/>
            <a:cxnLst/>
            <a:rect l="l" t="t" r="r" b="b"/>
            <a:pathLst>
              <a:path w="50800">
                <a:moveTo>
                  <a:pt x="0" y="0"/>
                </a:moveTo>
                <a:lnTo>
                  <a:pt x="50800" y="0"/>
                </a:lnTo>
              </a:path>
            </a:pathLst>
          </a:custGeom>
          <a:ln w="9525">
            <a:solidFill>
              <a:srgbClr val="808080"/>
            </a:solidFill>
          </a:ln>
        </p:spPr>
        <p:txBody>
          <a:bodyPr wrap="square" lIns="0" tIns="0" rIns="0" bIns="0" rtlCol="0"/>
          <a:lstStyle/>
          <a:p>
            <a:endParaRPr/>
          </a:p>
        </p:txBody>
      </p:sp>
      <p:sp>
        <p:nvSpPr>
          <p:cNvPr id="12" name="object 12"/>
          <p:cNvSpPr/>
          <p:nvPr/>
        </p:nvSpPr>
        <p:spPr>
          <a:xfrm>
            <a:off x="7402064" y="2651890"/>
            <a:ext cx="69076" cy="0"/>
          </a:xfrm>
          <a:custGeom>
            <a:avLst/>
            <a:gdLst/>
            <a:ahLst/>
            <a:cxnLst/>
            <a:rect l="l" t="t" r="r" b="b"/>
            <a:pathLst>
              <a:path w="50800">
                <a:moveTo>
                  <a:pt x="0" y="0"/>
                </a:moveTo>
                <a:lnTo>
                  <a:pt x="50800" y="0"/>
                </a:lnTo>
              </a:path>
            </a:pathLst>
          </a:custGeom>
          <a:ln w="9525">
            <a:solidFill>
              <a:srgbClr val="808080"/>
            </a:solidFill>
          </a:ln>
        </p:spPr>
        <p:txBody>
          <a:bodyPr wrap="square" lIns="0" tIns="0" rIns="0" bIns="0" rtlCol="0"/>
          <a:lstStyle/>
          <a:p>
            <a:endParaRPr/>
          </a:p>
        </p:txBody>
      </p:sp>
      <p:sp>
        <p:nvSpPr>
          <p:cNvPr id="13" name="object 13"/>
          <p:cNvSpPr/>
          <p:nvPr/>
        </p:nvSpPr>
        <p:spPr>
          <a:xfrm>
            <a:off x="7402064" y="2273048"/>
            <a:ext cx="69076" cy="0"/>
          </a:xfrm>
          <a:custGeom>
            <a:avLst/>
            <a:gdLst/>
            <a:ahLst/>
            <a:cxnLst/>
            <a:rect l="l" t="t" r="r" b="b"/>
            <a:pathLst>
              <a:path w="50800">
                <a:moveTo>
                  <a:pt x="0" y="0"/>
                </a:moveTo>
                <a:lnTo>
                  <a:pt x="50800" y="0"/>
                </a:lnTo>
              </a:path>
            </a:pathLst>
          </a:custGeom>
          <a:ln w="9525">
            <a:solidFill>
              <a:srgbClr val="808080"/>
            </a:solidFill>
          </a:ln>
        </p:spPr>
        <p:txBody>
          <a:bodyPr wrap="square" lIns="0" tIns="0" rIns="0" bIns="0" rtlCol="0"/>
          <a:lstStyle/>
          <a:p>
            <a:endParaRPr/>
          </a:p>
        </p:txBody>
      </p:sp>
      <p:sp>
        <p:nvSpPr>
          <p:cNvPr id="14" name="object 14"/>
          <p:cNvSpPr/>
          <p:nvPr/>
        </p:nvSpPr>
        <p:spPr>
          <a:xfrm>
            <a:off x="7402064" y="3409572"/>
            <a:ext cx="69076" cy="0"/>
          </a:xfrm>
          <a:custGeom>
            <a:avLst/>
            <a:gdLst/>
            <a:ahLst/>
            <a:cxnLst/>
            <a:rect l="l" t="t" r="r" b="b"/>
            <a:pathLst>
              <a:path w="50800">
                <a:moveTo>
                  <a:pt x="0" y="0"/>
                </a:moveTo>
                <a:lnTo>
                  <a:pt x="50800" y="0"/>
                </a:lnTo>
              </a:path>
            </a:pathLst>
          </a:custGeom>
          <a:ln w="9525">
            <a:solidFill>
              <a:srgbClr val="808080"/>
            </a:solidFill>
          </a:ln>
        </p:spPr>
        <p:txBody>
          <a:bodyPr wrap="square" lIns="0" tIns="0" rIns="0" bIns="0" rtlCol="0"/>
          <a:lstStyle/>
          <a:p>
            <a:endParaRPr/>
          </a:p>
        </p:txBody>
      </p:sp>
      <p:sp>
        <p:nvSpPr>
          <p:cNvPr id="15" name="object 15"/>
          <p:cNvSpPr/>
          <p:nvPr/>
        </p:nvSpPr>
        <p:spPr>
          <a:xfrm>
            <a:off x="7402064" y="3788414"/>
            <a:ext cx="69076" cy="0"/>
          </a:xfrm>
          <a:custGeom>
            <a:avLst/>
            <a:gdLst/>
            <a:ahLst/>
            <a:cxnLst/>
            <a:rect l="l" t="t" r="r" b="b"/>
            <a:pathLst>
              <a:path w="50800">
                <a:moveTo>
                  <a:pt x="0" y="0"/>
                </a:moveTo>
                <a:lnTo>
                  <a:pt x="50800" y="0"/>
                </a:lnTo>
              </a:path>
            </a:pathLst>
          </a:custGeom>
          <a:ln w="9525">
            <a:solidFill>
              <a:srgbClr val="808080"/>
            </a:solidFill>
          </a:ln>
        </p:spPr>
        <p:txBody>
          <a:bodyPr wrap="square" lIns="0" tIns="0" rIns="0" bIns="0" rtlCol="0"/>
          <a:lstStyle/>
          <a:p>
            <a:endParaRPr/>
          </a:p>
        </p:txBody>
      </p:sp>
      <p:sp>
        <p:nvSpPr>
          <p:cNvPr id="16" name="object 16"/>
          <p:cNvSpPr/>
          <p:nvPr/>
        </p:nvSpPr>
        <p:spPr>
          <a:xfrm>
            <a:off x="7402064" y="4546096"/>
            <a:ext cx="69076" cy="0"/>
          </a:xfrm>
          <a:custGeom>
            <a:avLst/>
            <a:gdLst/>
            <a:ahLst/>
            <a:cxnLst/>
            <a:rect l="l" t="t" r="r" b="b"/>
            <a:pathLst>
              <a:path w="50800">
                <a:moveTo>
                  <a:pt x="0" y="0"/>
                </a:moveTo>
                <a:lnTo>
                  <a:pt x="50800" y="0"/>
                </a:lnTo>
              </a:path>
            </a:pathLst>
          </a:custGeom>
          <a:ln w="9525">
            <a:solidFill>
              <a:srgbClr val="808080"/>
            </a:solidFill>
          </a:ln>
        </p:spPr>
        <p:txBody>
          <a:bodyPr wrap="square" lIns="0" tIns="0" rIns="0" bIns="0" rtlCol="0"/>
          <a:lstStyle/>
          <a:p>
            <a:endParaRPr/>
          </a:p>
        </p:txBody>
      </p:sp>
      <p:sp>
        <p:nvSpPr>
          <p:cNvPr id="17" name="object 17"/>
          <p:cNvSpPr/>
          <p:nvPr/>
        </p:nvSpPr>
        <p:spPr>
          <a:xfrm>
            <a:off x="7404034" y="1896419"/>
            <a:ext cx="0" cy="3089662"/>
          </a:xfrm>
          <a:custGeom>
            <a:avLst/>
            <a:gdLst/>
            <a:ahLst/>
            <a:cxnLst/>
            <a:rect l="l" t="t" r="r" b="b"/>
            <a:pathLst>
              <a:path h="3029585">
                <a:moveTo>
                  <a:pt x="0" y="0"/>
                </a:moveTo>
                <a:lnTo>
                  <a:pt x="0" y="3029225"/>
                </a:lnTo>
              </a:path>
            </a:pathLst>
          </a:custGeom>
          <a:ln w="4743">
            <a:solidFill>
              <a:srgbClr val="808080"/>
            </a:solidFill>
          </a:ln>
        </p:spPr>
        <p:txBody>
          <a:bodyPr wrap="square" lIns="0" tIns="0" rIns="0" bIns="0" rtlCol="0"/>
          <a:lstStyle/>
          <a:p>
            <a:endParaRPr/>
          </a:p>
        </p:txBody>
      </p:sp>
      <p:sp>
        <p:nvSpPr>
          <p:cNvPr id="18" name="object 18"/>
          <p:cNvSpPr/>
          <p:nvPr/>
        </p:nvSpPr>
        <p:spPr>
          <a:xfrm>
            <a:off x="7404034" y="4985714"/>
            <a:ext cx="4134228" cy="0"/>
          </a:xfrm>
          <a:custGeom>
            <a:avLst/>
            <a:gdLst/>
            <a:ahLst/>
            <a:cxnLst/>
            <a:rect l="l" t="t" r="r" b="b"/>
            <a:pathLst>
              <a:path w="3040379">
                <a:moveTo>
                  <a:pt x="0" y="0"/>
                </a:moveTo>
                <a:lnTo>
                  <a:pt x="3040217" y="0"/>
                </a:lnTo>
              </a:path>
            </a:pathLst>
          </a:custGeom>
          <a:ln w="4742">
            <a:solidFill>
              <a:srgbClr val="808080"/>
            </a:solidFill>
          </a:ln>
        </p:spPr>
        <p:txBody>
          <a:bodyPr wrap="square" lIns="0" tIns="0" rIns="0" bIns="0" rtlCol="0"/>
          <a:lstStyle/>
          <a:p>
            <a:endParaRPr/>
          </a:p>
        </p:txBody>
      </p:sp>
      <p:sp>
        <p:nvSpPr>
          <p:cNvPr id="19" name="object 19"/>
          <p:cNvSpPr/>
          <p:nvPr/>
        </p:nvSpPr>
        <p:spPr>
          <a:xfrm>
            <a:off x="8231033" y="4942189"/>
            <a:ext cx="0" cy="44036"/>
          </a:xfrm>
          <a:custGeom>
            <a:avLst/>
            <a:gdLst/>
            <a:ahLst/>
            <a:cxnLst/>
            <a:rect l="l" t="t" r="r" b="b"/>
            <a:pathLst>
              <a:path h="43179">
                <a:moveTo>
                  <a:pt x="0" y="42679"/>
                </a:moveTo>
                <a:lnTo>
                  <a:pt x="0" y="0"/>
                </a:lnTo>
              </a:path>
            </a:pathLst>
          </a:custGeom>
          <a:ln w="4743">
            <a:solidFill>
              <a:srgbClr val="808080"/>
            </a:solidFill>
          </a:ln>
        </p:spPr>
        <p:txBody>
          <a:bodyPr wrap="square" lIns="0" tIns="0" rIns="0" bIns="0" rtlCol="0"/>
          <a:lstStyle/>
          <a:p>
            <a:endParaRPr/>
          </a:p>
        </p:txBody>
      </p:sp>
      <p:sp>
        <p:nvSpPr>
          <p:cNvPr id="20" name="object 20"/>
          <p:cNvSpPr/>
          <p:nvPr/>
        </p:nvSpPr>
        <p:spPr>
          <a:xfrm>
            <a:off x="9057532" y="4942189"/>
            <a:ext cx="0" cy="44036"/>
          </a:xfrm>
          <a:custGeom>
            <a:avLst/>
            <a:gdLst/>
            <a:ahLst/>
            <a:cxnLst/>
            <a:rect l="l" t="t" r="r" b="b"/>
            <a:pathLst>
              <a:path h="43179">
                <a:moveTo>
                  <a:pt x="0" y="42679"/>
                </a:moveTo>
                <a:lnTo>
                  <a:pt x="0" y="0"/>
                </a:lnTo>
              </a:path>
            </a:pathLst>
          </a:custGeom>
          <a:ln w="4743">
            <a:solidFill>
              <a:srgbClr val="808080"/>
            </a:solidFill>
          </a:ln>
        </p:spPr>
        <p:txBody>
          <a:bodyPr wrap="square" lIns="0" tIns="0" rIns="0" bIns="0" rtlCol="0"/>
          <a:lstStyle/>
          <a:p>
            <a:endParaRPr/>
          </a:p>
        </p:txBody>
      </p:sp>
      <p:sp>
        <p:nvSpPr>
          <p:cNvPr id="21" name="object 21"/>
          <p:cNvSpPr/>
          <p:nvPr/>
        </p:nvSpPr>
        <p:spPr>
          <a:xfrm>
            <a:off x="9890963" y="4942189"/>
            <a:ext cx="0" cy="44036"/>
          </a:xfrm>
          <a:custGeom>
            <a:avLst/>
            <a:gdLst/>
            <a:ahLst/>
            <a:cxnLst/>
            <a:rect l="l" t="t" r="r" b="b"/>
            <a:pathLst>
              <a:path h="43179">
                <a:moveTo>
                  <a:pt x="0" y="42679"/>
                </a:moveTo>
                <a:lnTo>
                  <a:pt x="0" y="0"/>
                </a:lnTo>
              </a:path>
            </a:pathLst>
          </a:custGeom>
          <a:ln w="4743">
            <a:solidFill>
              <a:srgbClr val="808080"/>
            </a:solidFill>
          </a:ln>
        </p:spPr>
        <p:txBody>
          <a:bodyPr wrap="square" lIns="0" tIns="0" rIns="0" bIns="0" rtlCol="0"/>
          <a:lstStyle/>
          <a:p>
            <a:endParaRPr/>
          </a:p>
        </p:txBody>
      </p:sp>
      <p:sp>
        <p:nvSpPr>
          <p:cNvPr id="22" name="object 22"/>
          <p:cNvSpPr/>
          <p:nvPr/>
        </p:nvSpPr>
        <p:spPr>
          <a:xfrm>
            <a:off x="10718029" y="4942189"/>
            <a:ext cx="0" cy="44036"/>
          </a:xfrm>
          <a:custGeom>
            <a:avLst/>
            <a:gdLst/>
            <a:ahLst/>
            <a:cxnLst/>
            <a:rect l="l" t="t" r="r" b="b"/>
            <a:pathLst>
              <a:path h="43179">
                <a:moveTo>
                  <a:pt x="0" y="42679"/>
                </a:moveTo>
                <a:lnTo>
                  <a:pt x="0" y="0"/>
                </a:lnTo>
              </a:path>
            </a:pathLst>
          </a:custGeom>
          <a:ln w="4743">
            <a:solidFill>
              <a:srgbClr val="808080"/>
            </a:solidFill>
          </a:ln>
        </p:spPr>
        <p:txBody>
          <a:bodyPr wrap="square" lIns="0" tIns="0" rIns="0" bIns="0" rtlCol="0"/>
          <a:lstStyle/>
          <a:p>
            <a:endParaRPr/>
          </a:p>
        </p:txBody>
      </p:sp>
      <p:sp>
        <p:nvSpPr>
          <p:cNvPr id="23" name="object 23"/>
          <p:cNvSpPr/>
          <p:nvPr/>
        </p:nvSpPr>
        <p:spPr>
          <a:xfrm>
            <a:off x="11544579" y="4942189"/>
            <a:ext cx="0" cy="44036"/>
          </a:xfrm>
          <a:custGeom>
            <a:avLst/>
            <a:gdLst/>
            <a:ahLst/>
            <a:cxnLst/>
            <a:rect l="l" t="t" r="r" b="b"/>
            <a:pathLst>
              <a:path h="43179">
                <a:moveTo>
                  <a:pt x="0" y="42679"/>
                </a:moveTo>
                <a:lnTo>
                  <a:pt x="0" y="0"/>
                </a:lnTo>
              </a:path>
            </a:pathLst>
          </a:custGeom>
          <a:ln w="4743">
            <a:solidFill>
              <a:srgbClr val="808080"/>
            </a:solidFill>
          </a:ln>
        </p:spPr>
        <p:txBody>
          <a:bodyPr wrap="square" lIns="0" tIns="0" rIns="0" bIns="0" rtlCol="0"/>
          <a:lstStyle/>
          <a:p>
            <a:endParaRPr/>
          </a:p>
        </p:txBody>
      </p:sp>
      <p:sp>
        <p:nvSpPr>
          <p:cNvPr id="24" name="object 24"/>
          <p:cNvSpPr/>
          <p:nvPr/>
        </p:nvSpPr>
        <p:spPr>
          <a:xfrm>
            <a:off x="7400819" y="1971348"/>
            <a:ext cx="3727540" cy="1927882"/>
          </a:xfrm>
          <a:custGeom>
            <a:avLst/>
            <a:gdLst/>
            <a:ahLst/>
            <a:cxnLst/>
            <a:rect l="l" t="t" r="r" b="b"/>
            <a:pathLst>
              <a:path w="2741295" h="1890395">
                <a:moveTo>
                  <a:pt x="0" y="987632"/>
                </a:moveTo>
                <a:lnTo>
                  <a:pt x="304245" y="28452"/>
                </a:lnTo>
                <a:lnTo>
                  <a:pt x="608175" y="270619"/>
                </a:lnTo>
                <a:lnTo>
                  <a:pt x="912104" y="0"/>
                </a:lnTo>
                <a:lnTo>
                  <a:pt x="1215970" y="156807"/>
                </a:lnTo>
                <a:lnTo>
                  <a:pt x="1525023" y="1685678"/>
                </a:lnTo>
                <a:lnTo>
                  <a:pt x="1829016" y="1889907"/>
                </a:lnTo>
                <a:lnTo>
                  <a:pt x="2132882" y="1652419"/>
                </a:lnTo>
                <a:lnTo>
                  <a:pt x="2437128" y="1514581"/>
                </a:lnTo>
                <a:lnTo>
                  <a:pt x="2741120" y="1657225"/>
                </a:lnTo>
              </a:path>
            </a:pathLst>
          </a:custGeom>
          <a:ln w="14228">
            <a:solidFill>
              <a:srgbClr val="005481"/>
            </a:solidFill>
          </a:ln>
        </p:spPr>
        <p:txBody>
          <a:bodyPr wrap="square" lIns="0" tIns="0" rIns="0" bIns="0" rtlCol="0"/>
          <a:lstStyle/>
          <a:p>
            <a:endParaRPr/>
          </a:p>
        </p:txBody>
      </p:sp>
      <p:sp>
        <p:nvSpPr>
          <p:cNvPr id="25" name="object 25"/>
          <p:cNvSpPr/>
          <p:nvPr/>
        </p:nvSpPr>
        <p:spPr>
          <a:xfrm>
            <a:off x="7400818" y="4276252"/>
            <a:ext cx="136426" cy="24608"/>
          </a:xfrm>
          <a:custGeom>
            <a:avLst/>
            <a:gdLst/>
            <a:ahLst/>
            <a:cxnLst/>
            <a:rect l="l" t="t" r="r" b="b"/>
            <a:pathLst>
              <a:path w="100329" h="24129">
                <a:moveTo>
                  <a:pt x="0" y="0"/>
                </a:moveTo>
                <a:lnTo>
                  <a:pt x="0" y="14542"/>
                </a:lnTo>
                <a:lnTo>
                  <a:pt x="99939" y="24026"/>
                </a:lnTo>
                <a:lnTo>
                  <a:pt x="99939" y="9800"/>
                </a:lnTo>
                <a:lnTo>
                  <a:pt x="0" y="0"/>
                </a:lnTo>
                <a:close/>
              </a:path>
            </a:pathLst>
          </a:custGeom>
          <a:solidFill>
            <a:srgbClr val="0093DE"/>
          </a:solidFill>
        </p:spPr>
        <p:txBody>
          <a:bodyPr wrap="square" lIns="0" tIns="0" rIns="0" bIns="0" rtlCol="0"/>
          <a:lstStyle/>
          <a:p>
            <a:endParaRPr/>
          </a:p>
        </p:txBody>
      </p:sp>
      <p:sp>
        <p:nvSpPr>
          <p:cNvPr id="26" name="object 26"/>
          <p:cNvSpPr/>
          <p:nvPr/>
        </p:nvSpPr>
        <p:spPr>
          <a:xfrm>
            <a:off x="7614122" y="4295919"/>
            <a:ext cx="135563" cy="24608"/>
          </a:xfrm>
          <a:custGeom>
            <a:avLst/>
            <a:gdLst/>
            <a:ahLst/>
            <a:cxnLst/>
            <a:rect l="l" t="t" r="r" b="b"/>
            <a:pathLst>
              <a:path w="99695" h="24129">
                <a:moveTo>
                  <a:pt x="0" y="0"/>
                </a:moveTo>
                <a:lnTo>
                  <a:pt x="0" y="14226"/>
                </a:lnTo>
                <a:lnTo>
                  <a:pt x="99623" y="23710"/>
                </a:lnTo>
                <a:lnTo>
                  <a:pt x="99623" y="9484"/>
                </a:lnTo>
                <a:lnTo>
                  <a:pt x="0" y="0"/>
                </a:lnTo>
                <a:close/>
              </a:path>
            </a:pathLst>
          </a:custGeom>
          <a:solidFill>
            <a:srgbClr val="0093DE"/>
          </a:solidFill>
        </p:spPr>
        <p:txBody>
          <a:bodyPr wrap="square" lIns="0" tIns="0" rIns="0" bIns="0" rtlCol="0"/>
          <a:lstStyle/>
          <a:p>
            <a:endParaRPr/>
          </a:p>
        </p:txBody>
      </p:sp>
      <p:sp>
        <p:nvSpPr>
          <p:cNvPr id="27" name="object 27"/>
          <p:cNvSpPr/>
          <p:nvPr/>
        </p:nvSpPr>
        <p:spPr>
          <a:xfrm>
            <a:off x="7820975" y="4286246"/>
            <a:ext cx="142470" cy="38856"/>
          </a:xfrm>
          <a:custGeom>
            <a:avLst/>
            <a:gdLst/>
            <a:ahLst/>
            <a:cxnLst/>
            <a:rect l="l" t="t" r="r" b="b"/>
            <a:pathLst>
              <a:path w="104775" h="38100">
                <a:moveTo>
                  <a:pt x="99623" y="0"/>
                </a:moveTo>
                <a:lnTo>
                  <a:pt x="0" y="23710"/>
                </a:lnTo>
                <a:lnTo>
                  <a:pt x="4743" y="37937"/>
                </a:lnTo>
                <a:lnTo>
                  <a:pt x="104367" y="14226"/>
                </a:lnTo>
                <a:lnTo>
                  <a:pt x="99623" y="0"/>
                </a:lnTo>
                <a:close/>
              </a:path>
            </a:pathLst>
          </a:custGeom>
          <a:solidFill>
            <a:srgbClr val="0093DE"/>
          </a:solidFill>
        </p:spPr>
        <p:txBody>
          <a:bodyPr wrap="square" lIns="0" tIns="0" rIns="0" bIns="0" rtlCol="0"/>
          <a:lstStyle/>
          <a:p>
            <a:endParaRPr/>
          </a:p>
        </p:txBody>
      </p:sp>
      <p:sp>
        <p:nvSpPr>
          <p:cNvPr id="28" name="object 28"/>
          <p:cNvSpPr/>
          <p:nvPr/>
        </p:nvSpPr>
        <p:spPr>
          <a:xfrm>
            <a:off x="8027397" y="4256908"/>
            <a:ext cx="142470" cy="34322"/>
          </a:xfrm>
          <a:custGeom>
            <a:avLst/>
            <a:gdLst/>
            <a:ahLst/>
            <a:cxnLst/>
            <a:rect l="l" t="t" r="r" b="b"/>
            <a:pathLst>
              <a:path w="104775" h="33654">
                <a:moveTo>
                  <a:pt x="99939" y="0"/>
                </a:moveTo>
                <a:lnTo>
                  <a:pt x="0" y="18968"/>
                </a:lnTo>
                <a:lnTo>
                  <a:pt x="4743" y="33511"/>
                </a:lnTo>
                <a:lnTo>
                  <a:pt x="104683" y="14226"/>
                </a:lnTo>
                <a:lnTo>
                  <a:pt x="99939" y="0"/>
                </a:lnTo>
                <a:close/>
              </a:path>
            </a:pathLst>
          </a:custGeom>
          <a:solidFill>
            <a:srgbClr val="0093DE"/>
          </a:solidFill>
        </p:spPr>
        <p:txBody>
          <a:bodyPr wrap="square" lIns="0" tIns="0" rIns="0" bIns="0" rtlCol="0"/>
          <a:lstStyle/>
          <a:p>
            <a:endParaRPr/>
          </a:p>
        </p:txBody>
      </p:sp>
      <p:sp>
        <p:nvSpPr>
          <p:cNvPr id="29" name="object 29"/>
          <p:cNvSpPr/>
          <p:nvPr/>
        </p:nvSpPr>
        <p:spPr>
          <a:xfrm>
            <a:off x="8234250" y="4160144"/>
            <a:ext cx="97571" cy="91958"/>
          </a:xfrm>
          <a:custGeom>
            <a:avLst/>
            <a:gdLst/>
            <a:ahLst/>
            <a:cxnLst/>
            <a:rect l="l" t="t" r="r" b="b"/>
            <a:pathLst>
              <a:path w="71754" h="90170">
                <a:moveTo>
                  <a:pt x="61671" y="0"/>
                </a:moveTo>
                <a:lnTo>
                  <a:pt x="0" y="80654"/>
                </a:lnTo>
                <a:lnTo>
                  <a:pt x="9487" y="90138"/>
                </a:lnTo>
                <a:lnTo>
                  <a:pt x="71159" y="9484"/>
                </a:lnTo>
                <a:lnTo>
                  <a:pt x="61671" y="0"/>
                </a:lnTo>
                <a:close/>
              </a:path>
            </a:pathLst>
          </a:custGeom>
          <a:solidFill>
            <a:srgbClr val="0093DE"/>
          </a:solidFill>
        </p:spPr>
        <p:txBody>
          <a:bodyPr wrap="square" lIns="0" tIns="0" rIns="0" bIns="0" rtlCol="0"/>
          <a:lstStyle/>
          <a:p>
            <a:endParaRPr/>
          </a:p>
        </p:txBody>
      </p:sp>
      <p:sp>
        <p:nvSpPr>
          <p:cNvPr id="30" name="object 30"/>
          <p:cNvSpPr/>
          <p:nvPr/>
        </p:nvSpPr>
        <p:spPr>
          <a:xfrm>
            <a:off x="8363263" y="4034146"/>
            <a:ext cx="97571" cy="92606"/>
          </a:xfrm>
          <a:custGeom>
            <a:avLst/>
            <a:gdLst/>
            <a:ahLst/>
            <a:cxnLst/>
            <a:rect l="l" t="t" r="r" b="b"/>
            <a:pathLst>
              <a:path w="71754" h="90804">
                <a:moveTo>
                  <a:pt x="61987" y="0"/>
                </a:moveTo>
                <a:lnTo>
                  <a:pt x="0" y="80932"/>
                </a:lnTo>
                <a:lnTo>
                  <a:pt x="9487" y="90417"/>
                </a:lnTo>
                <a:lnTo>
                  <a:pt x="71475" y="9737"/>
                </a:lnTo>
                <a:lnTo>
                  <a:pt x="61987" y="0"/>
                </a:lnTo>
                <a:close/>
              </a:path>
            </a:pathLst>
          </a:custGeom>
          <a:solidFill>
            <a:srgbClr val="0093DE"/>
          </a:solidFill>
        </p:spPr>
        <p:txBody>
          <a:bodyPr wrap="square" lIns="0" tIns="0" rIns="0" bIns="0" rtlCol="0"/>
          <a:lstStyle/>
          <a:p>
            <a:endParaRPr/>
          </a:p>
        </p:txBody>
      </p:sp>
      <p:sp>
        <p:nvSpPr>
          <p:cNvPr id="31" name="object 31"/>
          <p:cNvSpPr/>
          <p:nvPr/>
        </p:nvSpPr>
        <p:spPr>
          <a:xfrm>
            <a:off x="8492708" y="3908404"/>
            <a:ext cx="97571" cy="91958"/>
          </a:xfrm>
          <a:custGeom>
            <a:avLst/>
            <a:gdLst/>
            <a:ahLst/>
            <a:cxnLst/>
            <a:rect l="l" t="t" r="r" b="b"/>
            <a:pathLst>
              <a:path w="71754" h="90170">
                <a:moveTo>
                  <a:pt x="61671" y="0"/>
                </a:moveTo>
                <a:lnTo>
                  <a:pt x="0" y="80553"/>
                </a:lnTo>
                <a:lnTo>
                  <a:pt x="9487" y="90037"/>
                </a:lnTo>
                <a:lnTo>
                  <a:pt x="71159" y="9484"/>
                </a:lnTo>
                <a:lnTo>
                  <a:pt x="61671" y="0"/>
                </a:lnTo>
                <a:close/>
              </a:path>
            </a:pathLst>
          </a:custGeom>
          <a:solidFill>
            <a:srgbClr val="0093DE"/>
          </a:solidFill>
        </p:spPr>
        <p:txBody>
          <a:bodyPr wrap="square" lIns="0" tIns="0" rIns="0" bIns="0" rtlCol="0"/>
          <a:lstStyle/>
          <a:p>
            <a:endParaRPr/>
          </a:p>
        </p:txBody>
      </p:sp>
      <p:sp>
        <p:nvSpPr>
          <p:cNvPr id="32" name="object 32"/>
          <p:cNvSpPr/>
          <p:nvPr/>
        </p:nvSpPr>
        <p:spPr>
          <a:xfrm>
            <a:off x="8621722" y="3855142"/>
            <a:ext cx="25904" cy="14894"/>
          </a:xfrm>
          <a:custGeom>
            <a:avLst/>
            <a:gdLst/>
            <a:ahLst/>
            <a:cxnLst/>
            <a:rect l="l" t="t" r="r" b="b"/>
            <a:pathLst>
              <a:path w="19050" h="14604">
                <a:moveTo>
                  <a:pt x="4743" y="0"/>
                </a:moveTo>
                <a:lnTo>
                  <a:pt x="0" y="9484"/>
                </a:lnTo>
                <a:lnTo>
                  <a:pt x="14231" y="14289"/>
                </a:lnTo>
                <a:lnTo>
                  <a:pt x="18975" y="4805"/>
                </a:lnTo>
                <a:lnTo>
                  <a:pt x="4743" y="0"/>
                </a:lnTo>
                <a:close/>
              </a:path>
            </a:pathLst>
          </a:custGeom>
          <a:solidFill>
            <a:srgbClr val="0093DE"/>
          </a:solidFill>
        </p:spPr>
        <p:txBody>
          <a:bodyPr wrap="square" lIns="0" tIns="0" rIns="0" bIns="0" rtlCol="0"/>
          <a:lstStyle/>
          <a:p>
            <a:endParaRPr/>
          </a:p>
        </p:txBody>
      </p:sp>
      <p:sp>
        <p:nvSpPr>
          <p:cNvPr id="33" name="object 33"/>
          <p:cNvSpPr/>
          <p:nvPr/>
        </p:nvSpPr>
        <p:spPr>
          <a:xfrm>
            <a:off x="8634624" y="3811681"/>
            <a:ext cx="116567" cy="53750"/>
          </a:xfrm>
          <a:custGeom>
            <a:avLst/>
            <a:gdLst/>
            <a:ahLst/>
            <a:cxnLst/>
            <a:rect l="l" t="t" r="r" b="b"/>
            <a:pathLst>
              <a:path w="85725" h="52704">
                <a:moveTo>
                  <a:pt x="80647" y="0"/>
                </a:moveTo>
                <a:lnTo>
                  <a:pt x="0" y="37937"/>
                </a:lnTo>
                <a:lnTo>
                  <a:pt x="4743" y="52100"/>
                </a:lnTo>
                <a:lnTo>
                  <a:pt x="85707" y="14163"/>
                </a:lnTo>
                <a:lnTo>
                  <a:pt x="80647" y="0"/>
                </a:lnTo>
                <a:close/>
              </a:path>
            </a:pathLst>
          </a:custGeom>
          <a:solidFill>
            <a:srgbClr val="0093DE"/>
          </a:solidFill>
        </p:spPr>
        <p:txBody>
          <a:bodyPr wrap="square" lIns="0" tIns="0" rIns="0" bIns="0" rtlCol="0"/>
          <a:lstStyle/>
          <a:p>
            <a:endParaRPr/>
          </a:p>
        </p:txBody>
      </p:sp>
      <p:sp>
        <p:nvSpPr>
          <p:cNvPr id="34" name="object 34"/>
          <p:cNvSpPr/>
          <p:nvPr/>
        </p:nvSpPr>
        <p:spPr>
          <a:xfrm>
            <a:off x="8815674" y="3743587"/>
            <a:ext cx="135563" cy="58931"/>
          </a:xfrm>
          <a:custGeom>
            <a:avLst/>
            <a:gdLst/>
            <a:ahLst/>
            <a:cxnLst/>
            <a:rect l="l" t="t" r="r" b="b"/>
            <a:pathLst>
              <a:path w="99695" h="57785">
                <a:moveTo>
                  <a:pt x="94879" y="0"/>
                </a:moveTo>
                <a:lnTo>
                  <a:pt x="0" y="42742"/>
                </a:lnTo>
                <a:lnTo>
                  <a:pt x="4680" y="57285"/>
                </a:lnTo>
                <a:lnTo>
                  <a:pt x="99559" y="14289"/>
                </a:lnTo>
                <a:lnTo>
                  <a:pt x="94879" y="0"/>
                </a:lnTo>
                <a:close/>
              </a:path>
            </a:pathLst>
          </a:custGeom>
          <a:solidFill>
            <a:srgbClr val="0093DE"/>
          </a:solidFill>
        </p:spPr>
        <p:txBody>
          <a:bodyPr wrap="square" lIns="0" tIns="0" rIns="0" bIns="0" rtlCol="0"/>
          <a:lstStyle/>
          <a:p>
            <a:endParaRPr/>
          </a:p>
        </p:txBody>
      </p:sp>
      <p:sp>
        <p:nvSpPr>
          <p:cNvPr id="35" name="object 35"/>
          <p:cNvSpPr/>
          <p:nvPr/>
        </p:nvSpPr>
        <p:spPr>
          <a:xfrm>
            <a:off x="9015559" y="3704898"/>
            <a:ext cx="45763" cy="29142"/>
          </a:xfrm>
          <a:custGeom>
            <a:avLst/>
            <a:gdLst/>
            <a:ahLst/>
            <a:cxnLst/>
            <a:rect l="l" t="t" r="r" b="b"/>
            <a:pathLst>
              <a:path w="33654" h="28575">
                <a:moveTo>
                  <a:pt x="23783" y="0"/>
                </a:moveTo>
                <a:lnTo>
                  <a:pt x="0" y="14289"/>
                </a:lnTo>
                <a:lnTo>
                  <a:pt x="9487" y="28452"/>
                </a:lnTo>
                <a:lnTo>
                  <a:pt x="33270" y="14289"/>
                </a:lnTo>
                <a:lnTo>
                  <a:pt x="23783" y="0"/>
                </a:lnTo>
                <a:close/>
              </a:path>
            </a:pathLst>
          </a:custGeom>
          <a:solidFill>
            <a:srgbClr val="0093DE"/>
          </a:solidFill>
        </p:spPr>
        <p:txBody>
          <a:bodyPr wrap="square" lIns="0" tIns="0" rIns="0" bIns="0" rtlCol="0"/>
          <a:lstStyle/>
          <a:p>
            <a:endParaRPr/>
          </a:p>
        </p:txBody>
      </p:sp>
      <p:sp>
        <p:nvSpPr>
          <p:cNvPr id="36" name="object 36"/>
          <p:cNvSpPr/>
          <p:nvPr/>
        </p:nvSpPr>
        <p:spPr>
          <a:xfrm>
            <a:off x="9047899" y="3709798"/>
            <a:ext cx="45763" cy="77711"/>
          </a:xfrm>
          <a:custGeom>
            <a:avLst/>
            <a:gdLst/>
            <a:ahLst/>
            <a:cxnLst/>
            <a:rect l="l" t="t" r="r" b="b"/>
            <a:pathLst>
              <a:path w="33654" h="76200">
                <a:moveTo>
                  <a:pt x="14168" y="0"/>
                </a:moveTo>
                <a:lnTo>
                  <a:pt x="0" y="4678"/>
                </a:lnTo>
                <a:lnTo>
                  <a:pt x="19355" y="75874"/>
                </a:lnTo>
                <a:lnTo>
                  <a:pt x="33523" y="71069"/>
                </a:lnTo>
                <a:lnTo>
                  <a:pt x="14168" y="0"/>
                </a:lnTo>
                <a:close/>
              </a:path>
            </a:pathLst>
          </a:custGeom>
          <a:solidFill>
            <a:srgbClr val="0093DE"/>
          </a:solidFill>
        </p:spPr>
        <p:txBody>
          <a:bodyPr wrap="square" lIns="0" tIns="0" rIns="0" bIns="0" rtlCol="0"/>
          <a:lstStyle/>
          <a:p>
            <a:endParaRPr/>
          </a:p>
        </p:txBody>
      </p:sp>
      <p:sp>
        <p:nvSpPr>
          <p:cNvPr id="37" name="object 37"/>
          <p:cNvSpPr/>
          <p:nvPr/>
        </p:nvSpPr>
        <p:spPr>
          <a:xfrm>
            <a:off x="9093483" y="3835797"/>
            <a:ext cx="58715" cy="101672"/>
          </a:xfrm>
          <a:custGeom>
            <a:avLst/>
            <a:gdLst/>
            <a:ahLst/>
            <a:cxnLst/>
            <a:rect l="l" t="t" r="r" b="b"/>
            <a:pathLst>
              <a:path w="43179" h="99695">
                <a:moveTo>
                  <a:pt x="14295" y="0"/>
                </a:moveTo>
                <a:lnTo>
                  <a:pt x="0" y="4805"/>
                </a:lnTo>
                <a:lnTo>
                  <a:pt x="28463" y="99648"/>
                </a:lnTo>
                <a:lnTo>
                  <a:pt x="42758" y="94843"/>
                </a:lnTo>
                <a:lnTo>
                  <a:pt x="14295" y="0"/>
                </a:lnTo>
                <a:close/>
              </a:path>
            </a:pathLst>
          </a:custGeom>
          <a:solidFill>
            <a:srgbClr val="0093DE"/>
          </a:solidFill>
        </p:spPr>
        <p:txBody>
          <a:bodyPr wrap="square" lIns="0" tIns="0" rIns="0" bIns="0" rtlCol="0"/>
          <a:lstStyle/>
          <a:p>
            <a:endParaRPr/>
          </a:p>
        </p:txBody>
      </p:sp>
      <p:sp>
        <p:nvSpPr>
          <p:cNvPr id="38" name="object 38"/>
          <p:cNvSpPr/>
          <p:nvPr/>
        </p:nvSpPr>
        <p:spPr>
          <a:xfrm>
            <a:off x="9151626" y="3990555"/>
            <a:ext cx="58715" cy="102320"/>
          </a:xfrm>
          <a:custGeom>
            <a:avLst/>
            <a:gdLst/>
            <a:ahLst/>
            <a:cxnLst/>
            <a:rect l="l" t="t" r="r" b="b"/>
            <a:pathLst>
              <a:path w="43179" h="100329">
                <a:moveTo>
                  <a:pt x="14168" y="0"/>
                </a:moveTo>
                <a:lnTo>
                  <a:pt x="0" y="4805"/>
                </a:lnTo>
                <a:lnTo>
                  <a:pt x="28463" y="99901"/>
                </a:lnTo>
                <a:lnTo>
                  <a:pt x="42632" y="95222"/>
                </a:lnTo>
                <a:lnTo>
                  <a:pt x="14168" y="0"/>
                </a:lnTo>
                <a:close/>
              </a:path>
            </a:pathLst>
          </a:custGeom>
          <a:solidFill>
            <a:srgbClr val="0093DE"/>
          </a:solidFill>
        </p:spPr>
        <p:txBody>
          <a:bodyPr wrap="square" lIns="0" tIns="0" rIns="0" bIns="0" rtlCol="0"/>
          <a:lstStyle/>
          <a:p>
            <a:endParaRPr/>
          </a:p>
        </p:txBody>
      </p:sp>
      <p:sp>
        <p:nvSpPr>
          <p:cNvPr id="39" name="object 39"/>
          <p:cNvSpPr/>
          <p:nvPr/>
        </p:nvSpPr>
        <p:spPr>
          <a:xfrm>
            <a:off x="9209596" y="4145700"/>
            <a:ext cx="51807" cy="101672"/>
          </a:xfrm>
          <a:custGeom>
            <a:avLst/>
            <a:gdLst/>
            <a:ahLst/>
            <a:cxnLst/>
            <a:rect l="l" t="t" r="r" b="b"/>
            <a:pathLst>
              <a:path w="38100" h="99695">
                <a:moveTo>
                  <a:pt x="14295" y="0"/>
                </a:moveTo>
                <a:lnTo>
                  <a:pt x="0" y="4678"/>
                </a:lnTo>
                <a:lnTo>
                  <a:pt x="23783" y="99559"/>
                </a:lnTo>
                <a:lnTo>
                  <a:pt x="37951" y="94817"/>
                </a:lnTo>
                <a:lnTo>
                  <a:pt x="14295" y="0"/>
                </a:lnTo>
                <a:close/>
              </a:path>
            </a:pathLst>
          </a:custGeom>
          <a:solidFill>
            <a:srgbClr val="0093DE"/>
          </a:solidFill>
        </p:spPr>
        <p:txBody>
          <a:bodyPr wrap="square" lIns="0" tIns="0" rIns="0" bIns="0" rtlCol="0"/>
          <a:lstStyle/>
          <a:p>
            <a:endParaRPr/>
          </a:p>
        </p:txBody>
      </p:sp>
      <p:sp>
        <p:nvSpPr>
          <p:cNvPr id="40" name="object 40"/>
          <p:cNvSpPr/>
          <p:nvPr/>
        </p:nvSpPr>
        <p:spPr>
          <a:xfrm>
            <a:off x="9267738" y="4300755"/>
            <a:ext cx="51807" cy="101672"/>
          </a:xfrm>
          <a:custGeom>
            <a:avLst/>
            <a:gdLst/>
            <a:ahLst/>
            <a:cxnLst/>
            <a:rect l="l" t="t" r="r" b="b"/>
            <a:pathLst>
              <a:path w="38100" h="99695">
                <a:moveTo>
                  <a:pt x="14168" y="0"/>
                </a:moveTo>
                <a:lnTo>
                  <a:pt x="0" y="4742"/>
                </a:lnTo>
                <a:lnTo>
                  <a:pt x="23656" y="99585"/>
                </a:lnTo>
                <a:lnTo>
                  <a:pt x="37951" y="94843"/>
                </a:lnTo>
                <a:lnTo>
                  <a:pt x="14168" y="0"/>
                </a:lnTo>
                <a:close/>
              </a:path>
            </a:pathLst>
          </a:custGeom>
          <a:solidFill>
            <a:srgbClr val="0093DE"/>
          </a:solidFill>
        </p:spPr>
        <p:txBody>
          <a:bodyPr wrap="square" lIns="0" tIns="0" rIns="0" bIns="0" rtlCol="0"/>
          <a:lstStyle/>
          <a:p>
            <a:endParaRPr/>
          </a:p>
        </p:txBody>
      </p:sp>
      <p:sp>
        <p:nvSpPr>
          <p:cNvPr id="41" name="object 41"/>
          <p:cNvSpPr/>
          <p:nvPr/>
        </p:nvSpPr>
        <p:spPr>
          <a:xfrm>
            <a:off x="9325709" y="4455513"/>
            <a:ext cx="51807" cy="102320"/>
          </a:xfrm>
          <a:custGeom>
            <a:avLst/>
            <a:gdLst/>
            <a:ahLst/>
            <a:cxnLst/>
            <a:rect l="l" t="t" r="r" b="b"/>
            <a:pathLst>
              <a:path w="38100" h="100329">
                <a:moveTo>
                  <a:pt x="14295" y="0"/>
                </a:moveTo>
                <a:lnTo>
                  <a:pt x="0" y="4742"/>
                </a:lnTo>
                <a:lnTo>
                  <a:pt x="23783" y="99901"/>
                </a:lnTo>
                <a:lnTo>
                  <a:pt x="37951" y="95159"/>
                </a:lnTo>
                <a:lnTo>
                  <a:pt x="14295" y="0"/>
                </a:lnTo>
                <a:close/>
              </a:path>
            </a:pathLst>
          </a:custGeom>
          <a:solidFill>
            <a:srgbClr val="0093DE"/>
          </a:solidFill>
        </p:spPr>
        <p:txBody>
          <a:bodyPr wrap="square" lIns="0" tIns="0" rIns="0" bIns="0" rtlCol="0"/>
          <a:lstStyle/>
          <a:p>
            <a:endParaRPr/>
          </a:p>
        </p:txBody>
      </p:sp>
      <p:sp>
        <p:nvSpPr>
          <p:cNvPr id="42" name="object 42"/>
          <p:cNvSpPr/>
          <p:nvPr/>
        </p:nvSpPr>
        <p:spPr>
          <a:xfrm>
            <a:off x="9377314" y="4610594"/>
            <a:ext cx="58715" cy="101672"/>
          </a:xfrm>
          <a:custGeom>
            <a:avLst/>
            <a:gdLst/>
            <a:ahLst/>
            <a:cxnLst/>
            <a:rect l="l" t="t" r="r" b="b"/>
            <a:pathLst>
              <a:path w="43179" h="99695">
                <a:moveTo>
                  <a:pt x="14548" y="0"/>
                </a:moveTo>
                <a:lnTo>
                  <a:pt x="0" y="4742"/>
                </a:lnTo>
                <a:lnTo>
                  <a:pt x="28843" y="99585"/>
                </a:lnTo>
                <a:lnTo>
                  <a:pt x="43011" y="94843"/>
                </a:lnTo>
                <a:lnTo>
                  <a:pt x="14548" y="0"/>
                </a:lnTo>
                <a:close/>
              </a:path>
            </a:pathLst>
          </a:custGeom>
          <a:solidFill>
            <a:srgbClr val="0093DE"/>
          </a:solidFill>
        </p:spPr>
        <p:txBody>
          <a:bodyPr wrap="square" lIns="0" tIns="0" rIns="0" bIns="0" rtlCol="0"/>
          <a:lstStyle/>
          <a:p>
            <a:endParaRPr/>
          </a:p>
        </p:txBody>
      </p:sp>
      <p:sp>
        <p:nvSpPr>
          <p:cNvPr id="43" name="object 43"/>
          <p:cNvSpPr/>
          <p:nvPr/>
        </p:nvSpPr>
        <p:spPr>
          <a:xfrm>
            <a:off x="9435801" y="4765674"/>
            <a:ext cx="51807" cy="87425"/>
          </a:xfrm>
          <a:custGeom>
            <a:avLst/>
            <a:gdLst/>
            <a:ahLst/>
            <a:cxnLst/>
            <a:rect l="l" t="t" r="r" b="b"/>
            <a:pathLst>
              <a:path w="38100" h="85725">
                <a:moveTo>
                  <a:pt x="14295" y="0"/>
                </a:moveTo>
                <a:lnTo>
                  <a:pt x="0" y="4742"/>
                </a:lnTo>
                <a:lnTo>
                  <a:pt x="23783" y="85358"/>
                </a:lnTo>
                <a:lnTo>
                  <a:pt x="37951" y="80616"/>
                </a:lnTo>
                <a:lnTo>
                  <a:pt x="14295" y="0"/>
                </a:lnTo>
                <a:close/>
              </a:path>
            </a:pathLst>
          </a:custGeom>
          <a:solidFill>
            <a:srgbClr val="0093DE"/>
          </a:solidFill>
        </p:spPr>
        <p:txBody>
          <a:bodyPr wrap="square" lIns="0" tIns="0" rIns="0" bIns="0" rtlCol="0"/>
          <a:lstStyle/>
          <a:p>
            <a:endParaRPr/>
          </a:p>
        </p:txBody>
      </p:sp>
      <p:sp>
        <p:nvSpPr>
          <p:cNvPr id="44" name="object 44"/>
          <p:cNvSpPr/>
          <p:nvPr/>
        </p:nvSpPr>
        <p:spPr>
          <a:xfrm>
            <a:off x="9468140" y="4838217"/>
            <a:ext cx="25904" cy="19428"/>
          </a:xfrm>
          <a:custGeom>
            <a:avLst/>
            <a:gdLst/>
            <a:ahLst/>
            <a:cxnLst/>
            <a:rect l="l" t="t" r="r" b="b"/>
            <a:pathLst>
              <a:path w="19050" h="19050">
                <a:moveTo>
                  <a:pt x="9487" y="0"/>
                </a:moveTo>
                <a:lnTo>
                  <a:pt x="0" y="9484"/>
                </a:lnTo>
                <a:lnTo>
                  <a:pt x="9487" y="18968"/>
                </a:lnTo>
                <a:lnTo>
                  <a:pt x="18975" y="9484"/>
                </a:lnTo>
                <a:lnTo>
                  <a:pt x="9487" y="0"/>
                </a:lnTo>
                <a:close/>
              </a:path>
            </a:pathLst>
          </a:custGeom>
          <a:solidFill>
            <a:srgbClr val="0093DE"/>
          </a:solidFill>
        </p:spPr>
        <p:txBody>
          <a:bodyPr wrap="square" lIns="0" tIns="0" rIns="0" bIns="0" rtlCol="0"/>
          <a:lstStyle/>
          <a:p>
            <a:endParaRPr/>
          </a:p>
        </p:txBody>
      </p:sp>
      <p:sp>
        <p:nvSpPr>
          <p:cNvPr id="45" name="object 45"/>
          <p:cNvSpPr/>
          <p:nvPr/>
        </p:nvSpPr>
        <p:spPr>
          <a:xfrm>
            <a:off x="9532648" y="4712155"/>
            <a:ext cx="96707" cy="87425"/>
          </a:xfrm>
          <a:custGeom>
            <a:avLst/>
            <a:gdLst/>
            <a:ahLst/>
            <a:cxnLst/>
            <a:rect l="l" t="t" r="r" b="b"/>
            <a:pathLst>
              <a:path w="71120" h="85725">
                <a:moveTo>
                  <a:pt x="61608" y="0"/>
                </a:moveTo>
                <a:lnTo>
                  <a:pt x="0" y="76190"/>
                </a:lnTo>
                <a:lnTo>
                  <a:pt x="9487" y="85674"/>
                </a:lnTo>
                <a:lnTo>
                  <a:pt x="71096" y="9484"/>
                </a:lnTo>
                <a:lnTo>
                  <a:pt x="61608" y="0"/>
                </a:lnTo>
                <a:close/>
              </a:path>
            </a:pathLst>
          </a:custGeom>
          <a:solidFill>
            <a:srgbClr val="0093DE"/>
          </a:solidFill>
        </p:spPr>
        <p:txBody>
          <a:bodyPr wrap="square" lIns="0" tIns="0" rIns="0" bIns="0" rtlCol="0"/>
          <a:lstStyle/>
          <a:p>
            <a:endParaRPr/>
          </a:p>
        </p:txBody>
      </p:sp>
      <p:sp>
        <p:nvSpPr>
          <p:cNvPr id="46" name="object 46"/>
          <p:cNvSpPr/>
          <p:nvPr/>
        </p:nvSpPr>
        <p:spPr>
          <a:xfrm>
            <a:off x="9668027" y="4586412"/>
            <a:ext cx="97571" cy="91958"/>
          </a:xfrm>
          <a:custGeom>
            <a:avLst/>
            <a:gdLst/>
            <a:ahLst/>
            <a:cxnLst/>
            <a:rect l="l" t="t" r="r" b="b"/>
            <a:pathLst>
              <a:path w="71754" h="90170">
                <a:moveTo>
                  <a:pt x="61987" y="0"/>
                </a:moveTo>
                <a:lnTo>
                  <a:pt x="0" y="80616"/>
                </a:lnTo>
                <a:lnTo>
                  <a:pt x="9487" y="90100"/>
                </a:lnTo>
                <a:lnTo>
                  <a:pt x="71475" y="9484"/>
                </a:lnTo>
                <a:lnTo>
                  <a:pt x="61987" y="0"/>
                </a:lnTo>
                <a:close/>
              </a:path>
            </a:pathLst>
          </a:custGeom>
          <a:solidFill>
            <a:srgbClr val="0093DE"/>
          </a:solidFill>
        </p:spPr>
        <p:txBody>
          <a:bodyPr wrap="square" lIns="0" tIns="0" rIns="0" bIns="0" rtlCol="0"/>
          <a:lstStyle/>
          <a:p>
            <a:endParaRPr/>
          </a:p>
        </p:txBody>
      </p:sp>
      <p:sp>
        <p:nvSpPr>
          <p:cNvPr id="47" name="object 47"/>
          <p:cNvSpPr/>
          <p:nvPr/>
        </p:nvSpPr>
        <p:spPr>
          <a:xfrm>
            <a:off x="9803920" y="4470022"/>
            <a:ext cx="90663" cy="82892"/>
          </a:xfrm>
          <a:custGeom>
            <a:avLst/>
            <a:gdLst/>
            <a:ahLst/>
            <a:cxnLst/>
            <a:rect l="l" t="t" r="r" b="b"/>
            <a:pathLst>
              <a:path w="66675" h="81279">
                <a:moveTo>
                  <a:pt x="56927" y="0"/>
                </a:moveTo>
                <a:lnTo>
                  <a:pt x="0" y="71448"/>
                </a:lnTo>
                <a:lnTo>
                  <a:pt x="9487" y="80932"/>
                </a:lnTo>
                <a:lnTo>
                  <a:pt x="66415" y="9484"/>
                </a:lnTo>
                <a:lnTo>
                  <a:pt x="56927" y="0"/>
                </a:lnTo>
                <a:close/>
              </a:path>
            </a:pathLst>
          </a:custGeom>
          <a:solidFill>
            <a:srgbClr val="0093DE"/>
          </a:solidFill>
        </p:spPr>
        <p:txBody>
          <a:bodyPr wrap="square" lIns="0" tIns="0" rIns="0" bIns="0" rtlCol="0"/>
          <a:lstStyle/>
          <a:p>
            <a:endParaRPr/>
          </a:p>
        </p:txBody>
      </p:sp>
      <p:sp>
        <p:nvSpPr>
          <p:cNvPr id="48" name="object 48"/>
          <p:cNvSpPr/>
          <p:nvPr/>
        </p:nvSpPr>
        <p:spPr>
          <a:xfrm>
            <a:off x="9881329" y="4460350"/>
            <a:ext cx="19858" cy="19428"/>
          </a:xfrm>
          <a:custGeom>
            <a:avLst/>
            <a:gdLst/>
            <a:ahLst/>
            <a:cxnLst/>
            <a:rect l="l" t="t" r="r" b="b"/>
            <a:pathLst>
              <a:path w="14604" h="19050">
                <a:moveTo>
                  <a:pt x="9487" y="0"/>
                </a:moveTo>
                <a:lnTo>
                  <a:pt x="0" y="4742"/>
                </a:lnTo>
                <a:lnTo>
                  <a:pt x="4807" y="18968"/>
                </a:lnTo>
                <a:lnTo>
                  <a:pt x="14295" y="14226"/>
                </a:lnTo>
                <a:lnTo>
                  <a:pt x="9487" y="0"/>
                </a:lnTo>
                <a:close/>
              </a:path>
            </a:pathLst>
          </a:custGeom>
          <a:solidFill>
            <a:srgbClr val="0093DE"/>
          </a:solidFill>
        </p:spPr>
        <p:txBody>
          <a:bodyPr wrap="square" lIns="0" tIns="0" rIns="0" bIns="0" rtlCol="0"/>
          <a:lstStyle/>
          <a:p>
            <a:endParaRPr/>
          </a:p>
        </p:txBody>
      </p:sp>
      <p:sp>
        <p:nvSpPr>
          <p:cNvPr id="49" name="object 49"/>
          <p:cNvSpPr/>
          <p:nvPr/>
        </p:nvSpPr>
        <p:spPr>
          <a:xfrm>
            <a:off x="9965275" y="4411988"/>
            <a:ext cx="136426" cy="44036"/>
          </a:xfrm>
          <a:custGeom>
            <a:avLst/>
            <a:gdLst/>
            <a:ahLst/>
            <a:cxnLst/>
            <a:rect l="l" t="t" r="r" b="b"/>
            <a:pathLst>
              <a:path w="100329" h="43179">
                <a:moveTo>
                  <a:pt x="95132" y="0"/>
                </a:moveTo>
                <a:lnTo>
                  <a:pt x="0" y="28452"/>
                </a:lnTo>
                <a:lnTo>
                  <a:pt x="4680" y="42679"/>
                </a:lnTo>
                <a:lnTo>
                  <a:pt x="99939" y="14226"/>
                </a:lnTo>
                <a:lnTo>
                  <a:pt x="95132" y="0"/>
                </a:lnTo>
                <a:close/>
              </a:path>
            </a:pathLst>
          </a:custGeom>
          <a:solidFill>
            <a:srgbClr val="0093DE"/>
          </a:solidFill>
        </p:spPr>
        <p:txBody>
          <a:bodyPr wrap="square" lIns="0" tIns="0" rIns="0" bIns="0" rtlCol="0"/>
          <a:lstStyle/>
          <a:p>
            <a:endParaRPr/>
          </a:p>
        </p:txBody>
      </p:sp>
      <p:sp>
        <p:nvSpPr>
          <p:cNvPr id="50" name="object 50"/>
          <p:cNvSpPr/>
          <p:nvPr/>
        </p:nvSpPr>
        <p:spPr>
          <a:xfrm>
            <a:off x="10172042" y="4358790"/>
            <a:ext cx="129518" cy="48569"/>
          </a:xfrm>
          <a:custGeom>
            <a:avLst/>
            <a:gdLst/>
            <a:ahLst/>
            <a:cxnLst/>
            <a:rect l="l" t="t" r="r" b="b"/>
            <a:pathLst>
              <a:path w="95250" h="47625">
                <a:moveTo>
                  <a:pt x="90198" y="0"/>
                </a:moveTo>
                <a:lnTo>
                  <a:pt x="0" y="33195"/>
                </a:lnTo>
                <a:lnTo>
                  <a:pt x="4807" y="47421"/>
                </a:lnTo>
                <a:lnTo>
                  <a:pt x="94879" y="14226"/>
                </a:lnTo>
                <a:lnTo>
                  <a:pt x="90198" y="0"/>
                </a:lnTo>
                <a:close/>
              </a:path>
            </a:pathLst>
          </a:custGeom>
          <a:solidFill>
            <a:srgbClr val="0093DE"/>
          </a:solidFill>
        </p:spPr>
        <p:txBody>
          <a:bodyPr wrap="square" lIns="0" tIns="0" rIns="0" bIns="0" rtlCol="0"/>
          <a:lstStyle/>
          <a:p>
            <a:endParaRPr/>
          </a:p>
        </p:txBody>
      </p:sp>
      <p:sp>
        <p:nvSpPr>
          <p:cNvPr id="51" name="object 51"/>
          <p:cNvSpPr/>
          <p:nvPr/>
        </p:nvSpPr>
        <p:spPr>
          <a:xfrm>
            <a:off x="10288154" y="4363625"/>
            <a:ext cx="19858" cy="5181"/>
          </a:xfrm>
          <a:custGeom>
            <a:avLst/>
            <a:gdLst/>
            <a:ahLst/>
            <a:cxnLst/>
            <a:rect l="l" t="t" r="r" b="b"/>
            <a:pathLst>
              <a:path w="14604" h="5079">
                <a:moveTo>
                  <a:pt x="0" y="2371"/>
                </a:moveTo>
                <a:lnTo>
                  <a:pt x="14231" y="2371"/>
                </a:lnTo>
              </a:path>
            </a:pathLst>
          </a:custGeom>
          <a:ln w="6012">
            <a:solidFill>
              <a:srgbClr val="0093DE"/>
            </a:solidFill>
          </a:ln>
        </p:spPr>
        <p:txBody>
          <a:bodyPr wrap="square" lIns="0" tIns="0" rIns="0" bIns="0" rtlCol="0"/>
          <a:lstStyle/>
          <a:p>
            <a:endParaRPr/>
          </a:p>
        </p:txBody>
      </p:sp>
      <p:sp>
        <p:nvSpPr>
          <p:cNvPr id="52" name="object 52"/>
          <p:cNvSpPr/>
          <p:nvPr/>
        </p:nvSpPr>
        <p:spPr>
          <a:xfrm>
            <a:off x="10313956" y="4208545"/>
            <a:ext cx="71667" cy="102320"/>
          </a:xfrm>
          <a:custGeom>
            <a:avLst/>
            <a:gdLst/>
            <a:ahLst/>
            <a:cxnLst/>
            <a:rect l="l" t="t" r="r" b="b"/>
            <a:pathLst>
              <a:path w="52704" h="100329">
                <a:moveTo>
                  <a:pt x="38331" y="0"/>
                </a:moveTo>
                <a:lnTo>
                  <a:pt x="0" y="95159"/>
                </a:lnTo>
                <a:lnTo>
                  <a:pt x="14295" y="99901"/>
                </a:lnTo>
                <a:lnTo>
                  <a:pt x="52499" y="4742"/>
                </a:lnTo>
                <a:lnTo>
                  <a:pt x="38331" y="0"/>
                </a:lnTo>
                <a:close/>
              </a:path>
            </a:pathLst>
          </a:custGeom>
          <a:solidFill>
            <a:srgbClr val="0093DE"/>
          </a:solidFill>
        </p:spPr>
        <p:txBody>
          <a:bodyPr wrap="square" lIns="0" tIns="0" rIns="0" bIns="0" rtlCol="0"/>
          <a:lstStyle/>
          <a:p>
            <a:endParaRPr/>
          </a:p>
        </p:txBody>
      </p:sp>
      <p:sp>
        <p:nvSpPr>
          <p:cNvPr id="53" name="object 53"/>
          <p:cNvSpPr/>
          <p:nvPr/>
        </p:nvSpPr>
        <p:spPr>
          <a:xfrm>
            <a:off x="10391881" y="4058650"/>
            <a:ext cx="64759" cy="101672"/>
          </a:xfrm>
          <a:custGeom>
            <a:avLst/>
            <a:gdLst/>
            <a:ahLst/>
            <a:cxnLst/>
            <a:rect l="l" t="t" r="r" b="b"/>
            <a:pathLst>
              <a:path w="47625" h="99695">
                <a:moveTo>
                  <a:pt x="33144" y="0"/>
                </a:moveTo>
                <a:lnTo>
                  <a:pt x="0" y="94843"/>
                </a:lnTo>
                <a:lnTo>
                  <a:pt x="14168" y="99522"/>
                </a:lnTo>
                <a:lnTo>
                  <a:pt x="47439" y="4678"/>
                </a:lnTo>
                <a:lnTo>
                  <a:pt x="33144" y="0"/>
                </a:lnTo>
                <a:close/>
              </a:path>
            </a:pathLst>
          </a:custGeom>
          <a:solidFill>
            <a:srgbClr val="0093DE"/>
          </a:solidFill>
        </p:spPr>
        <p:txBody>
          <a:bodyPr wrap="square" lIns="0" tIns="0" rIns="0" bIns="0" rtlCol="0"/>
          <a:lstStyle/>
          <a:p>
            <a:endParaRPr/>
          </a:p>
        </p:txBody>
      </p:sp>
      <p:sp>
        <p:nvSpPr>
          <p:cNvPr id="54" name="object 54"/>
          <p:cNvSpPr/>
          <p:nvPr/>
        </p:nvSpPr>
        <p:spPr>
          <a:xfrm>
            <a:off x="10462754" y="3908404"/>
            <a:ext cx="64759" cy="101672"/>
          </a:xfrm>
          <a:custGeom>
            <a:avLst/>
            <a:gdLst/>
            <a:ahLst/>
            <a:cxnLst/>
            <a:rect l="l" t="t" r="r" b="b"/>
            <a:pathLst>
              <a:path w="47625" h="99695">
                <a:moveTo>
                  <a:pt x="33270" y="0"/>
                </a:moveTo>
                <a:lnTo>
                  <a:pt x="0" y="94843"/>
                </a:lnTo>
                <a:lnTo>
                  <a:pt x="14295" y="99522"/>
                </a:lnTo>
                <a:lnTo>
                  <a:pt x="47439" y="4678"/>
                </a:lnTo>
                <a:lnTo>
                  <a:pt x="33270" y="0"/>
                </a:lnTo>
                <a:close/>
              </a:path>
            </a:pathLst>
          </a:custGeom>
          <a:solidFill>
            <a:srgbClr val="0093DE"/>
          </a:solidFill>
        </p:spPr>
        <p:txBody>
          <a:bodyPr wrap="square" lIns="0" tIns="0" rIns="0" bIns="0" rtlCol="0"/>
          <a:lstStyle/>
          <a:p>
            <a:endParaRPr/>
          </a:p>
        </p:txBody>
      </p:sp>
      <p:sp>
        <p:nvSpPr>
          <p:cNvPr id="55" name="object 55"/>
          <p:cNvSpPr/>
          <p:nvPr/>
        </p:nvSpPr>
        <p:spPr>
          <a:xfrm>
            <a:off x="10533798" y="3758160"/>
            <a:ext cx="64759" cy="102320"/>
          </a:xfrm>
          <a:custGeom>
            <a:avLst/>
            <a:gdLst/>
            <a:ahLst/>
            <a:cxnLst/>
            <a:rect l="l" t="t" r="r" b="b"/>
            <a:pathLst>
              <a:path w="47625" h="100329">
                <a:moveTo>
                  <a:pt x="33144" y="0"/>
                </a:moveTo>
                <a:lnTo>
                  <a:pt x="0" y="95096"/>
                </a:lnTo>
                <a:lnTo>
                  <a:pt x="14168" y="99901"/>
                </a:lnTo>
                <a:lnTo>
                  <a:pt x="47439" y="4678"/>
                </a:lnTo>
                <a:lnTo>
                  <a:pt x="33144" y="0"/>
                </a:lnTo>
                <a:close/>
              </a:path>
            </a:pathLst>
          </a:custGeom>
          <a:solidFill>
            <a:srgbClr val="0093DE"/>
          </a:solidFill>
        </p:spPr>
        <p:txBody>
          <a:bodyPr wrap="square" lIns="0" tIns="0" rIns="0" bIns="0" rtlCol="0"/>
          <a:lstStyle/>
          <a:p>
            <a:endParaRPr/>
          </a:p>
        </p:txBody>
      </p:sp>
      <p:sp>
        <p:nvSpPr>
          <p:cNvPr id="56" name="object 56"/>
          <p:cNvSpPr/>
          <p:nvPr/>
        </p:nvSpPr>
        <p:spPr>
          <a:xfrm>
            <a:off x="10604669" y="3608174"/>
            <a:ext cx="71667" cy="97139"/>
          </a:xfrm>
          <a:custGeom>
            <a:avLst/>
            <a:gdLst/>
            <a:ahLst/>
            <a:cxnLst/>
            <a:rect l="l" t="t" r="r" b="b"/>
            <a:pathLst>
              <a:path w="52704" h="95250">
                <a:moveTo>
                  <a:pt x="37951" y="0"/>
                </a:moveTo>
                <a:lnTo>
                  <a:pt x="0" y="90164"/>
                </a:lnTo>
                <a:lnTo>
                  <a:pt x="14295" y="94843"/>
                </a:lnTo>
                <a:lnTo>
                  <a:pt x="52499" y="4805"/>
                </a:lnTo>
                <a:lnTo>
                  <a:pt x="37951" y="0"/>
                </a:lnTo>
                <a:close/>
              </a:path>
            </a:pathLst>
          </a:custGeom>
          <a:solidFill>
            <a:srgbClr val="0093DE"/>
          </a:solidFill>
        </p:spPr>
        <p:txBody>
          <a:bodyPr wrap="square" lIns="0" tIns="0" rIns="0" bIns="0" rtlCol="0"/>
          <a:lstStyle/>
          <a:p>
            <a:endParaRPr/>
          </a:p>
        </p:txBody>
      </p:sp>
      <p:sp>
        <p:nvSpPr>
          <p:cNvPr id="57" name="object 57"/>
          <p:cNvSpPr/>
          <p:nvPr/>
        </p:nvSpPr>
        <p:spPr>
          <a:xfrm>
            <a:off x="10682592" y="3506292"/>
            <a:ext cx="38856" cy="48569"/>
          </a:xfrm>
          <a:custGeom>
            <a:avLst/>
            <a:gdLst/>
            <a:ahLst/>
            <a:cxnLst/>
            <a:rect l="l" t="t" r="r" b="b"/>
            <a:pathLst>
              <a:path w="28575" h="47625">
                <a:moveTo>
                  <a:pt x="14168" y="0"/>
                </a:moveTo>
                <a:lnTo>
                  <a:pt x="0" y="42742"/>
                </a:lnTo>
                <a:lnTo>
                  <a:pt x="14168" y="47421"/>
                </a:lnTo>
                <a:lnTo>
                  <a:pt x="28463" y="4805"/>
                </a:lnTo>
                <a:lnTo>
                  <a:pt x="14168" y="0"/>
                </a:lnTo>
                <a:close/>
              </a:path>
            </a:pathLst>
          </a:custGeom>
          <a:solidFill>
            <a:srgbClr val="0093DE"/>
          </a:solidFill>
        </p:spPr>
        <p:txBody>
          <a:bodyPr wrap="square" lIns="0" tIns="0" rIns="0" bIns="0" rtlCol="0"/>
          <a:lstStyle/>
          <a:p>
            <a:endParaRPr/>
          </a:p>
        </p:txBody>
      </p:sp>
      <p:sp>
        <p:nvSpPr>
          <p:cNvPr id="58" name="object 58"/>
          <p:cNvSpPr/>
          <p:nvPr/>
        </p:nvSpPr>
        <p:spPr>
          <a:xfrm>
            <a:off x="10708396" y="3506291"/>
            <a:ext cx="51807" cy="53750"/>
          </a:xfrm>
          <a:custGeom>
            <a:avLst/>
            <a:gdLst/>
            <a:ahLst/>
            <a:cxnLst/>
            <a:rect l="l" t="t" r="r" b="b"/>
            <a:pathLst>
              <a:path w="38100" h="52704">
                <a:moveTo>
                  <a:pt x="14168" y="0"/>
                </a:moveTo>
                <a:lnTo>
                  <a:pt x="0" y="4805"/>
                </a:lnTo>
                <a:lnTo>
                  <a:pt x="23656" y="52479"/>
                </a:lnTo>
                <a:lnTo>
                  <a:pt x="37951" y="47421"/>
                </a:lnTo>
                <a:lnTo>
                  <a:pt x="14168" y="0"/>
                </a:lnTo>
                <a:close/>
              </a:path>
            </a:pathLst>
          </a:custGeom>
          <a:solidFill>
            <a:srgbClr val="0093DE"/>
          </a:solidFill>
        </p:spPr>
        <p:txBody>
          <a:bodyPr wrap="square" lIns="0" tIns="0" rIns="0" bIns="0" rtlCol="0"/>
          <a:lstStyle/>
          <a:p>
            <a:endParaRPr/>
          </a:p>
        </p:txBody>
      </p:sp>
      <p:sp>
        <p:nvSpPr>
          <p:cNvPr id="59" name="object 59"/>
          <p:cNvSpPr/>
          <p:nvPr/>
        </p:nvSpPr>
        <p:spPr>
          <a:xfrm>
            <a:off x="10772902" y="3608174"/>
            <a:ext cx="77711" cy="97139"/>
          </a:xfrm>
          <a:custGeom>
            <a:avLst/>
            <a:gdLst/>
            <a:ahLst/>
            <a:cxnLst/>
            <a:rect l="l" t="t" r="r" b="b"/>
            <a:pathLst>
              <a:path w="57150" h="95250">
                <a:moveTo>
                  <a:pt x="14168" y="0"/>
                </a:moveTo>
                <a:lnTo>
                  <a:pt x="0" y="4805"/>
                </a:lnTo>
                <a:lnTo>
                  <a:pt x="42632" y="94843"/>
                </a:lnTo>
                <a:lnTo>
                  <a:pt x="56927" y="90164"/>
                </a:lnTo>
                <a:lnTo>
                  <a:pt x="14168" y="0"/>
                </a:lnTo>
                <a:close/>
              </a:path>
            </a:pathLst>
          </a:custGeom>
          <a:solidFill>
            <a:srgbClr val="0093DE"/>
          </a:solidFill>
        </p:spPr>
        <p:txBody>
          <a:bodyPr wrap="square" lIns="0" tIns="0" rIns="0" bIns="0" rtlCol="0"/>
          <a:lstStyle/>
          <a:p>
            <a:endParaRPr/>
          </a:p>
        </p:txBody>
      </p:sp>
      <p:sp>
        <p:nvSpPr>
          <p:cNvPr id="60" name="object 60"/>
          <p:cNvSpPr/>
          <p:nvPr/>
        </p:nvSpPr>
        <p:spPr>
          <a:xfrm>
            <a:off x="10869577" y="3753259"/>
            <a:ext cx="77711" cy="97139"/>
          </a:xfrm>
          <a:custGeom>
            <a:avLst/>
            <a:gdLst/>
            <a:ahLst/>
            <a:cxnLst/>
            <a:rect l="l" t="t" r="r" b="b"/>
            <a:pathLst>
              <a:path w="57150" h="95250">
                <a:moveTo>
                  <a:pt x="14295" y="0"/>
                </a:moveTo>
                <a:lnTo>
                  <a:pt x="0" y="4805"/>
                </a:lnTo>
                <a:lnTo>
                  <a:pt x="42758" y="95222"/>
                </a:lnTo>
                <a:lnTo>
                  <a:pt x="56927" y="90417"/>
                </a:lnTo>
                <a:lnTo>
                  <a:pt x="14295" y="0"/>
                </a:lnTo>
                <a:close/>
              </a:path>
            </a:pathLst>
          </a:custGeom>
          <a:solidFill>
            <a:srgbClr val="0093DE"/>
          </a:solidFill>
        </p:spPr>
        <p:txBody>
          <a:bodyPr wrap="square" lIns="0" tIns="0" rIns="0" bIns="0" rtlCol="0"/>
          <a:lstStyle/>
          <a:p>
            <a:endParaRPr/>
          </a:p>
        </p:txBody>
      </p:sp>
      <p:sp>
        <p:nvSpPr>
          <p:cNvPr id="61" name="object 61"/>
          <p:cNvSpPr/>
          <p:nvPr/>
        </p:nvSpPr>
        <p:spPr>
          <a:xfrm>
            <a:off x="10959887" y="3893831"/>
            <a:ext cx="78575" cy="97139"/>
          </a:xfrm>
          <a:custGeom>
            <a:avLst/>
            <a:gdLst/>
            <a:ahLst/>
            <a:cxnLst/>
            <a:rect l="l" t="t" r="r" b="b"/>
            <a:pathLst>
              <a:path w="57784" h="95250">
                <a:moveTo>
                  <a:pt x="14295" y="0"/>
                </a:moveTo>
                <a:lnTo>
                  <a:pt x="0" y="4805"/>
                </a:lnTo>
                <a:lnTo>
                  <a:pt x="43011" y="94843"/>
                </a:lnTo>
                <a:lnTo>
                  <a:pt x="57306" y="90164"/>
                </a:lnTo>
                <a:lnTo>
                  <a:pt x="14295" y="0"/>
                </a:lnTo>
                <a:close/>
              </a:path>
            </a:pathLst>
          </a:custGeom>
          <a:solidFill>
            <a:srgbClr val="0093DE"/>
          </a:solidFill>
        </p:spPr>
        <p:txBody>
          <a:bodyPr wrap="square" lIns="0" tIns="0" rIns="0" bIns="0" rtlCol="0"/>
          <a:lstStyle/>
          <a:p>
            <a:endParaRPr/>
          </a:p>
        </p:txBody>
      </p:sp>
      <p:sp>
        <p:nvSpPr>
          <p:cNvPr id="62" name="object 62"/>
          <p:cNvSpPr/>
          <p:nvPr/>
        </p:nvSpPr>
        <p:spPr>
          <a:xfrm>
            <a:off x="11050714" y="4038917"/>
            <a:ext cx="84619" cy="97139"/>
          </a:xfrm>
          <a:custGeom>
            <a:avLst/>
            <a:gdLst/>
            <a:ahLst/>
            <a:cxnLst/>
            <a:rect l="l" t="t" r="r" b="b"/>
            <a:pathLst>
              <a:path w="62229" h="95250">
                <a:moveTo>
                  <a:pt x="14168" y="0"/>
                </a:moveTo>
                <a:lnTo>
                  <a:pt x="0" y="5058"/>
                </a:lnTo>
                <a:lnTo>
                  <a:pt x="47439" y="95222"/>
                </a:lnTo>
                <a:lnTo>
                  <a:pt x="61608" y="90417"/>
                </a:lnTo>
                <a:lnTo>
                  <a:pt x="14168" y="0"/>
                </a:lnTo>
                <a:close/>
              </a:path>
            </a:pathLst>
          </a:custGeom>
          <a:solidFill>
            <a:srgbClr val="0093DE"/>
          </a:solidFill>
        </p:spPr>
        <p:txBody>
          <a:bodyPr wrap="square" lIns="0" tIns="0" rIns="0" bIns="0" rtlCol="0"/>
          <a:lstStyle/>
          <a:p>
            <a:endParaRPr/>
          </a:p>
        </p:txBody>
      </p:sp>
      <p:sp>
        <p:nvSpPr>
          <p:cNvPr id="63" name="object 63"/>
          <p:cNvSpPr/>
          <p:nvPr/>
        </p:nvSpPr>
        <p:spPr>
          <a:xfrm>
            <a:off x="7289814" y="4866655"/>
            <a:ext cx="198595" cy="99082"/>
          </a:xfrm>
          <a:custGeom>
            <a:avLst/>
            <a:gdLst/>
            <a:ahLst/>
            <a:cxnLst/>
            <a:rect l="l" t="t" r="r" b="b"/>
            <a:pathLst>
              <a:path w="146050" h="97154">
                <a:moveTo>
                  <a:pt x="146050" y="0"/>
                </a:moveTo>
                <a:lnTo>
                  <a:pt x="0" y="39623"/>
                </a:lnTo>
                <a:lnTo>
                  <a:pt x="0" y="96773"/>
                </a:lnTo>
                <a:lnTo>
                  <a:pt x="146050" y="57150"/>
                </a:lnTo>
                <a:lnTo>
                  <a:pt x="146050" y="0"/>
                </a:lnTo>
                <a:close/>
              </a:path>
            </a:pathLst>
          </a:custGeom>
          <a:solidFill>
            <a:srgbClr val="FFFFFF"/>
          </a:solidFill>
        </p:spPr>
        <p:txBody>
          <a:bodyPr wrap="square" lIns="0" tIns="0" rIns="0" bIns="0" rtlCol="0"/>
          <a:lstStyle/>
          <a:p>
            <a:endParaRPr/>
          </a:p>
        </p:txBody>
      </p:sp>
      <p:sp>
        <p:nvSpPr>
          <p:cNvPr id="64" name="object 64"/>
          <p:cNvSpPr/>
          <p:nvPr/>
        </p:nvSpPr>
        <p:spPr>
          <a:xfrm>
            <a:off x="7289814" y="4866655"/>
            <a:ext cx="198595" cy="40798"/>
          </a:xfrm>
          <a:custGeom>
            <a:avLst/>
            <a:gdLst/>
            <a:ahLst/>
            <a:cxnLst/>
            <a:rect l="l" t="t" r="r" b="b"/>
            <a:pathLst>
              <a:path w="146050" h="40004">
                <a:moveTo>
                  <a:pt x="0" y="39623"/>
                </a:moveTo>
                <a:lnTo>
                  <a:pt x="146050" y="0"/>
                </a:lnTo>
              </a:path>
            </a:pathLst>
          </a:custGeom>
          <a:ln w="9525">
            <a:solidFill>
              <a:srgbClr val="808080"/>
            </a:solidFill>
          </a:ln>
        </p:spPr>
        <p:txBody>
          <a:bodyPr wrap="square" lIns="0" tIns="0" rIns="0" bIns="0" rtlCol="0"/>
          <a:lstStyle/>
          <a:p>
            <a:endParaRPr/>
          </a:p>
        </p:txBody>
      </p:sp>
      <p:sp>
        <p:nvSpPr>
          <p:cNvPr id="65" name="object 65"/>
          <p:cNvSpPr/>
          <p:nvPr/>
        </p:nvSpPr>
        <p:spPr>
          <a:xfrm>
            <a:off x="7289814" y="4924938"/>
            <a:ext cx="198595" cy="40798"/>
          </a:xfrm>
          <a:custGeom>
            <a:avLst/>
            <a:gdLst/>
            <a:ahLst/>
            <a:cxnLst/>
            <a:rect l="l" t="t" r="r" b="b"/>
            <a:pathLst>
              <a:path w="146050" h="40004">
                <a:moveTo>
                  <a:pt x="0" y="39623"/>
                </a:moveTo>
                <a:lnTo>
                  <a:pt x="146050" y="0"/>
                </a:lnTo>
              </a:path>
            </a:pathLst>
          </a:custGeom>
          <a:ln w="9525">
            <a:solidFill>
              <a:srgbClr val="808080"/>
            </a:solidFill>
          </a:ln>
        </p:spPr>
        <p:txBody>
          <a:bodyPr wrap="square" lIns="0" tIns="0" rIns="0" bIns="0" rtlCol="0"/>
          <a:lstStyle/>
          <a:p>
            <a:endParaRPr/>
          </a:p>
        </p:txBody>
      </p:sp>
      <p:sp>
        <p:nvSpPr>
          <p:cNvPr id="66" name="object 66"/>
          <p:cNvSpPr/>
          <p:nvPr/>
        </p:nvSpPr>
        <p:spPr>
          <a:xfrm>
            <a:off x="8893598" y="1699929"/>
            <a:ext cx="582833" cy="0"/>
          </a:xfrm>
          <a:custGeom>
            <a:avLst/>
            <a:gdLst/>
            <a:ahLst/>
            <a:cxnLst/>
            <a:rect l="l" t="t" r="r" b="b"/>
            <a:pathLst>
              <a:path w="428625">
                <a:moveTo>
                  <a:pt x="0" y="0"/>
                </a:moveTo>
                <a:lnTo>
                  <a:pt x="428625" y="0"/>
                </a:lnTo>
              </a:path>
            </a:pathLst>
          </a:custGeom>
          <a:ln w="28575">
            <a:solidFill>
              <a:srgbClr val="005481"/>
            </a:solidFill>
          </a:ln>
        </p:spPr>
        <p:txBody>
          <a:bodyPr wrap="square" lIns="0" tIns="0" rIns="0" bIns="0" rtlCol="0"/>
          <a:lstStyle/>
          <a:p>
            <a:endParaRPr/>
          </a:p>
        </p:txBody>
      </p:sp>
      <p:sp>
        <p:nvSpPr>
          <p:cNvPr id="67" name="object 67"/>
          <p:cNvSpPr/>
          <p:nvPr/>
        </p:nvSpPr>
        <p:spPr>
          <a:xfrm>
            <a:off x="10318301" y="1699929"/>
            <a:ext cx="582833" cy="0"/>
          </a:xfrm>
          <a:custGeom>
            <a:avLst/>
            <a:gdLst/>
            <a:ahLst/>
            <a:cxnLst/>
            <a:rect l="l" t="t" r="r" b="b"/>
            <a:pathLst>
              <a:path w="428625">
                <a:moveTo>
                  <a:pt x="0" y="0"/>
                </a:moveTo>
                <a:lnTo>
                  <a:pt x="428625" y="0"/>
                </a:lnTo>
              </a:path>
            </a:pathLst>
          </a:custGeom>
          <a:ln w="28575">
            <a:solidFill>
              <a:srgbClr val="0093DE"/>
            </a:solidFill>
            <a:prstDash val="lgDash"/>
          </a:ln>
        </p:spPr>
        <p:txBody>
          <a:bodyPr wrap="square" lIns="0" tIns="0" rIns="0" bIns="0" rtlCol="0"/>
          <a:lstStyle/>
          <a:p>
            <a:endParaRPr/>
          </a:p>
        </p:txBody>
      </p:sp>
      <p:sp>
        <p:nvSpPr>
          <p:cNvPr id="68" name="object 68"/>
          <p:cNvSpPr/>
          <p:nvPr/>
        </p:nvSpPr>
        <p:spPr>
          <a:xfrm>
            <a:off x="1372035" y="4073093"/>
            <a:ext cx="3808705" cy="779701"/>
          </a:xfrm>
          <a:custGeom>
            <a:avLst/>
            <a:gdLst/>
            <a:ahLst/>
            <a:cxnLst/>
            <a:rect l="l" t="t" r="r" b="b"/>
            <a:pathLst>
              <a:path w="2800985" h="764539">
                <a:moveTo>
                  <a:pt x="0" y="56905"/>
                </a:moveTo>
                <a:lnTo>
                  <a:pt x="309288" y="18968"/>
                </a:lnTo>
                <a:lnTo>
                  <a:pt x="623008" y="18968"/>
                </a:lnTo>
                <a:lnTo>
                  <a:pt x="931980" y="0"/>
                </a:lnTo>
                <a:lnTo>
                  <a:pt x="1246080" y="118617"/>
                </a:lnTo>
                <a:lnTo>
                  <a:pt x="1555052" y="341789"/>
                </a:lnTo>
                <a:lnTo>
                  <a:pt x="1864024" y="493854"/>
                </a:lnTo>
                <a:lnTo>
                  <a:pt x="2177681" y="645603"/>
                </a:lnTo>
                <a:lnTo>
                  <a:pt x="2487033" y="717051"/>
                </a:lnTo>
                <a:lnTo>
                  <a:pt x="2800690" y="764473"/>
                </a:lnTo>
              </a:path>
            </a:pathLst>
          </a:custGeom>
          <a:ln w="14227">
            <a:solidFill>
              <a:srgbClr val="005481"/>
            </a:solidFill>
          </a:ln>
        </p:spPr>
        <p:txBody>
          <a:bodyPr wrap="square" lIns="0" tIns="0" rIns="0" bIns="0" rtlCol="0"/>
          <a:lstStyle/>
          <a:p>
            <a:endParaRPr/>
          </a:p>
        </p:txBody>
      </p:sp>
      <p:sp>
        <p:nvSpPr>
          <p:cNvPr id="69" name="object 69"/>
          <p:cNvSpPr/>
          <p:nvPr/>
        </p:nvSpPr>
        <p:spPr>
          <a:xfrm>
            <a:off x="1365577" y="2775059"/>
            <a:ext cx="136426" cy="48569"/>
          </a:xfrm>
          <a:custGeom>
            <a:avLst/>
            <a:gdLst/>
            <a:ahLst/>
            <a:cxnLst/>
            <a:rect l="l" t="t" r="r" b="b"/>
            <a:pathLst>
              <a:path w="100330" h="47625">
                <a:moveTo>
                  <a:pt x="95287" y="0"/>
                </a:moveTo>
                <a:lnTo>
                  <a:pt x="0" y="33258"/>
                </a:lnTo>
                <a:lnTo>
                  <a:pt x="4748" y="47421"/>
                </a:lnTo>
                <a:lnTo>
                  <a:pt x="100035" y="14289"/>
                </a:lnTo>
                <a:lnTo>
                  <a:pt x="95287" y="0"/>
                </a:lnTo>
                <a:close/>
              </a:path>
            </a:pathLst>
          </a:custGeom>
          <a:solidFill>
            <a:srgbClr val="0093DE"/>
          </a:solidFill>
        </p:spPr>
        <p:txBody>
          <a:bodyPr wrap="square" lIns="0" tIns="0" rIns="0" bIns="0" rtlCol="0"/>
          <a:lstStyle/>
          <a:p>
            <a:endParaRPr/>
          </a:p>
        </p:txBody>
      </p:sp>
      <p:sp>
        <p:nvSpPr>
          <p:cNvPr id="70" name="object 70"/>
          <p:cNvSpPr/>
          <p:nvPr/>
        </p:nvSpPr>
        <p:spPr>
          <a:xfrm>
            <a:off x="1572630" y="2721926"/>
            <a:ext cx="136426" cy="48569"/>
          </a:xfrm>
          <a:custGeom>
            <a:avLst/>
            <a:gdLst/>
            <a:ahLst/>
            <a:cxnLst/>
            <a:rect l="l" t="t" r="r" b="b"/>
            <a:pathLst>
              <a:path w="100330" h="47625">
                <a:moveTo>
                  <a:pt x="94970" y="0"/>
                </a:moveTo>
                <a:lnTo>
                  <a:pt x="0" y="33131"/>
                </a:lnTo>
                <a:lnTo>
                  <a:pt x="4748" y="47421"/>
                </a:lnTo>
                <a:lnTo>
                  <a:pt x="99719" y="14163"/>
                </a:lnTo>
                <a:lnTo>
                  <a:pt x="94970" y="0"/>
                </a:lnTo>
                <a:close/>
              </a:path>
            </a:pathLst>
          </a:custGeom>
          <a:solidFill>
            <a:srgbClr val="0093DE"/>
          </a:solidFill>
        </p:spPr>
        <p:txBody>
          <a:bodyPr wrap="square" lIns="0" tIns="0" rIns="0" bIns="0" rtlCol="0"/>
          <a:lstStyle/>
          <a:p>
            <a:endParaRPr/>
          </a:p>
        </p:txBody>
      </p:sp>
      <p:sp>
        <p:nvSpPr>
          <p:cNvPr id="71" name="object 71"/>
          <p:cNvSpPr/>
          <p:nvPr/>
        </p:nvSpPr>
        <p:spPr>
          <a:xfrm>
            <a:off x="1773226" y="2697680"/>
            <a:ext cx="19858" cy="19428"/>
          </a:xfrm>
          <a:custGeom>
            <a:avLst/>
            <a:gdLst/>
            <a:ahLst/>
            <a:cxnLst/>
            <a:rect l="l" t="t" r="r" b="b"/>
            <a:pathLst>
              <a:path w="14605" h="19050">
                <a:moveTo>
                  <a:pt x="9497" y="0"/>
                </a:moveTo>
                <a:lnTo>
                  <a:pt x="0" y="4805"/>
                </a:lnTo>
                <a:lnTo>
                  <a:pt x="4748" y="18968"/>
                </a:lnTo>
                <a:lnTo>
                  <a:pt x="14245" y="14289"/>
                </a:lnTo>
                <a:lnTo>
                  <a:pt x="9497" y="0"/>
                </a:lnTo>
                <a:close/>
              </a:path>
            </a:pathLst>
          </a:custGeom>
          <a:solidFill>
            <a:srgbClr val="0093DE"/>
          </a:solidFill>
        </p:spPr>
        <p:txBody>
          <a:bodyPr wrap="square" lIns="0" tIns="0" rIns="0" bIns="0" rtlCol="0"/>
          <a:lstStyle/>
          <a:p>
            <a:endParaRPr/>
          </a:p>
        </p:txBody>
      </p:sp>
      <p:sp>
        <p:nvSpPr>
          <p:cNvPr id="72" name="object 72"/>
          <p:cNvSpPr/>
          <p:nvPr/>
        </p:nvSpPr>
        <p:spPr>
          <a:xfrm>
            <a:off x="1786141" y="2673563"/>
            <a:ext cx="123474" cy="38856"/>
          </a:xfrm>
          <a:custGeom>
            <a:avLst/>
            <a:gdLst/>
            <a:ahLst/>
            <a:cxnLst/>
            <a:rect l="l" t="t" r="r" b="b"/>
            <a:pathLst>
              <a:path w="90805" h="38100">
                <a:moveTo>
                  <a:pt x="85473" y="0"/>
                </a:moveTo>
                <a:lnTo>
                  <a:pt x="0" y="23647"/>
                </a:lnTo>
                <a:lnTo>
                  <a:pt x="4748" y="37937"/>
                </a:lnTo>
                <a:lnTo>
                  <a:pt x="90222" y="14163"/>
                </a:lnTo>
                <a:lnTo>
                  <a:pt x="85473" y="0"/>
                </a:lnTo>
                <a:close/>
              </a:path>
            </a:pathLst>
          </a:custGeom>
          <a:solidFill>
            <a:srgbClr val="0093DE"/>
          </a:solidFill>
        </p:spPr>
        <p:txBody>
          <a:bodyPr wrap="square" lIns="0" tIns="0" rIns="0" bIns="0" rtlCol="0"/>
          <a:lstStyle/>
          <a:p>
            <a:endParaRPr/>
          </a:p>
        </p:txBody>
      </p:sp>
      <p:sp>
        <p:nvSpPr>
          <p:cNvPr id="73" name="object 73"/>
          <p:cNvSpPr/>
          <p:nvPr/>
        </p:nvSpPr>
        <p:spPr>
          <a:xfrm>
            <a:off x="1979848" y="2629974"/>
            <a:ext cx="136426" cy="44036"/>
          </a:xfrm>
          <a:custGeom>
            <a:avLst/>
            <a:gdLst/>
            <a:ahLst/>
            <a:cxnLst/>
            <a:rect l="l" t="t" r="r" b="b"/>
            <a:pathLst>
              <a:path w="100330" h="43180">
                <a:moveTo>
                  <a:pt x="95287" y="0"/>
                </a:moveTo>
                <a:lnTo>
                  <a:pt x="0" y="28452"/>
                </a:lnTo>
                <a:lnTo>
                  <a:pt x="4748" y="42742"/>
                </a:lnTo>
                <a:lnTo>
                  <a:pt x="100035" y="14289"/>
                </a:lnTo>
                <a:lnTo>
                  <a:pt x="95287" y="0"/>
                </a:lnTo>
                <a:close/>
              </a:path>
            </a:pathLst>
          </a:custGeom>
          <a:solidFill>
            <a:srgbClr val="0093DE"/>
          </a:solidFill>
        </p:spPr>
        <p:txBody>
          <a:bodyPr wrap="square" lIns="0" tIns="0" rIns="0" bIns="0" rtlCol="0"/>
          <a:lstStyle/>
          <a:p>
            <a:endParaRPr/>
          </a:p>
        </p:txBody>
      </p:sp>
      <p:sp>
        <p:nvSpPr>
          <p:cNvPr id="74" name="object 74"/>
          <p:cNvSpPr/>
          <p:nvPr/>
        </p:nvSpPr>
        <p:spPr>
          <a:xfrm>
            <a:off x="2186901" y="2610628"/>
            <a:ext cx="32811" cy="19428"/>
          </a:xfrm>
          <a:custGeom>
            <a:avLst/>
            <a:gdLst/>
            <a:ahLst/>
            <a:cxnLst/>
            <a:rect l="l" t="t" r="r" b="b"/>
            <a:pathLst>
              <a:path w="24130" h="19050">
                <a:moveTo>
                  <a:pt x="18994" y="0"/>
                </a:moveTo>
                <a:lnTo>
                  <a:pt x="0" y="4805"/>
                </a:lnTo>
                <a:lnTo>
                  <a:pt x="4748" y="18968"/>
                </a:lnTo>
                <a:lnTo>
                  <a:pt x="23742" y="14289"/>
                </a:lnTo>
                <a:lnTo>
                  <a:pt x="18994" y="0"/>
                </a:lnTo>
                <a:close/>
              </a:path>
            </a:pathLst>
          </a:custGeom>
          <a:solidFill>
            <a:srgbClr val="0093DE"/>
          </a:solidFill>
        </p:spPr>
        <p:txBody>
          <a:bodyPr wrap="square" lIns="0" tIns="0" rIns="0" bIns="0" rtlCol="0"/>
          <a:lstStyle/>
          <a:p>
            <a:endParaRPr/>
          </a:p>
        </p:txBody>
      </p:sp>
      <p:sp>
        <p:nvSpPr>
          <p:cNvPr id="75" name="object 75"/>
          <p:cNvSpPr/>
          <p:nvPr/>
        </p:nvSpPr>
        <p:spPr>
          <a:xfrm>
            <a:off x="2212728" y="2596185"/>
            <a:ext cx="116567" cy="29142"/>
          </a:xfrm>
          <a:custGeom>
            <a:avLst/>
            <a:gdLst/>
            <a:ahLst/>
            <a:cxnLst/>
            <a:rect l="l" t="t" r="r" b="b"/>
            <a:pathLst>
              <a:path w="85725" h="28575">
                <a:moveTo>
                  <a:pt x="80725" y="0"/>
                </a:moveTo>
                <a:lnTo>
                  <a:pt x="0" y="14163"/>
                </a:lnTo>
                <a:lnTo>
                  <a:pt x="4748" y="28452"/>
                </a:lnTo>
                <a:lnTo>
                  <a:pt x="85473" y="14163"/>
                </a:lnTo>
                <a:lnTo>
                  <a:pt x="80725" y="0"/>
                </a:lnTo>
                <a:close/>
              </a:path>
            </a:pathLst>
          </a:custGeom>
          <a:solidFill>
            <a:srgbClr val="0093DE"/>
          </a:solidFill>
        </p:spPr>
        <p:txBody>
          <a:bodyPr wrap="square" lIns="0" tIns="0" rIns="0" bIns="0" rtlCol="0"/>
          <a:lstStyle/>
          <a:p>
            <a:endParaRPr/>
          </a:p>
        </p:txBody>
      </p:sp>
      <p:sp>
        <p:nvSpPr>
          <p:cNvPr id="76" name="object 76"/>
          <p:cNvSpPr/>
          <p:nvPr/>
        </p:nvSpPr>
        <p:spPr>
          <a:xfrm>
            <a:off x="2406436" y="2571682"/>
            <a:ext cx="136426" cy="29788"/>
          </a:xfrm>
          <a:custGeom>
            <a:avLst/>
            <a:gdLst/>
            <a:ahLst/>
            <a:cxnLst/>
            <a:rect l="l" t="t" r="r" b="b"/>
            <a:pathLst>
              <a:path w="100330" h="29210">
                <a:moveTo>
                  <a:pt x="100035" y="0"/>
                </a:moveTo>
                <a:lnTo>
                  <a:pt x="0" y="14163"/>
                </a:lnTo>
                <a:lnTo>
                  <a:pt x="0" y="28705"/>
                </a:lnTo>
                <a:lnTo>
                  <a:pt x="100035" y="14163"/>
                </a:lnTo>
                <a:lnTo>
                  <a:pt x="100035" y="0"/>
                </a:lnTo>
                <a:close/>
              </a:path>
            </a:pathLst>
          </a:custGeom>
          <a:solidFill>
            <a:srgbClr val="0093DE"/>
          </a:solidFill>
        </p:spPr>
        <p:txBody>
          <a:bodyPr wrap="square" lIns="0" tIns="0" rIns="0" bIns="0" rtlCol="0"/>
          <a:lstStyle/>
          <a:p>
            <a:endParaRPr/>
          </a:p>
        </p:txBody>
      </p:sp>
      <p:sp>
        <p:nvSpPr>
          <p:cNvPr id="77" name="object 77"/>
          <p:cNvSpPr/>
          <p:nvPr/>
        </p:nvSpPr>
        <p:spPr>
          <a:xfrm>
            <a:off x="2613488" y="2557107"/>
            <a:ext cx="25904" cy="19428"/>
          </a:xfrm>
          <a:custGeom>
            <a:avLst/>
            <a:gdLst/>
            <a:ahLst/>
            <a:cxnLst/>
            <a:rect l="l" t="t" r="r" b="b"/>
            <a:pathLst>
              <a:path w="19050" h="19050">
                <a:moveTo>
                  <a:pt x="14245" y="0"/>
                </a:moveTo>
                <a:lnTo>
                  <a:pt x="0" y="4805"/>
                </a:lnTo>
                <a:lnTo>
                  <a:pt x="4748" y="18968"/>
                </a:lnTo>
                <a:lnTo>
                  <a:pt x="18994" y="14289"/>
                </a:lnTo>
                <a:lnTo>
                  <a:pt x="14245" y="0"/>
                </a:lnTo>
                <a:close/>
              </a:path>
            </a:pathLst>
          </a:custGeom>
          <a:solidFill>
            <a:srgbClr val="0093DE"/>
          </a:solidFill>
        </p:spPr>
        <p:txBody>
          <a:bodyPr wrap="square" lIns="0" tIns="0" rIns="0" bIns="0" rtlCol="0"/>
          <a:lstStyle/>
          <a:p>
            <a:endParaRPr/>
          </a:p>
        </p:txBody>
      </p:sp>
      <p:sp>
        <p:nvSpPr>
          <p:cNvPr id="78" name="object 78"/>
          <p:cNvSpPr/>
          <p:nvPr/>
        </p:nvSpPr>
        <p:spPr>
          <a:xfrm>
            <a:off x="2632860" y="2518419"/>
            <a:ext cx="110522" cy="53750"/>
          </a:xfrm>
          <a:custGeom>
            <a:avLst/>
            <a:gdLst/>
            <a:ahLst/>
            <a:cxnLst/>
            <a:rect l="l" t="t" r="r" b="b"/>
            <a:pathLst>
              <a:path w="81280" h="52705">
                <a:moveTo>
                  <a:pt x="76229" y="0"/>
                </a:moveTo>
                <a:lnTo>
                  <a:pt x="0" y="37937"/>
                </a:lnTo>
                <a:lnTo>
                  <a:pt x="4748" y="52226"/>
                </a:lnTo>
                <a:lnTo>
                  <a:pt x="81041" y="14289"/>
                </a:lnTo>
                <a:lnTo>
                  <a:pt x="76229" y="0"/>
                </a:lnTo>
                <a:close/>
              </a:path>
            </a:pathLst>
          </a:custGeom>
          <a:solidFill>
            <a:srgbClr val="0093DE"/>
          </a:solidFill>
        </p:spPr>
        <p:txBody>
          <a:bodyPr wrap="square" lIns="0" tIns="0" rIns="0" bIns="0" rtlCol="0"/>
          <a:lstStyle/>
          <a:p>
            <a:endParaRPr/>
          </a:p>
        </p:txBody>
      </p:sp>
      <p:sp>
        <p:nvSpPr>
          <p:cNvPr id="79" name="object 79"/>
          <p:cNvSpPr/>
          <p:nvPr/>
        </p:nvSpPr>
        <p:spPr>
          <a:xfrm>
            <a:off x="2807628" y="2450712"/>
            <a:ext cx="129518" cy="58283"/>
          </a:xfrm>
          <a:custGeom>
            <a:avLst/>
            <a:gdLst/>
            <a:ahLst/>
            <a:cxnLst/>
            <a:rect l="l" t="t" r="r" b="b"/>
            <a:pathLst>
              <a:path w="95250" h="57150">
                <a:moveTo>
                  <a:pt x="90158" y="0"/>
                </a:moveTo>
                <a:lnTo>
                  <a:pt x="0" y="42742"/>
                </a:lnTo>
                <a:lnTo>
                  <a:pt x="4685" y="56905"/>
                </a:lnTo>
                <a:lnTo>
                  <a:pt x="94970" y="14289"/>
                </a:lnTo>
                <a:lnTo>
                  <a:pt x="90158" y="0"/>
                </a:lnTo>
                <a:close/>
              </a:path>
            </a:pathLst>
          </a:custGeom>
          <a:solidFill>
            <a:srgbClr val="0093DE"/>
          </a:solidFill>
        </p:spPr>
        <p:txBody>
          <a:bodyPr wrap="square" lIns="0" tIns="0" rIns="0" bIns="0" rtlCol="0"/>
          <a:lstStyle/>
          <a:p>
            <a:endParaRPr/>
          </a:p>
        </p:txBody>
      </p:sp>
      <p:sp>
        <p:nvSpPr>
          <p:cNvPr id="80" name="object 80"/>
          <p:cNvSpPr/>
          <p:nvPr/>
        </p:nvSpPr>
        <p:spPr>
          <a:xfrm>
            <a:off x="3001335" y="2402350"/>
            <a:ext cx="65623" cy="34322"/>
          </a:xfrm>
          <a:custGeom>
            <a:avLst/>
            <a:gdLst/>
            <a:ahLst/>
            <a:cxnLst/>
            <a:rect l="l" t="t" r="r" b="b"/>
            <a:pathLst>
              <a:path w="48260" h="33655">
                <a:moveTo>
                  <a:pt x="42673" y="0"/>
                </a:moveTo>
                <a:lnTo>
                  <a:pt x="0" y="18968"/>
                </a:lnTo>
                <a:lnTo>
                  <a:pt x="4685" y="33258"/>
                </a:lnTo>
                <a:lnTo>
                  <a:pt x="47865" y="14289"/>
                </a:lnTo>
                <a:lnTo>
                  <a:pt x="42673" y="0"/>
                </a:lnTo>
                <a:close/>
              </a:path>
            </a:pathLst>
          </a:custGeom>
          <a:solidFill>
            <a:srgbClr val="0093DE"/>
          </a:solidFill>
        </p:spPr>
        <p:txBody>
          <a:bodyPr wrap="square" lIns="0" tIns="0" rIns="0" bIns="0" rtlCol="0"/>
          <a:lstStyle/>
          <a:p>
            <a:endParaRPr/>
          </a:p>
        </p:txBody>
      </p:sp>
      <p:sp>
        <p:nvSpPr>
          <p:cNvPr id="81" name="object 81"/>
          <p:cNvSpPr/>
          <p:nvPr/>
        </p:nvSpPr>
        <p:spPr>
          <a:xfrm>
            <a:off x="3214846" y="2402349"/>
            <a:ext cx="136426" cy="19428"/>
          </a:xfrm>
          <a:custGeom>
            <a:avLst/>
            <a:gdLst/>
            <a:ahLst/>
            <a:cxnLst/>
            <a:rect l="l" t="t" r="r" b="b"/>
            <a:pathLst>
              <a:path w="100330" h="19050">
                <a:moveTo>
                  <a:pt x="0" y="0"/>
                </a:moveTo>
                <a:lnTo>
                  <a:pt x="0" y="14289"/>
                </a:lnTo>
                <a:lnTo>
                  <a:pt x="99782" y="18968"/>
                </a:lnTo>
                <a:lnTo>
                  <a:pt x="99782" y="4805"/>
                </a:lnTo>
                <a:lnTo>
                  <a:pt x="0" y="0"/>
                </a:lnTo>
                <a:close/>
              </a:path>
            </a:pathLst>
          </a:custGeom>
          <a:solidFill>
            <a:srgbClr val="0093DE"/>
          </a:solidFill>
        </p:spPr>
        <p:txBody>
          <a:bodyPr wrap="square" lIns="0" tIns="0" rIns="0" bIns="0" rtlCol="0"/>
          <a:lstStyle/>
          <a:p>
            <a:endParaRPr/>
          </a:p>
        </p:txBody>
      </p:sp>
      <p:sp>
        <p:nvSpPr>
          <p:cNvPr id="82" name="object 82"/>
          <p:cNvSpPr/>
          <p:nvPr/>
        </p:nvSpPr>
        <p:spPr>
          <a:xfrm>
            <a:off x="3486554" y="2397578"/>
            <a:ext cx="77711" cy="24608"/>
          </a:xfrm>
          <a:custGeom>
            <a:avLst/>
            <a:gdLst/>
            <a:ahLst/>
            <a:cxnLst/>
            <a:rect l="l" t="t" r="r" b="b"/>
            <a:pathLst>
              <a:path w="57150" h="24130">
                <a:moveTo>
                  <a:pt x="56982" y="0"/>
                </a:moveTo>
                <a:lnTo>
                  <a:pt x="0" y="9484"/>
                </a:lnTo>
                <a:lnTo>
                  <a:pt x="0" y="23647"/>
                </a:lnTo>
                <a:lnTo>
                  <a:pt x="56982" y="14163"/>
                </a:lnTo>
                <a:lnTo>
                  <a:pt x="56982" y="0"/>
                </a:lnTo>
                <a:close/>
              </a:path>
            </a:pathLst>
          </a:custGeom>
          <a:solidFill>
            <a:srgbClr val="0093DE"/>
          </a:solidFill>
        </p:spPr>
        <p:txBody>
          <a:bodyPr wrap="square" lIns="0" tIns="0" rIns="0" bIns="0" rtlCol="0"/>
          <a:lstStyle/>
          <a:p>
            <a:endParaRPr/>
          </a:p>
        </p:txBody>
      </p:sp>
      <p:sp>
        <p:nvSpPr>
          <p:cNvPr id="83" name="object 83"/>
          <p:cNvSpPr/>
          <p:nvPr/>
        </p:nvSpPr>
        <p:spPr>
          <a:xfrm>
            <a:off x="3634977" y="2368561"/>
            <a:ext cx="143334" cy="34322"/>
          </a:xfrm>
          <a:custGeom>
            <a:avLst/>
            <a:gdLst/>
            <a:ahLst/>
            <a:cxnLst/>
            <a:rect l="l" t="t" r="r" b="b"/>
            <a:pathLst>
              <a:path w="105410" h="33655">
                <a:moveTo>
                  <a:pt x="100035" y="0"/>
                </a:moveTo>
                <a:lnTo>
                  <a:pt x="0" y="18968"/>
                </a:lnTo>
                <a:lnTo>
                  <a:pt x="4811" y="33131"/>
                </a:lnTo>
                <a:lnTo>
                  <a:pt x="104847" y="14163"/>
                </a:lnTo>
                <a:lnTo>
                  <a:pt x="100035" y="0"/>
                </a:lnTo>
                <a:close/>
              </a:path>
            </a:pathLst>
          </a:custGeom>
          <a:solidFill>
            <a:srgbClr val="0093DE"/>
          </a:solidFill>
        </p:spPr>
        <p:txBody>
          <a:bodyPr wrap="square" lIns="0" tIns="0" rIns="0" bIns="0" rtlCol="0"/>
          <a:lstStyle/>
          <a:p>
            <a:endParaRPr/>
          </a:p>
        </p:txBody>
      </p:sp>
      <p:sp>
        <p:nvSpPr>
          <p:cNvPr id="84" name="object 84"/>
          <p:cNvSpPr/>
          <p:nvPr/>
        </p:nvSpPr>
        <p:spPr>
          <a:xfrm>
            <a:off x="3855030" y="2353988"/>
            <a:ext cx="51807" cy="19428"/>
          </a:xfrm>
          <a:custGeom>
            <a:avLst/>
            <a:gdLst/>
            <a:ahLst/>
            <a:cxnLst/>
            <a:rect l="l" t="t" r="r" b="b"/>
            <a:pathLst>
              <a:path w="38100" h="19050">
                <a:moveTo>
                  <a:pt x="37988" y="0"/>
                </a:moveTo>
                <a:lnTo>
                  <a:pt x="0" y="4805"/>
                </a:lnTo>
                <a:lnTo>
                  <a:pt x="0" y="18968"/>
                </a:lnTo>
                <a:lnTo>
                  <a:pt x="37988" y="14289"/>
                </a:lnTo>
                <a:lnTo>
                  <a:pt x="37988" y="0"/>
                </a:lnTo>
                <a:close/>
              </a:path>
            </a:pathLst>
          </a:custGeom>
          <a:solidFill>
            <a:srgbClr val="0093DE"/>
          </a:solidFill>
        </p:spPr>
        <p:txBody>
          <a:bodyPr wrap="square" lIns="0" tIns="0" rIns="0" bIns="0" rtlCol="0"/>
          <a:lstStyle/>
          <a:p>
            <a:endParaRPr/>
          </a:p>
        </p:txBody>
      </p:sp>
      <p:sp>
        <p:nvSpPr>
          <p:cNvPr id="85" name="object 85"/>
          <p:cNvSpPr/>
          <p:nvPr/>
        </p:nvSpPr>
        <p:spPr>
          <a:xfrm>
            <a:off x="3900142" y="2339157"/>
            <a:ext cx="90663" cy="29788"/>
          </a:xfrm>
          <a:custGeom>
            <a:avLst/>
            <a:gdLst/>
            <a:ahLst/>
            <a:cxnLst/>
            <a:rect l="l" t="t" r="r" b="b"/>
            <a:pathLst>
              <a:path w="66675" h="29210">
                <a:moveTo>
                  <a:pt x="61794" y="0"/>
                </a:moveTo>
                <a:lnTo>
                  <a:pt x="0" y="14542"/>
                </a:lnTo>
                <a:lnTo>
                  <a:pt x="4811" y="28832"/>
                </a:lnTo>
                <a:lnTo>
                  <a:pt x="66479" y="14542"/>
                </a:lnTo>
                <a:lnTo>
                  <a:pt x="61794" y="0"/>
                </a:lnTo>
                <a:close/>
              </a:path>
            </a:pathLst>
          </a:custGeom>
          <a:solidFill>
            <a:srgbClr val="0093DE"/>
          </a:solidFill>
        </p:spPr>
        <p:txBody>
          <a:bodyPr wrap="square" lIns="0" tIns="0" rIns="0" bIns="0" rtlCol="0"/>
          <a:lstStyle/>
          <a:p>
            <a:endParaRPr/>
          </a:p>
        </p:txBody>
      </p:sp>
      <p:sp>
        <p:nvSpPr>
          <p:cNvPr id="86" name="object 86"/>
          <p:cNvSpPr/>
          <p:nvPr/>
        </p:nvSpPr>
        <p:spPr>
          <a:xfrm>
            <a:off x="4061997" y="2305368"/>
            <a:ext cx="136426" cy="34322"/>
          </a:xfrm>
          <a:custGeom>
            <a:avLst/>
            <a:gdLst/>
            <a:ahLst/>
            <a:cxnLst/>
            <a:rect l="l" t="t" r="r" b="b"/>
            <a:pathLst>
              <a:path w="100330" h="33655">
                <a:moveTo>
                  <a:pt x="94970" y="0"/>
                </a:moveTo>
                <a:lnTo>
                  <a:pt x="0" y="18968"/>
                </a:lnTo>
                <a:lnTo>
                  <a:pt x="4811" y="33131"/>
                </a:lnTo>
                <a:lnTo>
                  <a:pt x="99782" y="14163"/>
                </a:lnTo>
                <a:lnTo>
                  <a:pt x="94970" y="0"/>
                </a:lnTo>
                <a:close/>
              </a:path>
            </a:pathLst>
          </a:custGeom>
          <a:solidFill>
            <a:srgbClr val="0093DE"/>
          </a:solidFill>
        </p:spPr>
        <p:txBody>
          <a:bodyPr wrap="square" lIns="0" tIns="0" rIns="0" bIns="0" rtlCol="0"/>
          <a:lstStyle/>
          <a:p>
            <a:endParaRPr/>
          </a:p>
        </p:txBody>
      </p:sp>
      <p:sp>
        <p:nvSpPr>
          <p:cNvPr id="87" name="object 87"/>
          <p:cNvSpPr/>
          <p:nvPr/>
        </p:nvSpPr>
        <p:spPr>
          <a:xfrm>
            <a:off x="4268619" y="2281122"/>
            <a:ext cx="64759" cy="24608"/>
          </a:xfrm>
          <a:custGeom>
            <a:avLst/>
            <a:gdLst/>
            <a:ahLst/>
            <a:cxnLst/>
            <a:rect l="l" t="t" r="r" b="b"/>
            <a:pathLst>
              <a:path w="47625" h="24130">
                <a:moveTo>
                  <a:pt x="42800" y="0"/>
                </a:moveTo>
                <a:lnTo>
                  <a:pt x="0" y="9484"/>
                </a:lnTo>
                <a:lnTo>
                  <a:pt x="4811" y="23774"/>
                </a:lnTo>
                <a:lnTo>
                  <a:pt x="47485" y="14289"/>
                </a:lnTo>
                <a:lnTo>
                  <a:pt x="42800" y="0"/>
                </a:lnTo>
                <a:close/>
              </a:path>
            </a:pathLst>
          </a:custGeom>
          <a:solidFill>
            <a:srgbClr val="0093DE"/>
          </a:solidFill>
        </p:spPr>
        <p:txBody>
          <a:bodyPr wrap="square" lIns="0" tIns="0" rIns="0" bIns="0" rtlCol="0"/>
          <a:lstStyle/>
          <a:p>
            <a:endParaRPr/>
          </a:p>
        </p:txBody>
      </p:sp>
      <p:sp>
        <p:nvSpPr>
          <p:cNvPr id="88" name="object 88"/>
          <p:cNvSpPr/>
          <p:nvPr/>
        </p:nvSpPr>
        <p:spPr>
          <a:xfrm>
            <a:off x="4326817" y="2257006"/>
            <a:ext cx="78575" cy="38856"/>
          </a:xfrm>
          <a:custGeom>
            <a:avLst/>
            <a:gdLst/>
            <a:ahLst/>
            <a:cxnLst/>
            <a:rect l="l" t="t" r="r" b="b"/>
            <a:pathLst>
              <a:path w="57785" h="38100">
                <a:moveTo>
                  <a:pt x="52550" y="0"/>
                </a:moveTo>
                <a:lnTo>
                  <a:pt x="0" y="23647"/>
                </a:lnTo>
                <a:lnTo>
                  <a:pt x="4685" y="37937"/>
                </a:lnTo>
                <a:lnTo>
                  <a:pt x="57235" y="14163"/>
                </a:lnTo>
                <a:lnTo>
                  <a:pt x="52550" y="0"/>
                </a:lnTo>
                <a:close/>
              </a:path>
            </a:pathLst>
          </a:custGeom>
          <a:solidFill>
            <a:srgbClr val="0093DE"/>
          </a:solidFill>
        </p:spPr>
        <p:txBody>
          <a:bodyPr wrap="square" lIns="0" tIns="0" rIns="0" bIns="0" rtlCol="0"/>
          <a:lstStyle/>
          <a:p>
            <a:endParaRPr/>
          </a:p>
        </p:txBody>
      </p:sp>
      <p:sp>
        <p:nvSpPr>
          <p:cNvPr id="89" name="object 89"/>
          <p:cNvSpPr/>
          <p:nvPr/>
        </p:nvSpPr>
        <p:spPr>
          <a:xfrm>
            <a:off x="4469215" y="2184399"/>
            <a:ext cx="129518" cy="58283"/>
          </a:xfrm>
          <a:custGeom>
            <a:avLst/>
            <a:gdLst/>
            <a:ahLst/>
            <a:cxnLst/>
            <a:rect l="l" t="t" r="r" b="b"/>
            <a:pathLst>
              <a:path w="95250" h="57150">
                <a:moveTo>
                  <a:pt x="90285" y="0"/>
                </a:moveTo>
                <a:lnTo>
                  <a:pt x="0" y="42742"/>
                </a:lnTo>
                <a:lnTo>
                  <a:pt x="4811" y="56905"/>
                </a:lnTo>
                <a:lnTo>
                  <a:pt x="94970" y="14289"/>
                </a:lnTo>
                <a:lnTo>
                  <a:pt x="90285" y="0"/>
                </a:lnTo>
                <a:close/>
              </a:path>
            </a:pathLst>
          </a:custGeom>
          <a:solidFill>
            <a:srgbClr val="0093DE"/>
          </a:solidFill>
        </p:spPr>
        <p:txBody>
          <a:bodyPr wrap="square" lIns="0" tIns="0" rIns="0" bIns="0" rtlCol="0"/>
          <a:lstStyle/>
          <a:p>
            <a:endParaRPr/>
          </a:p>
        </p:txBody>
      </p:sp>
      <p:sp>
        <p:nvSpPr>
          <p:cNvPr id="90" name="object 90"/>
          <p:cNvSpPr/>
          <p:nvPr/>
        </p:nvSpPr>
        <p:spPr>
          <a:xfrm>
            <a:off x="4656553" y="2126365"/>
            <a:ext cx="97571" cy="48569"/>
          </a:xfrm>
          <a:custGeom>
            <a:avLst/>
            <a:gdLst/>
            <a:ahLst/>
            <a:cxnLst/>
            <a:rect l="l" t="t" r="r" b="b"/>
            <a:pathLst>
              <a:path w="71754" h="47625">
                <a:moveTo>
                  <a:pt x="66732" y="0"/>
                </a:moveTo>
                <a:lnTo>
                  <a:pt x="0" y="33258"/>
                </a:lnTo>
                <a:lnTo>
                  <a:pt x="4685" y="47421"/>
                </a:lnTo>
                <a:lnTo>
                  <a:pt x="71544" y="14289"/>
                </a:lnTo>
                <a:lnTo>
                  <a:pt x="66732" y="0"/>
                </a:lnTo>
                <a:close/>
              </a:path>
            </a:pathLst>
          </a:custGeom>
          <a:solidFill>
            <a:srgbClr val="0093DE"/>
          </a:solidFill>
        </p:spPr>
        <p:txBody>
          <a:bodyPr wrap="square" lIns="0" tIns="0" rIns="0" bIns="0" rtlCol="0"/>
          <a:lstStyle/>
          <a:p>
            <a:endParaRPr/>
          </a:p>
        </p:txBody>
      </p:sp>
      <p:sp>
        <p:nvSpPr>
          <p:cNvPr id="91" name="object 91"/>
          <p:cNvSpPr/>
          <p:nvPr/>
        </p:nvSpPr>
        <p:spPr>
          <a:xfrm>
            <a:off x="4753836" y="2121592"/>
            <a:ext cx="38856" cy="19428"/>
          </a:xfrm>
          <a:custGeom>
            <a:avLst/>
            <a:gdLst/>
            <a:ahLst/>
            <a:cxnLst/>
            <a:rect l="l" t="t" r="r" b="b"/>
            <a:pathLst>
              <a:path w="28575" h="19050">
                <a:moveTo>
                  <a:pt x="28491" y="0"/>
                </a:moveTo>
                <a:lnTo>
                  <a:pt x="0" y="4678"/>
                </a:lnTo>
                <a:lnTo>
                  <a:pt x="0" y="18968"/>
                </a:lnTo>
                <a:lnTo>
                  <a:pt x="28491" y="14163"/>
                </a:lnTo>
                <a:lnTo>
                  <a:pt x="28491" y="0"/>
                </a:lnTo>
                <a:close/>
              </a:path>
            </a:pathLst>
          </a:custGeom>
          <a:solidFill>
            <a:srgbClr val="0093DE"/>
          </a:solidFill>
        </p:spPr>
        <p:txBody>
          <a:bodyPr wrap="square" lIns="0" tIns="0" rIns="0" bIns="0" rtlCol="0"/>
          <a:lstStyle/>
          <a:p>
            <a:endParaRPr/>
          </a:p>
        </p:txBody>
      </p:sp>
      <p:sp>
        <p:nvSpPr>
          <p:cNvPr id="92" name="object 92"/>
          <p:cNvSpPr/>
          <p:nvPr/>
        </p:nvSpPr>
        <p:spPr>
          <a:xfrm>
            <a:off x="4863518" y="2087417"/>
            <a:ext cx="136426" cy="39503"/>
          </a:xfrm>
          <a:custGeom>
            <a:avLst/>
            <a:gdLst/>
            <a:ahLst/>
            <a:cxnLst/>
            <a:rect l="l" t="t" r="r" b="b"/>
            <a:pathLst>
              <a:path w="100329" h="38735">
                <a:moveTo>
                  <a:pt x="94970" y="0"/>
                </a:moveTo>
                <a:lnTo>
                  <a:pt x="0" y="24026"/>
                </a:lnTo>
                <a:lnTo>
                  <a:pt x="4811" y="38190"/>
                </a:lnTo>
                <a:lnTo>
                  <a:pt x="99782" y="14163"/>
                </a:lnTo>
                <a:lnTo>
                  <a:pt x="94970" y="0"/>
                </a:lnTo>
                <a:close/>
              </a:path>
            </a:pathLst>
          </a:custGeom>
          <a:solidFill>
            <a:srgbClr val="0093DE"/>
          </a:solidFill>
        </p:spPr>
        <p:txBody>
          <a:bodyPr wrap="square" lIns="0" tIns="0" rIns="0" bIns="0" rtlCol="0"/>
          <a:lstStyle/>
          <a:p>
            <a:endParaRPr/>
          </a:p>
        </p:txBody>
      </p:sp>
      <p:sp>
        <p:nvSpPr>
          <p:cNvPr id="93" name="object 93"/>
          <p:cNvSpPr/>
          <p:nvPr/>
        </p:nvSpPr>
        <p:spPr>
          <a:xfrm>
            <a:off x="5070656" y="2063172"/>
            <a:ext cx="110522" cy="29142"/>
          </a:xfrm>
          <a:custGeom>
            <a:avLst/>
            <a:gdLst/>
            <a:ahLst/>
            <a:cxnLst/>
            <a:rect l="l" t="t" r="r" b="b"/>
            <a:pathLst>
              <a:path w="81279" h="28575">
                <a:moveTo>
                  <a:pt x="75976" y="0"/>
                </a:moveTo>
                <a:lnTo>
                  <a:pt x="0" y="14289"/>
                </a:lnTo>
                <a:lnTo>
                  <a:pt x="4685" y="28452"/>
                </a:lnTo>
                <a:lnTo>
                  <a:pt x="80661" y="14289"/>
                </a:lnTo>
                <a:lnTo>
                  <a:pt x="75976" y="0"/>
                </a:lnTo>
                <a:close/>
              </a:path>
            </a:pathLst>
          </a:custGeom>
          <a:solidFill>
            <a:srgbClr val="0093DE"/>
          </a:solidFill>
        </p:spPr>
        <p:txBody>
          <a:bodyPr wrap="square" lIns="0" tIns="0" rIns="0" bIns="0" rtlCol="0"/>
          <a:lstStyle/>
          <a:p>
            <a:endParaRPr/>
          </a:p>
        </p:txBody>
      </p:sp>
      <p:sp>
        <p:nvSpPr>
          <p:cNvPr id="94" name="object 94"/>
          <p:cNvSpPr/>
          <p:nvPr/>
        </p:nvSpPr>
        <p:spPr>
          <a:xfrm>
            <a:off x="1269280" y="4866655"/>
            <a:ext cx="198595" cy="99082"/>
          </a:xfrm>
          <a:custGeom>
            <a:avLst/>
            <a:gdLst/>
            <a:ahLst/>
            <a:cxnLst/>
            <a:rect l="l" t="t" r="r" b="b"/>
            <a:pathLst>
              <a:path w="146050" h="97154">
                <a:moveTo>
                  <a:pt x="146050" y="0"/>
                </a:moveTo>
                <a:lnTo>
                  <a:pt x="0" y="39623"/>
                </a:lnTo>
                <a:lnTo>
                  <a:pt x="0" y="96773"/>
                </a:lnTo>
                <a:lnTo>
                  <a:pt x="146050" y="57150"/>
                </a:lnTo>
                <a:lnTo>
                  <a:pt x="146050" y="0"/>
                </a:lnTo>
                <a:close/>
              </a:path>
            </a:pathLst>
          </a:custGeom>
          <a:solidFill>
            <a:srgbClr val="FFFFFF"/>
          </a:solidFill>
        </p:spPr>
        <p:txBody>
          <a:bodyPr wrap="square" lIns="0" tIns="0" rIns="0" bIns="0" rtlCol="0"/>
          <a:lstStyle/>
          <a:p>
            <a:endParaRPr/>
          </a:p>
        </p:txBody>
      </p:sp>
      <p:sp>
        <p:nvSpPr>
          <p:cNvPr id="95" name="object 95"/>
          <p:cNvSpPr/>
          <p:nvPr/>
        </p:nvSpPr>
        <p:spPr>
          <a:xfrm>
            <a:off x="1269280" y="4924938"/>
            <a:ext cx="198595" cy="40798"/>
          </a:xfrm>
          <a:custGeom>
            <a:avLst/>
            <a:gdLst/>
            <a:ahLst/>
            <a:cxnLst/>
            <a:rect l="l" t="t" r="r" b="b"/>
            <a:pathLst>
              <a:path w="146050" h="40004">
                <a:moveTo>
                  <a:pt x="0" y="39623"/>
                </a:moveTo>
                <a:lnTo>
                  <a:pt x="146050" y="0"/>
                </a:lnTo>
              </a:path>
            </a:pathLst>
          </a:custGeom>
          <a:ln w="9525">
            <a:solidFill>
              <a:srgbClr val="808080"/>
            </a:solidFill>
          </a:ln>
        </p:spPr>
        <p:txBody>
          <a:bodyPr wrap="square" lIns="0" tIns="0" rIns="0" bIns="0" rtlCol="0"/>
          <a:lstStyle/>
          <a:p>
            <a:endParaRPr/>
          </a:p>
        </p:txBody>
      </p:sp>
      <p:sp>
        <p:nvSpPr>
          <p:cNvPr id="96" name="object 96"/>
          <p:cNvSpPr/>
          <p:nvPr/>
        </p:nvSpPr>
        <p:spPr>
          <a:xfrm>
            <a:off x="1269280" y="4866655"/>
            <a:ext cx="198595" cy="40798"/>
          </a:xfrm>
          <a:custGeom>
            <a:avLst/>
            <a:gdLst/>
            <a:ahLst/>
            <a:cxnLst/>
            <a:rect l="l" t="t" r="r" b="b"/>
            <a:pathLst>
              <a:path w="146050" h="40004">
                <a:moveTo>
                  <a:pt x="0" y="39623"/>
                </a:moveTo>
                <a:lnTo>
                  <a:pt x="146050" y="0"/>
                </a:lnTo>
              </a:path>
            </a:pathLst>
          </a:custGeom>
          <a:ln w="9525">
            <a:solidFill>
              <a:srgbClr val="808080"/>
            </a:solidFill>
          </a:ln>
        </p:spPr>
        <p:txBody>
          <a:bodyPr wrap="square" lIns="0" tIns="0" rIns="0" bIns="0" rtlCol="0"/>
          <a:lstStyle/>
          <a:p>
            <a:endParaRPr/>
          </a:p>
        </p:txBody>
      </p:sp>
      <p:sp>
        <p:nvSpPr>
          <p:cNvPr id="97" name="object 97"/>
          <p:cNvSpPr/>
          <p:nvPr/>
        </p:nvSpPr>
        <p:spPr>
          <a:xfrm>
            <a:off x="354018" y="1543341"/>
            <a:ext cx="5559794" cy="3854468"/>
          </a:xfrm>
          <a:custGeom>
            <a:avLst/>
            <a:gdLst/>
            <a:ahLst/>
            <a:cxnLst/>
            <a:rect l="l" t="t" r="r" b="b"/>
            <a:pathLst>
              <a:path w="4088765" h="3779520">
                <a:moveTo>
                  <a:pt x="0" y="3779012"/>
                </a:moveTo>
                <a:lnTo>
                  <a:pt x="4088638" y="3779012"/>
                </a:lnTo>
                <a:lnTo>
                  <a:pt x="4088638" y="0"/>
                </a:lnTo>
                <a:lnTo>
                  <a:pt x="0" y="0"/>
                </a:lnTo>
                <a:lnTo>
                  <a:pt x="0" y="3779012"/>
                </a:lnTo>
                <a:close/>
              </a:path>
            </a:pathLst>
          </a:custGeom>
          <a:solidFill>
            <a:srgbClr val="FFFFFF"/>
          </a:solidFill>
        </p:spPr>
        <p:txBody>
          <a:bodyPr wrap="square" lIns="0" tIns="0" rIns="0" bIns="0" rtlCol="0"/>
          <a:lstStyle/>
          <a:p>
            <a:endParaRPr/>
          </a:p>
        </p:txBody>
      </p:sp>
      <p:sp>
        <p:nvSpPr>
          <p:cNvPr id="98" name="object 98"/>
          <p:cNvSpPr/>
          <p:nvPr/>
        </p:nvSpPr>
        <p:spPr>
          <a:xfrm>
            <a:off x="354018" y="1018403"/>
            <a:ext cx="5559794" cy="4379018"/>
          </a:xfrm>
          <a:custGeom>
            <a:avLst/>
            <a:gdLst/>
            <a:ahLst/>
            <a:cxnLst/>
            <a:rect l="l" t="t" r="r" b="b"/>
            <a:pathLst>
              <a:path w="4088765" h="4293870">
                <a:moveTo>
                  <a:pt x="0" y="4293743"/>
                </a:moveTo>
                <a:lnTo>
                  <a:pt x="4088638" y="4293743"/>
                </a:lnTo>
                <a:lnTo>
                  <a:pt x="4088638" y="0"/>
                </a:lnTo>
                <a:lnTo>
                  <a:pt x="0" y="0"/>
                </a:lnTo>
                <a:lnTo>
                  <a:pt x="0" y="4293743"/>
                </a:lnTo>
                <a:close/>
              </a:path>
            </a:pathLst>
          </a:custGeom>
          <a:ln w="19050">
            <a:solidFill>
              <a:srgbClr val="DDDDDD"/>
            </a:solidFill>
          </a:ln>
        </p:spPr>
        <p:txBody>
          <a:bodyPr wrap="square" lIns="0" tIns="0" rIns="0" bIns="0" rtlCol="0"/>
          <a:lstStyle/>
          <a:p>
            <a:endParaRPr/>
          </a:p>
        </p:txBody>
      </p:sp>
      <p:sp>
        <p:nvSpPr>
          <p:cNvPr id="99" name="object 99"/>
          <p:cNvSpPr/>
          <p:nvPr/>
        </p:nvSpPr>
        <p:spPr>
          <a:xfrm>
            <a:off x="1353467" y="4992935"/>
            <a:ext cx="69076" cy="0"/>
          </a:xfrm>
          <a:custGeom>
            <a:avLst/>
            <a:gdLst/>
            <a:ahLst/>
            <a:cxnLst/>
            <a:rect l="l" t="t" r="r" b="b"/>
            <a:pathLst>
              <a:path w="50800">
                <a:moveTo>
                  <a:pt x="0" y="0"/>
                </a:moveTo>
                <a:lnTo>
                  <a:pt x="50800" y="0"/>
                </a:lnTo>
              </a:path>
            </a:pathLst>
          </a:custGeom>
          <a:ln w="9525">
            <a:solidFill>
              <a:srgbClr val="808080"/>
            </a:solidFill>
          </a:ln>
        </p:spPr>
        <p:txBody>
          <a:bodyPr wrap="square" lIns="0" tIns="0" rIns="0" bIns="0" rtlCol="0"/>
          <a:lstStyle/>
          <a:p>
            <a:endParaRPr/>
          </a:p>
        </p:txBody>
      </p:sp>
      <p:sp>
        <p:nvSpPr>
          <p:cNvPr id="100" name="object 100"/>
          <p:cNvSpPr/>
          <p:nvPr/>
        </p:nvSpPr>
        <p:spPr>
          <a:xfrm>
            <a:off x="1353467" y="3579630"/>
            <a:ext cx="69076" cy="0"/>
          </a:xfrm>
          <a:custGeom>
            <a:avLst/>
            <a:gdLst/>
            <a:ahLst/>
            <a:cxnLst/>
            <a:rect l="l" t="t" r="r" b="b"/>
            <a:pathLst>
              <a:path w="50800">
                <a:moveTo>
                  <a:pt x="0" y="0"/>
                </a:moveTo>
                <a:lnTo>
                  <a:pt x="50800" y="0"/>
                </a:lnTo>
              </a:path>
            </a:pathLst>
          </a:custGeom>
          <a:ln w="9525">
            <a:solidFill>
              <a:srgbClr val="808080"/>
            </a:solidFill>
          </a:ln>
        </p:spPr>
        <p:txBody>
          <a:bodyPr wrap="square" lIns="0" tIns="0" rIns="0" bIns="0" rtlCol="0"/>
          <a:lstStyle/>
          <a:p>
            <a:endParaRPr/>
          </a:p>
        </p:txBody>
      </p:sp>
      <p:sp>
        <p:nvSpPr>
          <p:cNvPr id="101" name="object 101"/>
          <p:cNvSpPr/>
          <p:nvPr/>
        </p:nvSpPr>
        <p:spPr>
          <a:xfrm>
            <a:off x="1353467" y="4142905"/>
            <a:ext cx="69076" cy="0"/>
          </a:xfrm>
          <a:custGeom>
            <a:avLst/>
            <a:gdLst/>
            <a:ahLst/>
            <a:cxnLst/>
            <a:rect l="l" t="t" r="r" b="b"/>
            <a:pathLst>
              <a:path w="50800">
                <a:moveTo>
                  <a:pt x="0" y="0"/>
                </a:moveTo>
                <a:lnTo>
                  <a:pt x="50800" y="0"/>
                </a:lnTo>
              </a:path>
            </a:pathLst>
          </a:custGeom>
          <a:ln w="9525">
            <a:solidFill>
              <a:srgbClr val="808080"/>
            </a:solidFill>
          </a:ln>
        </p:spPr>
        <p:txBody>
          <a:bodyPr wrap="square" lIns="0" tIns="0" rIns="0" bIns="0" rtlCol="0"/>
          <a:lstStyle/>
          <a:p>
            <a:endParaRPr/>
          </a:p>
        </p:txBody>
      </p:sp>
      <p:sp>
        <p:nvSpPr>
          <p:cNvPr id="102" name="object 102"/>
          <p:cNvSpPr/>
          <p:nvPr/>
        </p:nvSpPr>
        <p:spPr>
          <a:xfrm>
            <a:off x="1353467" y="1894207"/>
            <a:ext cx="69076" cy="0"/>
          </a:xfrm>
          <a:custGeom>
            <a:avLst/>
            <a:gdLst/>
            <a:ahLst/>
            <a:cxnLst/>
            <a:rect l="l" t="t" r="r" b="b"/>
            <a:pathLst>
              <a:path w="50800">
                <a:moveTo>
                  <a:pt x="0" y="0"/>
                </a:moveTo>
                <a:lnTo>
                  <a:pt x="50800" y="0"/>
                </a:lnTo>
              </a:path>
            </a:pathLst>
          </a:custGeom>
          <a:ln w="9525">
            <a:solidFill>
              <a:srgbClr val="808080"/>
            </a:solidFill>
          </a:ln>
        </p:spPr>
        <p:txBody>
          <a:bodyPr wrap="square" lIns="0" tIns="0" rIns="0" bIns="0" rtlCol="0"/>
          <a:lstStyle/>
          <a:p>
            <a:endParaRPr/>
          </a:p>
        </p:txBody>
      </p:sp>
      <p:sp>
        <p:nvSpPr>
          <p:cNvPr id="103" name="object 103"/>
          <p:cNvSpPr/>
          <p:nvPr/>
        </p:nvSpPr>
        <p:spPr>
          <a:xfrm>
            <a:off x="1353467" y="4706311"/>
            <a:ext cx="69076" cy="0"/>
          </a:xfrm>
          <a:custGeom>
            <a:avLst/>
            <a:gdLst/>
            <a:ahLst/>
            <a:cxnLst/>
            <a:rect l="l" t="t" r="r" b="b"/>
            <a:pathLst>
              <a:path w="50800">
                <a:moveTo>
                  <a:pt x="0" y="0"/>
                </a:moveTo>
                <a:lnTo>
                  <a:pt x="50800" y="0"/>
                </a:lnTo>
              </a:path>
            </a:pathLst>
          </a:custGeom>
          <a:ln w="9525">
            <a:solidFill>
              <a:srgbClr val="808080"/>
            </a:solidFill>
          </a:ln>
        </p:spPr>
        <p:txBody>
          <a:bodyPr wrap="square" lIns="0" tIns="0" rIns="0" bIns="0" rtlCol="0"/>
          <a:lstStyle/>
          <a:p>
            <a:endParaRPr/>
          </a:p>
        </p:txBody>
      </p:sp>
      <p:sp>
        <p:nvSpPr>
          <p:cNvPr id="104" name="object 104"/>
          <p:cNvSpPr/>
          <p:nvPr/>
        </p:nvSpPr>
        <p:spPr>
          <a:xfrm>
            <a:off x="1353467" y="3021017"/>
            <a:ext cx="69076" cy="0"/>
          </a:xfrm>
          <a:custGeom>
            <a:avLst/>
            <a:gdLst/>
            <a:ahLst/>
            <a:cxnLst/>
            <a:rect l="l" t="t" r="r" b="b"/>
            <a:pathLst>
              <a:path w="50800">
                <a:moveTo>
                  <a:pt x="0" y="0"/>
                </a:moveTo>
                <a:lnTo>
                  <a:pt x="50800" y="0"/>
                </a:lnTo>
              </a:path>
            </a:pathLst>
          </a:custGeom>
          <a:ln w="9525">
            <a:solidFill>
              <a:srgbClr val="808080"/>
            </a:solidFill>
          </a:ln>
        </p:spPr>
        <p:txBody>
          <a:bodyPr wrap="square" lIns="0" tIns="0" rIns="0" bIns="0" rtlCol="0"/>
          <a:lstStyle/>
          <a:p>
            <a:endParaRPr/>
          </a:p>
        </p:txBody>
      </p:sp>
      <p:sp>
        <p:nvSpPr>
          <p:cNvPr id="105" name="object 105"/>
          <p:cNvSpPr/>
          <p:nvPr/>
        </p:nvSpPr>
        <p:spPr>
          <a:xfrm>
            <a:off x="1353467" y="2457612"/>
            <a:ext cx="69076" cy="0"/>
          </a:xfrm>
          <a:custGeom>
            <a:avLst/>
            <a:gdLst/>
            <a:ahLst/>
            <a:cxnLst/>
            <a:rect l="l" t="t" r="r" b="b"/>
            <a:pathLst>
              <a:path w="50800">
                <a:moveTo>
                  <a:pt x="0" y="0"/>
                </a:moveTo>
                <a:lnTo>
                  <a:pt x="50800" y="0"/>
                </a:lnTo>
              </a:path>
            </a:pathLst>
          </a:custGeom>
          <a:ln w="9525">
            <a:solidFill>
              <a:srgbClr val="808080"/>
            </a:solidFill>
          </a:ln>
        </p:spPr>
        <p:txBody>
          <a:bodyPr wrap="square" lIns="0" tIns="0" rIns="0" bIns="0" rtlCol="0"/>
          <a:lstStyle/>
          <a:p>
            <a:endParaRPr/>
          </a:p>
        </p:txBody>
      </p:sp>
      <p:sp>
        <p:nvSpPr>
          <p:cNvPr id="106" name="object 106"/>
          <p:cNvSpPr/>
          <p:nvPr/>
        </p:nvSpPr>
        <p:spPr>
          <a:xfrm>
            <a:off x="1355667" y="1896420"/>
            <a:ext cx="0" cy="3089662"/>
          </a:xfrm>
          <a:custGeom>
            <a:avLst/>
            <a:gdLst/>
            <a:ahLst/>
            <a:cxnLst/>
            <a:rect l="l" t="t" r="r" b="b"/>
            <a:pathLst>
              <a:path h="3029585">
                <a:moveTo>
                  <a:pt x="0" y="0"/>
                </a:moveTo>
                <a:lnTo>
                  <a:pt x="0" y="3029225"/>
                </a:lnTo>
              </a:path>
            </a:pathLst>
          </a:custGeom>
          <a:ln w="4746">
            <a:solidFill>
              <a:srgbClr val="808080"/>
            </a:solidFill>
          </a:ln>
        </p:spPr>
        <p:txBody>
          <a:bodyPr wrap="square" lIns="0" tIns="0" rIns="0" bIns="0" rtlCol="0"/>
          <a:lstStyle/>
          <a:p>
            <a:endParaRPr/>
          </a:p>
        </p:txBody>
      </p:sp>
      <p:sp>
        <p:nvSpPr>
          <p:cNvPr id="107" name="object 107"/>
          <p:cNvSpPr/>
          <p:nvPr/>
        </p:nvSpPr>
        <p:spPr>
          <a:xfrm>
            <a:off x="1355667" y="4985714"/>
            <a:ext cx="4187762" cy="0"/>
          </a:xfrm>
          <a:custGeom>
            <a:avLst/>
            <a:gdLst/>
            <a:ahLst/>
            <a:cxnLst/>
            <a:rect l="l" t="t" r="r" b="b"/>
            <a:pathLst>
              <a:path w="3079750">
                <a:moveTo>
                  <a:pt x="0" y="0"/>
                </a:moveTo>
                <a:lnTo>
                  <a:pt x="3079566" y="0"/>
                </a:lnTo>
              </a:path>
            </a:pathLst>
          </a:custGeom>
          <a:ln w="4742">
            <a:solidFill>
              <a:srgbClr val="808080"/>
            </a:solidFill>
          </a:ln>
        </p:spPr>
        <p:txBody>
          <a:bodyPr wrap="square" lIns="0" tIns="0" rIns="0" bIns="0" rtlCol="0"/>
          <a:lstStyle/>
          <a:p>
            <a:endParaRPr/>
          </a:p>
        </p:txBody>
      </p:sp>
      <p:sp>
        <p:nvSpPr>
          <p:cNvPr id="108" name="object 108"/>
          <p:cNvSpPr/>
          <p:nvPr/>
        </p:nvSpPr>
        <p:spPr>
          <a:xfrm>
            <a:off x="2195947" y="4942189"/>
            <a:ext cx="0" cy="44036"/>
          </a:xfrm>
          <a:custGeom>
            <a:avLst/>
            <a:gdLst/>
            <a:ahLst/>
            <a:cxnLst/>
            <a:rect l="l" t="t" r="r" b="b"/>
            <a:pathLst>
              <a:path h="43179">
                <a:moveTo>
                  <a:pt x="0" y="42679"/>
                </a:moveTo>
                <a:lnTo>
                  <a:pt x="0" y="0"/>
                </a:lnTo>
              </a:path>
            </a:pathLst>
          </a:custGeom>
          <a:ln w="4746">
            <a:solidFill>
              <a:srgbClr val="808080"/>
            </a:solidFill>
          </a:ln>
        </p:spPr>
        <p:txBody>
          <a:bodyPr wrap="square" lIns="0" tIns="0" rIns="0" bIns="0" rtlCol="0"/>
          <a:lstStyle/>
          <a:p>
            <a:endParaRPr/>
          </a:p>
        </p:txBody>
      </p:sp>
      <p:sp>
        <p:nvSpPr>
          <p:cNvPr id="109" name="object 109"/>
          <p:cNvSpPr/>
          <p:nvPr/>
        </p:nvSpPr>
        <p:spPr>
          <a:xfrm>
            <a:off x="3035728" y="4942189"/>
            <a:ext cx="0" cy="44036"/>
          </a:xfrm>
          <a:custGeom>
            <a:avLst/>
            <a:gdLst/>
            <a:ahLst/>
            <a:cxnLst/>
            <a:rect l="l" t="t" r="r" b="b"/>
            <a:pathLst>
              <a:path h="43179">
                <a:moveTo>
                  <a:pt x="0" y="42679"/>
                </a:moveTo>
                <a:lnTo>
                  <a:pt x="0" y="0"/>
                </a:lnTo>
              </a:path>
            </a:pathLst>
          </a:custGeom>
          <a:ln w="4746">
            <a:solidFill>
              <a:srgbClr val="808080"/>
            </a:solidFill>
          </a:ln>
        </p:spPr>
        <p:txBody>
          <a:bodyPr wrap="square" lIns="0" tIns="0" rIns="0" bIns="0" rtlCol="0"/>
          <a:lstStyle/>
          <a:p>
            <a:endParaRPr/>
          </a:p>
        </p:txBody>
      </p:sp>
      <p:sp>
        <p:nvSpPr>
          <p:cNvPr id="110" name="object 110"/>
          <p:cNvSpPr/>
          <p:nvPr/>
        </p:nvSpPr>
        <p:spPr>
          <a:xfrm>
            <a:off x="3869537" y="4942189"/>
            <a:ext cx="0" cy="44036"/>
          </a:xfrm>
          <a:custGeom>
            <a:avLst/>
            <a:gdLst/>
            <a:ahLst/>
            <a:cxnLst/>
            <a:rect l="l" t="t" r="r" b="b"/>
            <a:pathLst>
              <a:path h="43179">
                <a:moveTo>
                  <a:pt x="0" y="42679"/>
                </a:moveTo>
                <a:lnTo>
                  <a:pt x="0" y="0"/>
                </a:lnTo>
              </a:path>
            </a:pathLst>
          </a:custGeom>
          <a:ln w="4746">
            <a:solidFill>
              <a:srgbClr val="808080"/>
            </a:solidFill>
          </a:ln>
        </p:spPr>
        <p:txBody>
          <a:bodyPr wrap="square" lIns="0" tIns="0" rIns="0" bIns="0" rtlCol="0"/>
          <a:lstStyle/>
          <a:p>
            <a:endParaRPr/>
          </a:p>
        </p:txBody>
      </p:sp>
      <p:sp>
        <p:nvSpPr>
          <p:cNvPr id="111" name="object 111"/>
          <p:cNvSpPr/>
          <p:nvPr/>
        </p:nvSpPr>
        <p:spPr>
          <a:xfrm>
            <a:off x="4709370" y="4942189"/>
            <a:ext cx="0" cy="44036"/>
          </a:xfrm>
          <a:custGeom>
            <a:avLst/>
            <a:gdLst/>
            <a:ahLst/>
            <a:cxnLst/>
            <a:rect l="l" t="t" r="r" b="b"/>
            <a:pathLst>
              <a:path h="43179">
                <a:moveTo>
                  <a:pt x="0" y="42679"/>
                </a:moveTo>
                <a:lnTo>
                  <a:pt x="0" y="0"/>
                </a:lnTo>
              </a:path>
            </a:pathLst>
          </a:custGeom>
          <a:ln w="4746">
            <a:solidFill>
              <a:srgbClr val="808080"/>
            </a:solidFill>
          </a:ln>
        </p:spPr>
        <p:txBody>
          <a:bodyPr wrap="square" lIns="0" tIns="0" rIns="0" bIns="0" rtlCol="0"/>
          <a:lstStyle/>
          <a:p>
            <a:endParaRPr/>
          </a:p>
        </p:txBody>
      </p:sp>
      <p:sp>
        <p:nvSpPr>
          <p:cNvPr id="112" name="object 112"/>
          <p:cNvSpPr/>
          <p:nvPr/>
        </p:nvSpPr>
        <p:spPr>
          <a:xfrm>
            <a:off x="5549718" y="4942189"/>
            <a:ext cx="0" cy="44036"/>
          </a:xfrm>
          <a:custGeom>
            <a:avLst/>
            <a:gdLst/>
            <a:ahLst/>
            <a:cxnLst/>
            <a:rect l="l" t="t" r="r" b="b"/>
            <a:pathLst>
              <a:path h="43179">
                <a:moveTo>
                  <a:pt x="0" y="42679"/>
                </a:moveTo>
                <a:lnTo>
                  <a:pt x="0" y="0"/>
                </a:lnTo>
              </a:path>
            </a:pathLst>
          </a:custGeom>
          <a:ln w="4746">
            <a:solidFill>
              <a:srgbClr val="808080"/>
            </a:solidFill>
          </a:ln>
        </p:spPr>
        <p:txBody>
          <a:bodyPr wrap="square" lIns="0" tIns="0" rIns="0" bIns="0" rtlCol="0"/>
          <a:lstStyle/>
          <a:p>
            <a:endParaRPr/>
          </a:p>
        </p:txBody>
      </p:sp>
      <p:sp>
        <p:nvSpPr>
          <p:cNvPr id="113" name="object 113"/>
          <p:cNvSpPr/>
          <p:nvPr/>
        </p:nvSpPr>
        <p:spPr>
          <a:xfrm>
            <a:off x="1352449" y="4073093"/>
            <a:ext cx="3774167" cy="779701"/>
          </a:xfrm>
          <a:custGeom>
            <a:avLst/>
            <a:gdLst/>
            <a:ahLst/>
            <a:cxnLst/>
            <a:rect l="l" t="t" r="r" b="b"/>
            <a:pathLst>
              <a:path w="2775585" h="764539">
                <a:moveTo>
                  <a:pt x="0" y="56905"/>
                </a:moveTo>
                <a:lnTo>
                  <a:pt x="308813" y="18968"/>
                </a:lnTo>
                <a:lnTo>
                  <a:pt x="617943" y="18968"/>
                </a:lnTo>
                <a:lnTo>
                  <a:pt x="926756" y="0"/>
                </a:lnTo>
                <a:lnTo>
                  <a:pt x="1235507" y="118617"/>
                </a:lnTo>
                <a:lnTo>
                  <a:pt x="1544447" y="341789"/>
                </a:lnTo>
                <a:lnTo>
                  <a:pt x="1848830" y="493854"/>
                </a:lnTo>
                <a:lnTo>
                  <a:pt x="2157644" y="645603"/>
                </a:lnTo>
                <a:lnTo>
                  <a:pt x="2466457" y="717051"/>
                </a:lnTo>
                <a:lnTo>
                  <a:pt x="2775271" y="764473"/>
                </a:lnTo>
              </a:path>
            </a:pathLst>
          </a:custGeom>
          <a:ln w="14227">
            <a:solidFill>
              <a:srgbClr val="005481"/>
            </a:solidFill>
          </a:ln>
        </p:spPr>
        <p:txBody>
          <a:bodyPr wrap="square" lIns="0" tIns="0" rIns="0" bIns="0" rtlCol="0"/>
          <a:lstStyle/>
          <a:p>
            <a:endParaRPr/>
          </a:p>
        </p:txBody>
      </p:sp>
      <p:sp>
        <p:nvSpPr>
          <p:cNvPr id="114" name="object 114"/>
          <p:cNvSpPr/>
          <p:nvPr/>
        </p:nvSpPr>
        <p:spPr>
          <a:xfrm>
            <a:off x="1345995" y="2775059"/>
            <a:ext cx="136426" cy="48569"/>
          </a:xfrm>
          <a:custGeom>
            <a:avLst/>
            <a:gdLst/>
            <a:ahLst/>
            <a:cxnLst/>
            <a:rect l="l" t="t" r="r" b="b"/>
            <a:pathLst>
              <a:path w="100330" h="47625">
                <a:moveTo>
                  <a:pt x="95238" y="0"/>
                </a:moveTo>
                <a:lnTo>
                  <a:pt x="0" y="33258"/>
                </a:lnTo>
                <a:lnTo>
                  <a:pt x="4746" y="47421"/>
                </a:lnTo>
                <a:lnTo>
                  <a:pt x="99984" y="14289"/>
                </a:lnTo>
                <a:lnTo>
                  <a:pt x="95238" y="0"/>
                </a:lnTo>
                <a:close/>
              </a:path>
            </a:pathLst>
          </a:custGeom>
          <a:solidFill>
            <a:srgbClr val="0093DE"/>
          </a:solidFill>
        </p:spPr>
        <p:txBody>
          <a:bodyPr wrap="square" lIns="0" tIns="0" rIns="0" bIns="0" rtlCol="0"/>
          <a:lstStyle/>
          <a:p>
            <a:endParaRPr/>
          </a:p>
        </p:txBody>
      </p:sp>
      <p:sp>
        <p:nvSpPr>
          <p:cNvPr id="115" name="object 115"/>
          <p:cNvSpPr/>
          <p:nvPr/>
        </p:nvSpPr>
        <p:spPr>
          <a:xfrm>
            <a:off x="1552942" y="2721926"/>
            <a:ext cx="135563" cy="48569"/>
          </a:xfrm>
          <a:custGeom>
            <a:avLst/>
            <a:gdLst/>
            <a:ahLst/>
            <a:cxnLst/>
            <a:rect l="l" t="t" r="r" b="b"/>
            <a:pathLst>
              <a:path w="99694" h="47625">
                <a:moveTo>
                  <a:pt x="94922" y="0"/>
                </a:moveTo>
                <a:lnTo>
                  <a:pt x="0" y="33131"/>
                </a:lnTo>
                <a:lnTo>
                  <a:pt x="4746" y="47421"/>
                </a:lnTo>
                <a:lnTo>
                  <a:pt x="99668" y="14163"/>
                </a:lnTo>
                <a:lnTo>
                  <a:pt x="94922" y="0"/>
                </a:lnTo>
                <a:close/>
              </a:path>
            </a:pathLst>
          </a:custGeom>
          <a:solidFill>
            <a:srgbClr val="0093DE"/>
          </a:solidFill>
        </p:spPr>
        <p:txBody>
          <a:bodyPr wrap="square" lIns="0" tIns="0" rIns="0" bIns="0" rtlCol="0"/>
          <a:lstStyle/>
          <a:p>
            <a:endParaRPr/>
          </a:p>
        </p:txBody>
      </p:sp>
      <p:sp>
        <p:nvSpPr>
          <p:cNvPr id="116" name="object 116"/>
          <p:cNvSpPr/>
          <p:nvPr/>
        </p:nvSpPr>
        <p:spPr>
          <a:xfrm>
            <a:off x="1753004" y="2697680"/>
            <a:ext cx="19858" cy="19428"/>
          </a:xfrm>
          <a:custGeom>
            <a:avLst/>
            <a:gdLst/>
            <a:ahLst/>
            <a:cxnLst/>
            <a:rect l="l" t="t" r="r" b="b"/>
            <a:pathLst>
              <a:path w="14605" h="19050">
                <a:moveTo>
                  <a:pt x="9492" y="0"/>
                </a:moveTo>
                <a:lnTo>
                  <a:pt x="0" y="4805"/>
                </a:lnTo>
                <a:lnTo>
                  <a:pt x="4746" y="18968"/>
                </a:lnTo>
                <a:lnTo>
                  <a:pt x="14238" y="14289"/>
                </a:lnTo>
                <a:lnTo>
                  <a:pt x="9492" y="0"/>
                </a:lnTo>
                <a:close/>
              </a:path>
            </a:pathLst>
          </a:custGeom>
          <a:solidFill>
            <a:srgbClr val="0093DE"/>
          </a:solidFill>
        </p:spPr>
        <p:txBody>
          <a:bodyPr wrap="square" lIns="0" tIns="0" rIns="0" bIns="0" rtlCol="0"/>
          <a:lstStyle/>
          <a:p>
            <a:endParaRPr/>
          </a:p>
        </p:txBody>
      </p:sp>
      <p:sp>
        <p:nvSpPr>
          <p:cNvPr id="117" name="object 117"/>
          <p:cNvSpPr/>
          <p:nvPr/>
        </p:nvSpPr>
        <p:spPr>
          <a:xfrm>
            <a:off x="1765911" y="2673563"/>
            <a:ext cx="123474" cy="38856"/>
          </a:xfrm>
          <a:custGeom>
            <a:avLst/>
            <a:gdLst/>
            <a:ahLst/>
            <a:cxnLst/>
            <a:rect l="l" t="t" r="r" b="b"/>
            <a:pathLst>
              <a:path w="90805" h="38100">
                <a:moveTo>
                  <a:pt x="85746" y="0"/>
                </a:moveTo>
                <a:lnTo>
                  <a:pt x="0" y="23647"/>
                </a:lnTo>
                <a:lnTo>
                  <a:pt x="4746" y="37937"/>
                </a:lnTo>
                <a:lnTo>
                  <a:pt x="90492" y="14163"/>
                </a:lnTo>
                <a:lnTo>
                  <a:pt x="85746" y="0"/>
                </a:lnTo>
                <a:close/>
              </a:path>
            </a:pathLst>
          </a:custGeom>
          <a:solidFill>
            <a:srgbClr val="0093DE"/>
          </a:solidFill>
        </p:spPr>
        <p:txBody>
          <a:bodyPr wrap="square" lIns="0" tIns="0" rIns="0" bIns="0" rtlCol="0"/>
          <a:lstStyle/>
          <a:p>
            <a:endParaRPr/>
          </a:p>
        </p:txBody>
      </p:sp>
      <p:sp>
        <p:nvSpPr>
          <p:cNvPr id="118" name="object 118"/>
          <p:cNvSpPr/>
          <p:nvPr/>
        </p:nvSpPr>
        <p:spPr>
          <a:xfrm>
            <a:off x="1959951" y="2629974"/>
            <a:ext cx="135563" cy="44036"/>
          </a:xfrm>
          <a:custGeom>
            <a:avLst/>
            <a:gdLst/>
            <a:ahLst/>
            <a:cxnLst/>
            <a:rect l="l" t="t" r="r" b="b"/>
            <a:pathLst>
              <a:path w="99694" h="43180">
                <a:moveTo>
                  <a:pt x="94922" y="0"/>
                </a:moveTo>
                <a:lnTo>
                  <a:pt x="0" y="28452"/>
                </a:lnTo>
                <a:lnTo>
                  <a:pt x="4746" y="42742"/>
                </a:lnTo>
                <a:lnTo>
                  <a:pt x="99668" y="14289"/>
                </a:lnTo>
                <a:lnTo>
                  <a:pt x="94922" y="0"/>
                </a:lnTo>
                <a:close/>
              </a:path>
            </a:pathLst>
          </a:custGeom>
          <a:solidFill>
            <a:srgbClr val="0093DE"/>
          </a:solidFill>
        </p:spPr>
        <p:txBody>
          <a:bodyPr wrap="square" lIns="0" tIns="0" rIns="0" bIns="0" rtlCol="0"/>
          <a:lstStyle/>
          <a:p>
            <a:endParaRPr/>
          </a:p>
        </p:txBody>
      </p:sp>
      <p:sp>
        <p:nvSpPr>
          <p:cNvPr id="119" name="object 119"/>
          <p:cNvSpPr/>
          <p:nvPr/>
        </p:nvSpPr>
        <p:spPr>
          <a:xfrm>
            <a:off x="2166897" y="2610628"/>
            <a:ext cx="25904" cy="19428"/>
          </a:xfrm>
          <a:custGeom>
            <a:avLst/>
            <a:gdLst/>
            <a:ahLst/>
            <a:cxnLst/>
            <a:rect l="l" t="t" r="r" b="b"/>
            <a:pathLst>
              <a:path w="19050" h="19050">
                <a:moveTo>
                  <a:pt x="14238" y="0"/>
                </a:moveTo>
                <a:lnTo>
                  <a:pt x="0" y="4805"/>
                </a:lnTo>
                <a:lnTo>
                  <a:pt x="4746" y="18968"/>
                </a:lnTo>
                <a:lnTo>
                  <a:pt x="18984" y="14289"/>
                </a:lnTo>
                <a:lnTo>
                  <a:pt x="14238" y="0"/>
                </a:lnTo>
                <a:close/>
              </a:path>
            </a:pathLst>
          </a:custGeom>
          <a:solidFill>
            <a:srgbClr val="0093DE"/>
          </a:solidFill>
        </p:spPr>
        <p:txBody>
          <a:bodyPr wrap="square" lIns="0" tIns="0" rIns="0" bIns="0" rtlCol="0"/>
          <a:lstStyle/>
          <a:p>
            <a:endParaRPr/>
          </a:p>
        </p:txBody>
      </p:sp>
      <p:sp>
        <p:nvSpPr>
          <p:cNvPr id="120" name="object 120"/>
          <p:cNvSpPr/>
          <p:nvPr/>
        </p:nvSpPr>
        <p:spPr>
          <a:xfrm>
            <a:off x="2192711" y="2596185"/>
            <a:ext cx="116567" cy="29142"/>
          </a:xfrm>
          <a:custGeom>
            <a:avLst/>
            <a:gdLst/>
            <a:ahLst/>
            <a:cxnLst/>
            <a:rect l="l" t="t" r="r" b="b"/>
            <a:pathLst>
              <a:path w="85725" h="28575">
                <a:moveTo>
                  <a:pt x="85429" y="0"/>
                </a:moveTo>
                <a:lnTo>
                  <a:pt x="0" y="14163"/>
                </a:lnTo>
                <a:lnTo>
                  <a:pt x="0" y="28452"/>
                </a:lnTo>
                <a:lnTo>
                  <a:pt x="85429" y="14163"/>
                </a:lnTo>
                <a:lnTo>
                  <a:pt x="85429" y="0"/>
                </a:lnTo>
                <a:close/>
              </a:path>
            </a:pathLst>
          </a:custGeom>
          <a:solidFill>
            <a:srgbClr val="0093DE"/>
          </a:solidFill>
        </p:spPr>
        <p:txBody>
          <a:bodyPr wrap="square" lIns="0" tIns="0" rIns="0" bIns="0" rtlCol="0"/>
          <a:lstStyle/>
          <a:p>
            <a:endParaRPr/>
          </a:p>
        </p:txBody>
      </p:sp>
      <p:sp>
        <p:nvSpPr>
          <p:cNvPr id="121" name="object 121"/>
          <p:cNvSpPr/>
          <p:nvPr/>
        </p:nvSpPr>
        <p:spPr>
          <a:xfrm>
            <a:off x="2379867" y="2566780"/>
            <a:ext cx="142470" cy="34322"/>
          </a:xfrm>
          <a:custGeom>
            <a:avLst/>
            <a:gdLst/>
            <a:ahLst/>
            <a:cxnLst/>
            <a:rect l="l" t="t" r="r" b="b"/>
            <a:pathLst>
              <a:path w="104775" h="33655">
                <a:moveTo>
                  <a:pt x="99984" y="0"/>
                </a:moveTo>
                <a:lnTo>
                  <a:pt x="0" y="18968"/>
                </a:lnTo>
                <a:lnTo>
                  <a:pt x="4746" y="33511"/>
                </a:lnTo>
                <a:lnTo>
                  <a:pt x="104730" y="14289"/>
                </a:lnTo>
                <a:lnTo>
                  <a:pt x="99984" y="0"/>
                </a:lnTo>
                <a:close/>
              </a:path>
            </a:pathLst>
          </a:custGeom>
          <a:solidFill>
            <a:srgbClr val="0093DE"/>
          </a:solidFill>
        </p:spPr>
        <p:txBody>
          <a:bodyPr wrap="square" lIns="0" tIns="0" rIns="0" bIns="0" rtlCol="0"/>
          <a:lstStyle/>
          <a:p>
            <a:endParaRPr/>
          </a:p>
        </p:txBody>
      </p:sp>
      <p:sp>
        <p:nvSpPr>
          <p:cNvPr id="122" name="object 122"/>
          <p:cNvSpPr/>
          <p:nvPr/>
        </p:nvSpPr>
        <p:spPr>
          <a:xfrm>
            <a:off x="2599721" y="2557172"/>
            <a:ext cx="12952" cy="14894"/>
          </a:xfrm>
          <a:custGeom>
            <a:avLst/>
            <a:gdLst/>
            <a:ahLst/>
            <a:cxnLst/>
            <a:rect l="l" t="t" r="r" b="b"/>
            <a:pathLst>
              <a:path w="9525" h="14605">
                <a:moveTo>
                  <a:pt x="0" y="7113"/>
                </a:moveTo>
                <a:lnTo>
                  <a:pt x="9492" y="7113"/>
                </a:lnTo>
              </a:path>
            </a:pathLst>
          </a:custGeom>
          <a:ln w="15496">
            <a:solidFill>
              <a:srgbClr val="0093DE"/>
            </a:solidFill>
          </a:ln>
        </p:spPr>
        <p:txBody>
          <a:bodyPr wrap="square" lIns="0" tIns="0" rIns="0" bIns="0" rtlCol="0"/>
          <a:lstStyle/>
          <a:p>
            <a:endParaRPr/>
          </a:p>
        </p:txBody>
      </p:sp>
      <p:sp>
        <p:nvSpPr>
          <p:cNvPr id="123" name="object 123"/>
          <p:cNvSpPr/>
          <p:nvPr/>
        </p:nvSpPr>
        <p:spPr>
          <a:xfrm>
            <a:off x="2606175" y="2518419"/>
            <a:ext cx="116567" cy="53750"/>
          </a:xfrm>
          <a:custGeom>
            <a:avLst/>
            <a:gdLst/>
            <a:ahLst/>
            <a:cxnLst/>
            <a:rect l="l" t="t" r="r" b="b"/>
            <a:pathLst>
              <a:path w="85725" h="52705">
                <a:moveTo>
                  <a:pt x="80620" y="0"/>
                </a:moveTo>
                <a:lnTo>
                  <a:pt x="0" y="37937"/>
                </a:lnTo>
                <a:lnTo>
                  <a:pt x="4746" y="52226"/>
                </a:lnTo>
                <a:lnTo>
                  <a:pt x="85429" y="14289"/>
                </a:lnTo>
                <a:lnTo>
                  <a:pt x="80620" y="0"/>
                </a:lnTo>
                <a:close/>
              </a:path>
            </a:pathLst>
          </a:custGeom>
          <a:solidFill>
            <a:srgbClr val="0093DE"/>
          </a:solidFill>
        </p:spPr>
        <p:txBody>
          <a:bodyPr wrap="square" lIns="0" tIns="0" rIns="0" bIns="0" rtlCol="0"/>
          <a:lstStyle/>
          <a:p>
            <a:endParaRPr/>
          </a:p>
        </p:txBody>
      </p:sp>
      <p:sp>
        <p:nvSpPr>
          <p:cNvPr id="124" name="object 124"/>
          <p:cNvSpPr/>
          <p:nvPr/>
        </p:nvSpPr>
        <p:spPr>
          <a:xfrm>
            <a:off x="2786876" y="2445940"/>
            <a:ext cx="129518" cy="58283"/>
          </a:xfrm>
          <a:custGeom>
            <a:avLst/>
            <a:gdLst/>
            <a:ahLst/>
            <a:cxnLst/>
            <a:rect l="l" t="t" r="r" b="b"/>
            <a:pathLst>
              <a:path w="95250" h="57150">
                <a:moveTo>
                  <a:pt x="90492" y="0"/>
                </a:moveTo>
                <a:lnTo>
                  <a:pt x="0" y="42616"/>
                </a:lnTo>
                <a:lnTo>
                  <a:pt x="4682" y="56905"/>
                </a:lnTo>
                <a:lnTo>
                  <a:pt x="95175" y="14163"/>
                </a:lnTo>
                <a:lnTo>
                  <a:pt x="90492" y="0"/>
                </a:lnTo>
                <a:close/>
              </a:path>
            </a:pathLst>
          </a:custGeom>
          <a:solidFill>
            <a:srgbClr val="0093DE"/>
          </a:solidFill>
        </p:spPr>
        <p:txBody>
          <a:bodyPr wrap="square" lIns="0" tIns="0" rIns="0" bIns="0" rtlCol="0"/>
          <a:lstStyle/>
          <a:p>
            <a:endParaRPr/>
          </a:p>
        </p:txBody>
      </p:sp>
      <p:sp>
        <p:nvSpPr>
          <p:cNvPr id="125" name="object 125"/>
          <p:cNvSpPr/>
          <p:nvPr/>
        </p:nvSpPr>
        <p:spPr>
          <a:xfrm>
            <a:off x="2980829" y="2402350"/>
            <a:ext cx="51807" cy="34322"/>
          </a:xfrm>
          <a:custGeom>
            <a:avLst/>
            <a:gdLst/>
            <a:ahLst/>
            <a:cxnLst/>
            <a:rect l="l" t="t" r="r" b="b"/>
            <a:pathLst>
              <a:path w="38100" h="33655">
                <a:moveTo>
                  <a:pt x="33286" y="0"/>
                </a:moveTo>
                <a:lnTo>
                  <a:pt x="0" y="18968"/>
                </a:lnTo>
                <a:lnTo>
                  <a:pt x="4809" y="33258"/>
                </a:lnTo>
                <a:lnTo>
                  <a:pt x="37968" y="14289"/>
                </a:lnTo>
                <a:lnTo>
                  <a:pt x="33286" y="0"/>
                </a:lnTo>
                <a:close/>
              </a:path>
            </a:pathLst>
          </a:custGeom>
          <a:solidFill>
            <a:srgbClr val="0093DE"/>
          </a:solidFill>
        </p:spPr>
        <p:txBody>
          <a:bodyPr wrap="square" lIns="0" tIns="0" rIns="0" bIns="0" rtlCol="0"/>
          <a:lstStyle/>
          <a:p>
            <a:endParaRPr/>
          </a:p>
        </p:txBody>
      </p:sp>
      <p:sp>
        <p:nvSpPr>
          <p:cNvPr id="126" name="object 126"/>
          <p:cNvSpPr/>
          <p:nvPr/>
        </p:nvSpPr>
        <p:spPr>
          <a:xfrm>
            <a:off x="3032458" y="2409669"/>
            <a:ext cx="84619" cy="0"/>
          </a:xfrm>
          <a:custGeom>
            <a:avLst/>
            <a:gdLst/>
            <a:ahLst/>
            <a:cxnLst/>
            <a:rect l="l" t="t" r="r" b="b"/>
            <a:pathLst>
              <a:path w="62230">
                <a:moveTo>
                  <a:pt x="0" y="0"/>
                </a:moveTo>
                <a:lnTo>
                  <a:pt x="61699" y="0"/>
                </a:lnTo>
              </a:path>
            </a:pathLst>
          </a:custGeom>
          <a:ln w="15496">
            <a:solidFill>
              <a:srgbClr val="0093DE"/>
            </a:solidFill>
          </a:ln>
        </p:spPr>
        <p:txBody>
          <a:bodyPr wrap="square" lIns="0" tIns="0" rIns="0" bIns="0" rtlCol="0"/>
          <a:lstStyle/>
          <a:p>
            <a:endParaRPr/>
          </a:p>
        </p:txBody>
      </p:sp>
      <p:sp>
        <p:nvSpPr>
          <p:cNvPr id="127" name="object 127"/>
          <p:cNvSpPr/>
          <p:nvPr/>
        </p:nvSpPr>
        <p:spPr>
          <a:xfrm>
            <a:off x="3194402" y="2402349"/>
            <a:ext cx="135563" cy="19428"/>
          </a:xfrm>
          <a:custGeom>
            <a:avLst/>
            <a:gdLst/>
            <a:ahLst/>
            <a:cxnLst/>
            <a:rect l="l" t="t" r="r" b="b"/>
            <a:pathLst>
              <a:path w="99694" h="19050">
                <a:moveTo>
                  <a:pt x="0" y="0"/>
                </a:moveTo>
                <a:lnTo>
                  <a:pt x="0" y="14289"/>
                </a:lnTo>
                <a:lnTo>
                  <a:pt x="99605" y="18968"/>
                </a:lnTo>
                <a:lnTo>
                  <a:pt x="99605" y="4805"/>
                </a:lnTo>
                <a:lnTo>
                  <a:pt x="0" y="0"/>
                </a:lnTo>
                <a:close/>
              </a:path>
            </a:pathLst>
          </a:custGeom>
          <a:solidFill>
            <a:srgbClr val="0093DE"/>
          </a:solidFill>
        </p:spPr>
        <p:txBody>
          <a:bodyPr wrap="square" lIns="0" tIns="0" rIns="0" bIns="0" rtlCol="0"/>
          <a:lstStyle/>
          <a:p>
            <a:endParaRPr/>
          </a:p>
        </p:txBody>
      </p:sp>
      <p:sp>
        <p:nvSpPr>
          <p:cNvPr id="128" name="object 128"/>
          <p:cNvSpPr/>
          <p:nvPr/>
        </p:nvSpPr>
        <p:spPr>
          <a:xfrm>
            <a:off x="3407286" y="2407185"/>
            <a:ext cx="45763" cy="14894"/>
          </a:xfrm>
          <a:custGeom>
            <a:avLst/>
            <a:gdLst/>
            <a:ahLst/>
            <a:cxnLst/>
            <a:rect l="l" t="t" r="r" b="b"/>
            <a:pathLst>
              <a:path w="33655" h="14605">
                <a:moveTo>
                  <a:pt x="0" y="7113"/>
                </a:moveTo>
                <a:lnTo>
                  <a:pt x="33222" y="7113"/>
                </a:lnTo>
              </a:path>
            </a:pathLst>
          </a:custGeom>
          <a:ln w="15496">
            <a:solidFill>
              <a:srgbClr val="0093DE"/>
            </a:solidFill>
          </a:ln>
        </p:spPr>
        <p:txBody>
          <a:bodyPr wrap="square" lIns="0" tIns="0" rIns="0" bIns="0" rtlCol="0"/>
          <a:lstStyle/>
          <a:p>
            <a:endParaRPr/>
          </a:p>
        </p:txBody>
      </p:sp>
      <p:sp>
        <p:nvSpPr>
          <p:cNvPr id="129" name="object 129"/>
          <p:cNvSpPr/>
          <p:nvPr/>
        </p:nvSpPr>
        <p:spPr>
          <a:xfrm>
            <a:off x="3452546" y="2397578"/>
            <a:ext cx="91526" cy="24608"/>
          </a:xfrm>
          <a:custGeom>
            <a:avLst/>
            <a:gdLst/>
            <a:ahLst/>
            <a:cxnLst/>
            <a:rect l="l" t="t" r="r" b="b"/>
            <a:pathLst>
              <a:path w="67310" h="24130">
                <a:moveTo>
                  <a:pt x="66698" y="0"/>
                </a:moveTo>
                <a:lnTo>
                  <a:pt x="0" y="9484"/>
                </a:lnTo>
                <a:lnTo>
                  <a:pt x="0" y="23647"/>
                </a:lnTo>
                <a:lnTo>
                  <a:pt x="66698" y="14163"/>
                </a:lnTo>
                <a:lnTo>
                  <a:pt x="66698" y="0"/>
                </a:lnTo>
                <a:close/>
              </a:path>
            </a:pathLst>
          </a:custGeom>
          <a:solidFill>
            <a:srgbClr val="0093DE"/>
          </a:solidFill>
        </p:spPr>
        <p:txBody>
          <a:bodyPr wrap="square" lIns="0" tIns="0" rIns="0" bIns="0" rtlCol="0"/>
          <a:lstStyle/>
          <a:p>
            <a:endParaRPr/>
          </a:p>
        </p:txBody>
      </p:sp>
      <p:sp>
        <p:nvSpPr>
          <p:cNvPr id="130" name="object 130"/>
          <p:cNvSpPr txBox="1"/>
          <p:nvPr/>
        </p:nvSpPr>
        <p:spPr>
          <a:xfrm>
            <a:off x="1942681" y="4903648"/>
            <a:ext cx="7361827" cy="509883"/>
          </a:xfrm>
          <a:prstGeom prst="rect">
            <a:avLst/>
          </a:prstGeom>
        </p:spPr>
        <p:txBody>
          <a:bodyPr vert="horz" wrap="square" lIns="0" tIns="0" rIns="0" bIns="0" rtlCol="0">
            <a:spAutoFit/>
          </a:bodyPr>
          <a:lstStyle/>
          <a:p>
            <a:pPr marR="1834718" algn="r"/>
            <a:r>
              <a:rPr sz="1500" dirty="0">
                <a:latin typeface="Arial"/>
                <a:cs typeface="Arial"/>
              </a:rPr>
              <a:t>0</a:t>
            </a:r>
            <a:endParaRPr sz="1500">
              <a:latin typeface="Arial"/>
              <a:cs typeface="Arial"/>
            </a:endParaRPr>
          </a:p>
          <a:p>
            <a:pPr marL="15418">
              <a:spcBef>
                <a:spcPts val="376"/>
              </a:spcBef>
              <a:tabLst>
                <a:tab pos="764723" algn="l"/>
                <a:tab pos="1509403" algn="l"/>
                <a:tab pos="2258708" algn="l"/>
                <a:tab pos="3009555" algn="l"/>
                <a:tab pos="4665426" algn="l"/>
                <a:tab pos="5403168" algn="l"/>
                <a:tab pos="6141681" algn="l"/>
              </a:tabLst>
            </a:pPr>
            <a:r>
              <a:rPr sz="1500" spc="-6" dirty="0">
                <a:latin typeface="Arial"/>
                <a:cs typeface="Arial"/>
              </a:rPr>
              <a:t>200</a:t>
            </a:r>
            <a:r>
              <a:rPr sz="1500" spc="-12" dirty="0">
                <a:latin typeface="Arial"/>
                <a:cs typeface="Arial"/>
              </a:rPr>
              <a:t>6</a:t>
            </a:r>
            <a:r>
              <a:rPr sz="1500" dirty="0">
                <a:latin typeface="Arial"/>
                <a:cs typeface="Arial"/>
              </a:rPr>
              <a:t>	</a:t>
            </a:r>
            <a:r>
              <a:rPr sz="1500" spc="-6" dirty="0">
                <a:latin typeface="Arial"/>
                <a:cs typeface="Arial"/>
              </a:rPr>
              <a:t>200</a:t>
            </a:r>
            <a:r>
              <a:rPr sz="1500" spc="-12" dirty="0">
                <a:latin typeface="Arial"/>
                <a:cs typeface="Arial"/>
              </a:rPr>
              <a:t>8</a:t>
            </a:r>
            <a:r>
              <a:rPr sz="1500" dirty="0">
                <a:latin typeface="Arial"/>
                <a:cs typeface="Arial"/>
              </a:rPr>
              <a:t>	</a:t>
            </a:r>
            <a:r>
              <a:rPr sz="1500" spc="-6" dirty="0">
                <a:latin typeface="Arial"/>
                <a:cs typeface="Arial"/>
              </a:rPr>
              <a:t>201</a:t>
            </a:r>
            <a:r>
              <a:rPr sz="1500" spc="-12" dirty="0">
                <a:latin typeface="Arial"/>
                <a:cs typeface="Arial"/>
              </a:rPr>
              <a:t>0</a:t>
            </a:r>
            <a:r>
              <a:rPr sz="1500" dirty="0">
                <a:latin typeface="Arial"/>
                <a:cs typeface="Arial"/>
              </a:rPr>
              <a:t>	</a:t>
            </a:r>
            <a:r>
              <a:rPr sz="1500" spc="-6" dirty="0">
                <a:latin typeface="Arial"/>
                <a:cs typeface="Arial"/>
              </a:rPr>
              <a:t>201</a:t>
            </a:r>
            <a:r>
              <a:rPr sz="1500" spc="-12" dirty="0">
                <a:latin typeface="Arial"/>
                <a:cs typeface="Arial"/>
              </a:rPr>
              <a:t>2</a:t>
            </a:r>
            <a:r>
              <a:rPr sz="1500" dirty="0">
                <a:latin typeface="Arial"/>
                <a:cs typeface="Arial"/>
              </a:rPr>
              <a:t>	</a:t>
            </a:r>
            <a:r>
              <a:rPr sz="1500" spc="-6" dirty="0">
                <a:latin typeface="Arial"/>
                <a:cs typeface="Arial"/>
              </a:rPr>
              <a:t>201</a:t>
            </a:r>
            <a:r>
              <a:rPr sz="1500" spc="-12" dirty="0">
                <a:latin typeface="Arial"/>
                <a:cs typeface="Arial"/>
              </a:rPr>
              <a:t>4</a:t>
            </a:r>
            <a:r>
              <a:rPr sz="1500" dirty="0">
                <a:latin typeface="Arial"/>
                <a:cs typeface="Arial"/>
              </a:rPr>
              <a:t>	</a:t>
            </a:r>
            <a:r>
              <a:rPr sz="1500" spc="-6" dirty="0">
                <a:latin typeface="Arial"/>
                <a:cs typeface="Arial"/>
              </a:rPr>
              <a:t>200</a:t>
            </a:r>
            <a:r>
              <a:rPr sz="1500" spc="-12" dirty="0">
                <a:latin typeface="Arial"/>
                <a:cs typeface="Arial"/>
              </a:rPr>
              <a:t>4</a:t>
            </a:r>
            <a:r>
              <a:rPr sz="1500" dirty="0">
                <a:latin typeface="Arial"/>
                <a:cs typeface="Arial"/>
              </a:rPr>
              <a:t>	</a:t>
            </a:r>
            <a:r>
              <a:rPr sz="1500" spc="-6" dirty="0">
                <a:latin typeface="Arial"/>
                <a:cs typeface="Arial"/>
              </a:rPr>
              <a:t>200</a:t>
            </a:r>
            <a:r>
              <a:rPr sz="1500" spc="-12" dirty="0">
                <a:latin typeface="Arial"/>
                <a:cs typeface="Arial"/>
              </a:rPr>
              <a:t>6</a:t>
            </a:r>
            <a:r>
              <a:rPr sz="1500" dirty="0">
                <a:latin typeface="Arial"/>
                <a:cs typeface="Arial"/>
              </a:rPr>
              <a:t>	</a:t>
            </a:r>
            <a:r>
              <a:rPr sz="1500" spc="-6" dirty="0">
                <a:latin typeface="Arial"/>
                <a:cs typeface="Arial"/>
              </a:rPr>
              <a:t>2008</a:t>
            </a:r>
            <a:endParaRPr sz="1500">
              <a:latin typeface="Arial"/>
              <a:cs typeface="Arial"/>
            </a:endParaRPr>
          </a:p>
        </p:txBody>
      </p:sp>
      <p:sp>
        <p:nvSpPr>
          <p:cNvPr id="131" name="object 131"/>
          <p:cNvSpPr txBox="1"/>
          <p:nvPr/>
        </p:nvSpPr>
        <p:spPr>
          <a:xfrm>
            <a:off x="9637856" y="5130667"/>
            <a:ext cx="499078" cy="230832"/>
          </a:xfrm>
          <a:prstGeom prst="rect">
            <a:avLst/>
          </a:prstGeom>
        </p:spPr>
        <p:txBody>
          <a:bodyPr vert="horz" wrap="square" lIns="0" tIns="0" rIns="0" bIns="0" rtlCol="0">
            <a:spAutoFit/>
          </a:bodyPr>
          <a:lstStyle/>
          <a:p>
            <a:pPr marL="15418"/>
            <a:r>
              <a:rPr sz="1500" spc="-6" dirty="0">
                <a:latin typeface="Arial"/>
                <a:cs typeface="Arial"/>
              </a:rPr>
              <a:t>2010</a:t>
            </a:r>
            <a:endParaRPr sz="1500">
              <a:latin typeface="Arial"/>
              <a:cs typeface="Arial"/>
            </a:endParaRPr>
          </a:p>
        </p:txBody>
      </p:sp>
      <p:sp>
        <p:nvSpPr>
          <p:cNvPr id="132" name="object 132"/>
          <p:cNvSpPr txBox="1"/>
          <p:nvPr/>
        </p:nvSpPr>
        <p:spPr>
          <a:xfrm>
            <a:off x="10464749" y="5130667"/>
            <a:ext cx="499078" cy="230832"/>
          </a:xfrm>
          <a:prstGeom prst="rect">
            <a:avLst/>
          </a:prstGeom>
        </p:spPr>
        <p:txBody>
          <a:bodyPr vert="horz" wrap="square" lIns="0" tIns="0" rIns="0" bIns="0" rtlCol="0">
            <a:spAutoFit/>
          </a:bodyPr>
          <a:lstStyle/>
          <a:p>
            <a:pPr marL="15418"/>
            <a:r>
              <a:rPr sz="1500" spc="-6" dirty="0">
                <a:latin typeface="Arial"/>
                <a:cs typeface="Arial"/>
              </a:rPr>
              <a:t>2012</a:t>
            </a:r>
            <a:endParaRPr sz="1500">
              <a:latin typeface="Arial"/>
              <a:cs typeface="Arial"/>
            </a:endParaRPr>
          </a:p>
        </p:txBody>
      </p:sp>
      <p:sp>
        <p:nvSpPr>
          <p:cNvPr id="133" name="object 133"/>
          <p:cNvSpPr txBox="1"/>
          <p:nvPr/>
        </p:nvSpPr>
        <p:spPr>
          <a:xfrm>
            <a:off x="11291816" y="5130667"/>
            <a:ext cx="499078" cy="230832"/>
          </a:xfrm>
          <a:prstGeom prst="rect">
            <a:avLst/>
          </a:prstGeom>
        </p:spPr>
        <p:txBody>
          <a:bodyPr vert="horz" wrap="square" lIns="0" tIns="0" rIns="0" bIns="0" rtlCol="0">
            <a:spAutoFit/>
          </a:bodyPr>
          <a:lstStyle/>
          <a:p>
            <a:pPr marL="15418"/>
            <a:r>
              <a:rPr sz="1500" spc="-6" dirty="0">
                <a:latin typeface="Arial"/>
                <a:cs typeface="Arial"/>
              </a:rPr>
              <a:t>2014</a:t>
            </a:r>
            <a:endParaRPr sz="1500">
              <a:latin typeface="Arial"/>
              <a:cs typeface="Arial"/>
            </a:endParaRPr>
          </a:p>
        </p:txBody>
      </p:sp>
      <p:sp>
        <p:nvSpPr>
          <p:cNvPr id="134" name="object 134"/>
          <p:cNvSpPr txBox="1"/>
          <p:nvPr/>
        </p:nvSpPr>
        <p:spPr>
          <a:xfrm>
            <a:off x="6585061" y="4077709"/>
            <a:ext cx="671769" cy="230832"/>
          </a:xfrm>
          <a:prstGeom prst="rect">
            <a:avLst/>
          </a:prstGeom>
        </p:spPr>
        <p:txBody>
          <a:bodyPr vert="horz" wrap="square" lIns="0" tIns="0" rIns="0" bIns="0" rtlCol="0">
            <a:spAutoFit/>
          </a:bodyPr>
          <a:lstStyle/>
          <a:p>
            <a:pPr marL="15418"/>
            <a:r>
              <a:rPr sz="1500" dirty="0">
                <a:latin typeface="Arial"/>
                <a:cs typeface="Arial"/>
              </a:rPr>
              <a:t>70,</a:t>
            </a:r>
            <a:r>
              <a:rPr sz="1500" spc="6" dirty="0">
                <a:latin typeface="Arial"/>
                <a:cs typeface="Arial"/>
              </a:rPr>
              <a:t>0</a:t>
            </a:r>
            <a:r>
              <a:rPr sz="1500" dirty="0">
                <a:latin typeface="Arial"/>
                <a:cs typeface="Arial"/>
              </a:rPr>
              <a:t>00</a:t>
            </a:r>
            <a:endParaRPr sz="1500">
              <a:latin typeface="Arial"/>
              <a:cs typeface="Arial"/>
            </a:endParaRPr>
          </a:p>
        </p:txBody>
      </p:sp>
      <p:sp>
        <p:nvSpPr>
          <p:cNvPr id="135" name="object 135"/>
          <p:cNvSpPr txBox="1"/>
          <p:nvPr/>
        </p:nvSpPr>
        <p:spPr>
          <a:xfrm>
            <a:off x="6472813" y="2940415"/>
            <a:ext cx="786608" cy="230832"/>
          </a:xfrm>
          <a:prstGeom prst="rect">
            <a:avLst/>
          </a:prstGeom>
        </p:spPr>
        <p:txBody>
          <a:bodyPr vert="horz" wrap="square" lIns="0" tIns="0" rIns="0" bIns="0" rtlCol="0">
            <a:spAutoFit/>
          </a:bodyPr>
          <a:lstStyle/>
          <a:p>
            <a:pPr marL="15418"/>
            <a:r>
              <a:rPr sz="1500" dirty="0">
                <a:latin typeface="Arial"/>
                <a:cs typeface="Arial"/>
              </a:rPr>
              <a:t>1</a:t>
            </a:r>
            <a:r>
              <a:rPr sz="1500" spc="6" dirty="0">
                <a:latin typeface="Arial"/>
                <a:cs typeface="Arial"/>
              </a:rPr>
              <a:t>0</a:t>
            </a:r>
            <a:r>
              <a:rPr sz="1500" dirty="0">
                <a:latin typeface="Arial"/>
                <a:cs typeface="Arial"/>
              </a:rPr>
              <a:t>0,0</a:t>
            </a:r>
            <a:r>
              <a:rPr sz="1500" spc="-6" dirty="0">
                <a:latin typeface="Arial"/>
                <a:cs typeface="Arial"/>
              </a:rPr>
              <a:t>0</a:t>
            </a:r>
            <a:r>
              <a:rPr sz="1500" dirty="0">
                <a:latin typeface="Arial"/>
                <a:cs typeface="Arial"/>
              </a:rPr>
              <a:t>0</a:t>
            </a:r>
            <a:endParaRPr sz="1500">
              <a:latin typeface="Arial"/>
              <a:cs typeface="Arial"/>
            </a:endParaRPr>
          </a:p>
        </p:txBody>
      </p:sp>
      <p:sp>
        <p:nvSpPr>
          <p:cNvPr id="136" name="object 136"/>
          <p:cNvSpPr/>
          <p:nvPr/>
        </p:nvSpPr>
        <p:spPr>
          <a:xfrm>
            <a:off x="3614318" y="2368561"/>
            <a:ext cx="142470" cy="34322"/>
          </a:xfrm>
          <a:custGeom>
            <a:avLst/>
            <a:gdLst/>
            <a:ahLst/>
            <a:cxnLst/>
            <a:rect l="l" t="t" r="r" b="b"/>
            <a:pathLst>
              <a:path w="104775" h="33655">
                <a:moveTo>
                  <a:pt x="99605" y="0"/>
                </a:moveTo>
                <a:lnTo>
                  <a:pt x="0" y="18968"/>
                </a:lnTo>
                <a:lnTo>
                  <a:pt x="4682" y="33131"/>
                </a:lnTo>
                <a:lnTo>
                  <a:pt x="104414" y="14163"/>
                </a:lnTo>
                <a:lnTo>
                  <a:pt x="99605" y="0"/>
                </a:lnTo>
                <a:close/>
              </a:path>
            </a:pathLst>
          </a:custGeom>
          <a:solidFill>
            <a:srgbClr val="0093DE"/>
          </a:solidFill>
        </p:spPr>
        <p:txBody>
          <a:bodyPr wrap="square" lIns="0" tIns="0" rIns="0" bIns="0" rtlCol="0"/>
          <a:lstStyle/>
          <a:p>
            <a:endParaRPr/>
          </a:p>
        </p:txBody>
      </p:sp>
      <p:sp>
        <p:nvSpPr>
          <p:cNvPr id="137" name="object 137"/>
          <p:cNvSpPr/>
          <p:nvPr/>
        </p:nvSpPr>
        <p:spPr>
          <a:xfrm>
            <a:off x="3827718" y="2353988"/>
            <a:ext cx="38856" cy="19428"/>
          </a:xfrm>
          <a:custGeom>
            <a:avLst/>
            <a:gdLst/>
            <a:ahLst/>
            <a:cxnLst/>
            <a:rect l="l" t="t" r="r" b="b"/>
            <a:pathLst>
              <a:path w="28575" h="19050">
                <a:moveTo>
                  <a:pt x="23667" y="0"/>
                </a:moveTo>
                <a:lnTo>
                  <a:pt x="0" y="4805"/>
                </a:lnTo>
                <a:lnTo>
                  <a:pt x="4682" y="18968"/>
                </a:lnTo>
                <a:lnTo>
                  <a:pt x="28476" y="14289"/>
                </a:lnTo>
                <a:lnTo>
                  <a:pt x="23667" y="0"/>
                </a:lnTo>
                <a:close/>
              </a:path>
            </a:pathLst>
          </a:custGeom>
          <a:solidFill>
            <a:srgbClr val="0093DE"/>
          </a:solidFill>
        </p:spPr>
        <p:txBody>
          <a:bodyPr wrap="square" lIns="0" tIns="0" rIns="0" bIns="0" rtlCol="0"/>
          <a:lstStyle/>
          <a:p>
            <a:endParaRPr/>
          </a:p>
        </p:txBody>
      </p:sp>
      <p:sp>
        <p:nvSpPr>
          <p:cNvPr id="138" name="object 138"/>
          <p:cNvSpPr/>
          <p:nvPr/>
        </p:nvSpPr>
        <p:spPr>
          <a:xfrm>
            <a:off x="3859899" y="2334386"/>
            <a:ext cx="110522" cy="34322"/>
          </a:xfrm>
          <a:custGeom>
            <a:avLst/>
            <a:gdLst/>
            <a:ahLst/>
            <a:cxnLst/>
            <a:rect l="l" t="t" r="r" b="b"/>
            <a:pathLst>
              <a:path w="81280" h="33655">
                <a:moveTo>
                  <a:pt x="75937" y="0"/>
                </a:moveTo>
                <a:lnTo>
                  <a:pt x="0" y="19221"/>
                </a:lnTo>
                <a:lnTo>
                  <a:pt x="4809" y="33511"/>
                </a:lnTo>
                <a:lnTo>
                  <a:pt x="80747" y="14163"/>
                </a:lnTo>
                <a:lnTo>
                  <a:pt x="75937" y="0"/>
                </a:lnTo>
                <a:close/>
              </a:path>
            </a:pathLst>
          </a:custGeom>
          <a:solidFill>
            <a:srgbClr val="0093DE"/>
          </a:solidFill>
        </p:spPr>
        <p:txBody>
          <a:bodyPr wrap="square" lIns="0" tIns="0" rIns="0" bIns="0" rtlCol="0"/>
          <a:lstStyle/>
          <a:p>
            <a:endParaRPr/>
          </a:p>
        </p:txBody>
      </p:sp>
      <p:sp>
        <p:nvSpPr>
          <p:cNvPr id="139" name="object 139"/>
          <p:cNvSpPr/>
          <p:nvPr/>
        </p:nvSpPr>
        <p:spPr>
          <a:xfrm>
            <a:off x="4040601" y="2300467"/>
            <a:ext cx="136426" cy="38856"/>
          </a:xfrm>
          <a:custGeom>
            <a:avLst/>
            <a:gdLst/>
            <a:ahLst/>
            <a:cxnLst/>
            <a:rect l="l" t="t" r="r" b="b"/>
            <a:pathLst>
              <a:path w="100330" h="38100">
                <a:moveTo>
                  <a:pt x="95301" y="0"/>
                </a:moveTo>
                <a:lnTo>
                  <a:pt x="0" y="23774"/>
                </a:lnTo>
                <a:lnTo>
                  <a:pt x="4809" y="37937"/>
                </a:lnTo>
                <a:lnTo>
                  <a:pt x="99984" y="14289"/>
                </a:lnTo>
                <a:lnTo>
                  <a:pt x="95301" y="0"/>
                </a:lnTo>
                <a:close/>
              </a:path>
            </a:pathLst>
          </a:custGeom>
          <a:solidFill>
            <a:srgbClr val="0093DE"/>
          </a:solidFill>
        </p:spPr>
        <p:txBody>
          <a:bodyPr wrap="square" lIns="0" tIns="0" rIns="0" bIns="0" rtlCol="0"/>
          <a:lstStyle/>
          <a:p>
            <a:endParaRPr/>
          </a:p>
        </p:txBody>
      </p:sp>
      <p:sp>
        <p:nvSpPr>
          <p:cNvPr id="140" name="object 140"/>
          <p:cNvSpPr/>
          <p:nvPr/>
        </p:nvSpPr>
        <p:spPr>
          <a:xfrm>
            <a:off x="4247635" y="2281122"/>
            <a:ext cx="38856" cy="19428"/>
          </a:xfrm>
          <a:custGeom>
            <a:avLst/>
            <a:gdLst/>
            <a:ahLst/>
            <a:cxnLst/>
            <a:rect l="l" t="t" r="r" b="b"/>
            <a:pathLst>
              <a:path w="28575" h="19050">
                <a:moveTo>
                  <a:pt x="23667" y="0"/>
                </a:moveTo>
                <a:lnTo>
                  <a:pt x="0" y="4805"/>
                </a:lnTo>
                <a:lnTo>
                  <a:pt x="4682" y="18968"/>
                </a:lnTo>
                <a:lnTo>
                  <a:pt x="28476" y="14289"/>
                </a:lnTo>
                <a:lnTo>
                  <a:pt x="23667" y="0"/>
                </a:lnTo>
                <a:close/>
              </a:path>
            </a:pathLst>
          </a:custGeom>
          <a:solidFill>
            <a:srgbClr val="0093DE"/>
          </a:solidFill>
        </p:spPr>
        <p:txBody>
          <a:bodyPr wrap="square" lIns="0" tIns="0" rIns="0" bIns="0" rtlCol="0"/>
          <a:lstStyle/>
          <a:p>
            <a:endParaRPr/>
          </a:p>
        </p:txBody>
      </p:sp>
      <p:sp>
        <p:nvSpPr>
          <p:cNvPr id="141" name="object 141"/>
          <p:cNvSpPr/>
          <p:nvPr/>
        </p:nvSpPr>
        <p:spPr>
          <a:xfrm>
            <a:off x="4279816" y="2247334"/>
            <a:ext cx="97571" cy="48569"/>
          </a:xfrm>
          <a:custGeom>
            <a:avLst/>
            <a:gdLst/>
            <a:ahLst/>
            <a:cxnLst/>
            <a:rect l="l" t="t" r="r" b="b"/>
            <a:pathLst>
              <a:path w="71755" h="47625">
                <a:moveTo>
                  <a:pt x="66445" y="0"/>
                </a:moveTo>
                <a:lnTo>
                  <a:pt x="0" y="33131"/>
                </a:lnTo>
                <a:lnTo>
                  <a:pt x="4809" y="47421"/>
                </a:lnTo>
                <a:lnTo>
                  <a:pt x="71254" y="14163"/>
                </a:lnTo>
                <a:lnTo>
                  <a:pt x="66445" y="0"/>
                </a:lnTo>
                <a:close/>
              </a:path>
            </a:pathLst>
          </a:custGeom>
          <a:solidFill>
            <a:srgbClr val="0093DE"/>
          </a:solidFill>
        </p:spPr>
        <p:txBody>
          <a:bodyPr wrap="square" lIns="0" tIns="0" rIns="0" bIns="0" rtlCol="0"/>
          <a:lstStyle/>
          <a:p>
            <a:endParaRPr/>
          </a:p>
        </p:txBody>
      </p:sp>
      <p:sp>
        <p:nvSpPr>
          <p:cNvPr id="142" name="object 142"/>
          <p:cNvSpPr/>
          <p:nvPr/>
        </p:nvSpPr>
        <p:spPr>
          <a:xfrm>
            <a:off x="4441243" y="2174726"/>
            <a:ext cx="129518" cy="63464"/>
          </a:xfrm>
          <a:custGeom>
            <a:avLst/>
            <a:gdLst/>
            <a:ahLst/>
            <a:cxnLst/>
            <a:rect l="l" t="t" r="r" b="b"/>
            <a:pathLst>
              <a:path w="95250" h="62230">
                <a:moveTo>
                  <a:pt x="90492" y="0"/>
                </a:moveTo>
                <a:lnTo>
                  <a:pt x="0" y="47421"/>
                </a:lnTo>
                <a:lnTo>
                  <a:pt x="4682" y="61711"/>
                </a:lnTo>
                <a:lnTo>
                  <a:pt x="95175" y="14289"/>
                </a:lnTo>
                <a:lnTo>
                  <a:pt x="90492" y="0"/>
                </a:lnTo>
                <a:close/>
              </a:path>
            </a:pathLst>
          </a:custGeom>
          <a:solidFill>
            <a:srgbClr val="0093DE"/>
          </a:solidFill>
        </p:spPr>
        <p:txBody>
          <a:bodyPr wrap="square" lIns="0" tIns="0" rIns="0" bIns="0" rtlCol="0"/>
          <a:lstStyle/>
          <a:p>
            <a:endParaRPr/>
          </a:p>
        </p:txBody>
      </p:sp>
      <p:sp>
        <p:nvSpPr>
          <p:cNvPr id="143" name="object 143"/>
          <p:cNvSpPr/>
          <p:nvPr/>
        </p:nvSpPr>
        <p:spPr>
          <a:xfrm>
            <a:off x="4635196" y="2126364"/>
            <a:ext cx="71667" cy="38856"/>
          </a:xfrm>
          <a:custGeom>
            <a:avLst/>
            <a:gdLst/>
            <a:ahLst/>
            <a:cxnLst/>
            <a:rect l="l" t="t" r="r" b="b"/>
            <a:pathLst>
              <a:path w="52704" h="38100">
                <a:moveTo>
                  <a:pt x="47461" y="0"/>
                </a:moveTo>
                <a:lnTo>
                  <a:pt x="0" y="23774"/>
                </a:lnTo>
                <a:lnTo>
                  <a:pt x="4809" y="37937"/>
                </a:lnTo>
                <a:lnTo>
                  <a:pt x="52270" y="14289"/>
                </a:lnTo>
                <a:lnTo>
                  <a:pt x="47461" y="0"/>
                </a:lnTo>
                <a:close/>
              </a:path>
            </a:pathLst>
          </a:custGeom>
          <a:solidFill>
            <a:srgbClr val="0093DE"/>
          </a:solidFill>
        </p:spPr>
        <p:txBody>
          <a:bodyPr wrap="square" lIns="0" tIns="0" rIns="0" bIns="0" rtlCol="0"/>
          <a:lstStyle/>
          <a:p>
            <a:endParaRPr/>
          </a:p>
        </p:txBody>
      </p:sp>
      <p:sp>
        <p:nvSpPr>
          <p:cNvPr id="144" name="object 144"/>
          <p:cNvSpPr/>
          <p:nvPr/>
        </p:nvSpPr>
        <p:spPr>
          <a:xfrm>
            <a:off x="4699732" y="2116692"/>
            <a:ext cx="71667" cy="24608"/>
          </a:xfrm>
          <a:custGeom>
            <a:avLst/>
            <a:gdLst/>
            <a:ahLst/>
            <a:cxnLst/>
            <a:rect l="l" t="t" r="r" b="b"/>
            <a:pathLst>
              <a:path w="52704" h="24130">
                <a:moveTo>
                  <a:pt x="47461" y="0"/>
                </a:moveTo>
                <a:lnTo>
                  <a:pt x="0" y="9484"/>
                </a:lnTo>
                <a:lnTo>
                  <a:pt x="4809" y="23774"/>
                </a:lnTo>
                <a:lnTo>
                  <a:pt x="52270" y="14289"/>
                </a:lnTo>
                <a:lnTo>
                  <a:pt x="47461" y="0"/>
                </a:lnTo>
                <a:close/>
              </a:path>
            </a:pathLst>
          </a:custGeom>
          <a:solidFill>
            <a:srgbClr val="0093DE"/>
          </a:solidFill>
        </p:spPr>
        <p:txBody>
          <a:bodyPr wrap="square" lIns="0" tIns="0" rIns="0" bIns="0" rtlCol="0"/>
          <a:lstStyle/>
          <a:p>
            <a:endParaRPr/>
          </a:p>
        </p:txBody>
      </p:sp>
      <p:sp>
        <p:nvSpPr>
          <p:cNvPr id="145" name="object 145"/>
          <p:cNvSpPr/>
          <p:nvPr/>
        </p:nvSpPr>
        <p:spPr>
          <a:xfrm>
            <a:off x="4841712" y="2087417"/>
            <a:ext cx="136426" cy="34322"/>
          </a:xfrm>
          <a:custGeom>
            <a:avLst/>
            <a:gdLst/>
            <a:ahLst/>
            <a:cxnLst/>
            <a:rect l="l" t="t" r="r" b="b"/>
            <a:pathLst>
              <a:path w="100329" h="33655">
                <a:moveTo>
                  <a:pt x="95301" y="0"/>
                </a:moveTo>
                <a:lnTo>
                  <a:pt x="0" y="18968"/>
                </a:lnTo>
                <a:lnTo>
                  <a:pt x="5062" y="33511"/>
                </a:lnTo>
                <a:lnTo>
                  <a:pt x="99984" y="14163"/>
                </a:lnTo>
                <a:lnTo>
                  <a:pt x="95301" y="0"/>
                </a:lnTo>
                <a:close/>
              </a:path>
            </a:pathLst>
          </a:custGeom>
          <a:solidFill>
            <a:srgbClr val="0093DE"/>
          </a:solidFill>
        </p:spPr>
        <p:txBody>
          <a:bodyPr wrap="square" lIns="0" tIns="0" rIns="0" bIns="0" rtlCol="0"/>
          <a:lstStyle/>
          <a:p>
            <a:endParaRPr/>
          </a:p>
        </p:txBody>
      </p:sp>
      <p:sp>
        <p:nvSpPr>
          <p:cNvPr id="146" name="object 146"/>
          <p:cNvSpPr/>
          <p:nvPr/>
        </p:nvSpPr>
        <p:spPr>
          <a:xfrm>
            <a:off x="5048745" y="2063171"/>
            <a:ext cx="77711" cy="24608"/>
          </a:xfrm>
          <a:custGeom>
            <a:avLst/>
            <a:gdLst/>
            <a:ahLst/>
            <a:cxnLst/>
            <a:rect l="l" t="t" r="r" b="b"/>
            <a:pathLst>
              <a:path w="57150" h="24130">
                <a:moveTo>
                  <a:pt x="52143" y="0"/>
                </a:moveTo>
                <a:lnTo>
                  <a:pt x="0" y="9484"/>
                </a:lnTo>
                <a:lnTo>
                  <a:pt x="4682" y="23774"/>
                </a:lnTo>
                <a:lnTo>
                  <a:pt x="56953" y="14289"/>
                </a:lnTo>
                <a:lnTo>
                  <a:pt x="52143" y="0"/>
                </a:lnTo>
                <a:close/>
              </a:path>
            </a:pathLst>
          </a:custGeom>
          <a:solidFill>
            <a:srgbClr val="0093DE"/>
          </a:solidFill>
        </p:spPr>
        <p:txBody>
          <a:bodyPr wrap="square" lIns="0" tIns="0" rIns="0" bIns="0" rtlCol="0"/>
          <a:lstStyle/>
          <a:p>
            <a:endParaRPr/>
          </a:p>
        </p:txBody>
      </p:sp>
      <p:sp>
        <p:nvSpPr>
          <p:cNvPr id="147" name="object 147"/>
          <p:cNvSpPr txBox="1"/>
          <p:nvPr/>
        </p:nvSpPr>
        <p:spPr>
          <a:xfrm>
            <a:off x="535619" y="3319645"/>
            <a:ext cx="6721142" cy="685316"/>
          </a:xfrm>
          <a:prstGeom prst="rect">
            <a:avLst/>
          </a:prstGeom>
        </p:spPr>
        <p:txBody>
          <a:bodyPr vert="horz" wrap="square" lIns="0" tIns="0" rIns="0" bIns="0" rtlCol="0">
            <a:spAutoFit/>
          </a:bodyPr>
          <a:lstStyle/>
          <a:p>
            <a:pPr marR="6167" algn="r">
              <a:lnSpc>
                <a:spcPts val="1669"/>
              </a:lnSpc>
            </a:pPr>
            <a:r>
              <a:rPr sz="1500" dirty="0">
                <a:latin typeface="Arial"/>
                <a:cs typeface="Arial"/>
              </a:rPr>
              <a:t>9</a:t>
            </a:r>
            <a:r>
              <a:rPr sz="1500" spc="6" dirty="0">
                <a:latin typeface="Arial"/>
                <a:cs typeface="Arial"/>
              </a:rPr>
              <a:t>0</a:t>
            </a:r>
            <a:r>
              <a:rPr sz="1500" dirty="0">
                <a:latin typeface="Arial"/>
                <a:cs typeface="Arial"/>
              </a:rPr>
              <a:t>,000</a:t>
            </a:r>
          </a:p>
          <a:p>
            <a:pPr marL="15418">
              <a:lnSpc>
                <a:spcPts val="1669"/>
              </a:lnSpc>
            </a:pPr>
            <a:r>
              <a:rPr sz="1200" dirty="0">
                <a:latin typeface="Arial"/>
                <a:cs typeface="Arial"/>
              </a:rPr>
              <a:t>3</a:t>
            </a:r>
            <a:r>
              <a:rPr sz="1200" spc="6" dirty="0">
                <a:latin typeface="Arial"/>
                <a:cs typeface="Arial"/>
              </a:rPr>
              <a:t>5</a:t>
            </a:r>
            <a:r>
              <a:rPr sz="1200" dirty="0">
                <a:latin typeface="Arial"/>
                <a:cs typeface="Arial"/>
              </a:rPr>
              <a:t>,000</a:t>
            </a:r>
          </a:p>
          <a:p>
            <a:pPr marR="6167" algn="r">
              <a:spcBef>
                <a:spcPts val="206"/>
              </a:spcBef>
            </a:pPr>
            <a:r>
              <a:rPr sz="1500" dirty="0">
                <a:latin typeface="Arial"/>
                <a:cs typeface="Arial"/>
              </a:rPr>
              <a:t>80,</a:t>
            </a:r>
            <a:r>
              <a:rPr sz="1500" spc="6" dirty="0">
                <a:latin typeface="Arial"/>
                <a:cs typeface="Arial"/>
              </a:rPr>
              <a:t>0</a:t>
            </a:r>
            <a:r>
              <a:rPr sz="1500" dirty="0">
                <a:latin typeface="Arial"/>
                <a:cs typeface="Arial"/>
              </a:rPr>
              <a:t>00</a:t>
            </a:r>
          </a:p>
        </p:txBody>
      </p:sp>
      <p:sp>
        <p:nvSpPr>
          <p:cNvPr id="148" name="object 148"/>
          <p:cNvSpPr txBox="1"/>
          <p:nvPr/>
        </p:nvSpPr>
        <p:spPr>
          <a:xfrm>
            <a:off x="535619" y="2182855"/>
            <a:ext cx="6722869" cy="685444"/>
          </a:xfrm>
          <a:prstGeom prst="rect">
            <a:avLst/>
          </a:prstGeom>
        </p:spPr>
        <p:txBody>
          <a:bodyPr vert="horz" wrap="square" lIns="0" tIns="0" rIns="0" bIns="0" rtlCol="0">
            <a:spAutoFit/>
          </a:bodyPr>
          <a:lstStyle/>
          <a:p>
            <a:pPr marR="6167" algn="r">
              <a:lnSpc>
                <a:spcPts val="1736"/>
              </a:lnSpc>
            </a:pPr>
            <a:r>
              <a:rPr sz="1500" dirty="0">
                <a:latin typeface="Arial"/>
                <a:cs typeface="Arial"/>
              </a:rPr>
              <a:t>120,</a:t>
            </a:r>
            <a:r>
              <a:rPr sz="1500" spc="6" dirty="0">
                <a:latin typeface="Arial"/>
                <a:cs typeface="Arial"/>
              </a:rPr>
              <a:t>0</a:t>
            </a:r>
            <a:r>
              <a:rPr sz="1500" spc="-12" dirty="0">
                <a:latin typeface="Arial"/>
                <a:cs typeface="Arial"/>
              </a:rPr>
              <a:t>0</a:t>
            </a:r>
            <a:r>
              <a:rPr sz="1500" dirty="0">
                <a:latin typeface="Arial"/>
                <a:cs typeface="Arial"/>
              </a:rPr>
              <a:t>0</a:t>
            </a:r>
          </a:p>
          <a:p>
            <a:pPr marL="15418">
              <a:lnSpc>
                <a:spcPts val="1736"/>
              </a:lnSpc>
            </a:pPr>
            <a:r>
              <a:rPr sz="1200" dirty="0">
                <a:latin typeface="Arial"/>
                <a:cs typeface="Arial"/>
              </a:rPr>
              <a:t>45,</a:t>
            </a:r>
            <a:r>
              <a:rPr sz="1200" spc="6" dirty="0">
                <a:latin typeface="Arial"/>
                <a:cs typeface="Arial"/>
              </a:rPr>
              <a:t>0</a:t>
            </a:r>
            <a:r>
              <a:rPr sz="1200" dirty="0">
                <a:latin typeface="Arial"/>
                <a:cs typeface="Arial"/>
              </a:rPr>
              <a:t>00</a:t>
            </a:r>
          </a:p>
          <a:p>
            <a:pPr marR="6938" algn="r">
              <a:spcBef>
                <a:spcPts val="73"/>
              </a:spcBef>
            </a:pPr>
            <a:r>
              <a:rPr sz="1500" spc="-97" dirty="0">
                <a:latin typeface="Arial"/>
                <a:cs typeface="Arial"/>
              </a:rPr>
              <a:t>1</a:t>
            </a:r>
            <a:r>
              <a:rPr sz="1500" dirty="0">
                <a:latin typeface="Arial"/>
                <a:cs typeface="Arial"/>
              </a:rPr>
              <a:t>10,</a:t>
            </a:r>
            <a:r>
              <a:rPr sz="1500" spc="6" dirty="0">
                <a:latin typeface="Arial"/>
                <a:cs typeface="Arial"/>
              </a:rPr>
              <a:t>0</a:t>
            </a:r>
            <a:r>
              <a:rPr sz="1500" spc="-12" dirty="0">
                <a:latin typeface="Arial"/>
                <a:cs typeface="Arial"/>
              </a:rPr>
              <a:t>0</a:t>
            </a:r>
            <a:r>
              <a:rPr sz="1500" dirty="0">
                <a:latin typeface="Arial"/>
                <a:cs typeface="Arial"/>
              </a:rPr>
              <a:t>0</a:t>
            </a:r>
          </a:p>
        </p:txBody>
      </p:sp>
      <p:sp>
        <p:nvSpPr>
          <p:cNvPr id="149" name="object 149"/>
          <p:cNvSpPr txBox="1"/>
          <p:nvPr/>
        </p:nvSpPr>
        <p:spPr>
          <a:xfrm>
            <a:off x="6472812" y="1803883"/>
            <a:ext cx="785745" cy="230832"/>
          </a:xfrm>
          <a:prstGeom prst="rect">
            <a:avLst/>
          </a:prstGeom>
        </p:spPr>
        <p:txBody>
          <a:bodyPr vert="horz" wrap="square" lIns="0" tIns="0" rIns="0" bIns="0" rtlCol="0">
            <a:spAutoFit/>
          </a:bodyPr>
          <a:lstStyle/>
          <a:p>
            <a:pPr marL="15418"/>
            <a:r>
              <a:rPr sz="1500" dirty="0">
                <a:latin typeface="Arial"/>
                <a:cs typeface="Arial"/>
              </a:rPr>
              <a:t>130,</a:t>
            </a:r>
            <a:r>
              <a:rPr sz="1500" spc="6" dirty="0">
                <a:latin typeface="Arial"/>
                <a:cs typeface="Arial"/>
              </a:rPr>
              <a:t>0</a:t>
            </a:r>
            <a:r>
              <a:rPr sz="1500" spc="-12" dirty="0">
                <a:latin typeface="Arial"/>
                <a:cs typeface="Arial"/>
              </a:rPr>
              <a:t>0</a:t>
            </a:r>
            <a:r>
              <a:rPr sz="1500" dirty="0">
                <a:latin typeface="Arial"/>
                <a:cs typeface="Arial"/>
              </a:rPr>
              <a:t>0</a:t>
            </a:r>
            <a:endParaRPr sz="1500">
              <a:latin typeface="Arial"/>
              <a:cs typeface="Arial"/>
            </a:endParaRPr>
          </a:p>
        </p:txBody>
      </p:sp>
      <p:sp>
        <p:nvSpPr>
          <p:cNvPr id="150" name="object 150"/>
          <p:cNvSpPr txBox="1"/>
          <p:nvPr/>
        </p:nvSpPr>
        <p:spPr>
          <a:xfrm>
            <a:off x="6585061" y="4456680"/>
            <a:ext cx="671769" cy="230832"/>
          </a:xfrm>
          <a:prstGeom prst="rect">
            <a:avLst/>
          </a:prstGeom>
        </p:spPr>
        <p:txBody>
          <a:bodyPr vert="horz" wrap="square" lIns="0" tIns="0" rIns="0" bIns="0" rtlCol="0">
            <a:spAutoFit/>
          </a:bodyPr>
          <a:lstStyle/>
          <a:p>
            <a:pPr marL="15418"/>
            <a:r>
              <a:rPr sz="1500" dirty="0">
                <a:latin typeface="Arial"/>
                <a:cs typeface="Arial"/>
              </a:rPr>
              <a:t>60,</a:t>
            </a:r>
            <a:r>
              <a:rPr sz="1500" spc="6" dirty="0">
                <a:latin typeface="Arial"/>
                <a:cs typeface="Arial"/>
              </a:rPr>
              <a:t>0</a:t>
            </a:r>
            <a:r>
              <a:rPr sz="1500" dirty="0">
                <a:latin typeface="Arial"/>
                <a:cs typeface="Arial"/>
              </a:rPr>
              <a:t>00</a:t>
            </a:r>
            <a:endParaRPr sz="1500">
              <a:latin typeface="Arial"/>
              <a:cs typeface="Arial"/>
            </a:endParaRPr>
          </a:p>
        </p:txBody>
      </p:sp>
      <p:sp>
        <p:nvSpPr>
          <p:cNvPr id="151" name="object 151"/>
          <p:cNvSpPr txBox="1"/>
          <p:nvPr/>
        </p:nvSpPr>
        <p:spPr>
          <a:xfrm>
            <a:off x="11023916" y="1637491"/>
            <a:ext cx="739982" cy="184666"/>
          </a:xfrm>
          <a:prstGeom prst="rect">
            <a:avLst/>
          </a:prstGeom>
        </p:spPr>
        <p:txBody>
          <a:bodyPr vert="horz" wrap="square" lIns="0" tIns="0" rIns="0" bIns="0" rtlCol="0">
            <a:spAutoFit/>
          </a:bodyPr>
          <a:lstStyle/>
          <a:p>
            <a:pPr marL="15418"/>
            <a:r>
              <a:rPr sz="1200" spc="-12" dirty="0">
                <a:latin typeface="Arial"/>
                <a:cs typeface="Arial"/>
              </a:rPr>
              <a:t>&gt; 5</a:t>
            </a:r>
            <a:r>
              <a:rPr sz="1200" spc="-6" dirty="0">
                <a:latin typeface="Arial"/>
                <a:cs typeface="Arial"/>
              </a:rPr>
              <a:t> </a:t>
            </a:r>
            <a:r>
              <a:rPr sz="1200" spc="-42" dirty="0">
                <a:latin typeface="Arial"/>
                <a:cs typeface="Arial"/>
              </a:rPr>
              <a:t>y</a:t>
            </a:r>
            <a:r>
              <a:rPr sz="1200" spc="-12" dirty="0">
                <a:latin typeface="Arial"/>
                <a:cs typeface="Arial"/>
              </a:rPr>
              <a:t>e</a:t>
            </a:r>
            <a:r>
              <a:rPr sz="1200" spc="-18" dirty="0">
                <a:latin typeface="Arial"/>
                <a:cs typeface="Arial"/>
              </a:rPr>
              <a:t>a</a:t>
            </a:r>
            <a:r>
              <a:rPr sz="1200" spc="-6" dirty="0">
                <a:latin typeface="Arial"/>
                <a:cs typeface="Arial"/>
              </a:rPr>
              <a:t>rs</a:t>
            </a:r>
            <a:endParaRPr sz="1200">
              <a:latin typeface="Arial"/>
              <a:cs typeface="Arial"/>
            </a:endParaRPr>
          </a:p>
        </p:txBody>
      </p:sp>
      <p:sp>
        <p:nvSpPr>
          <p:cNvPr id="152" name="object 152"/>
          <p:cNvSpPr txBox="1"/>
          <p:nvPr/>
        </p:nvSpPr>
        <p:spPr>
          <a:xfrm>
            <a:off x="9598524" y="1637491"/>
            <a:ext cx="460222" cy="184666"/>
          </a:xfrm>
          <a:prstGeom prst="rect">
            <a:avLst/>
          </a:prstGeom>
        </p:spPr>
        <p:txBody>
          <a:bodyPr vert="horz" wrap="square" lIns="0" tIns="0" rIns="0" bIns="0" rtlCol="0">
            <a:spAutoFit/>
          </a:bodyPr>
          <a:lstStyle/>
          <a:p>
            <a:pPr marL="15418"/>
            <a:r>
              <a:rPr sz="1200" spc="-12" dirty="0">
                <a:latin typeface="Arial"/>
                <a:cs typeface="Arial"/>
              </a:rPr>
              <a:t>0</a:t>
            </a:r>
            <a:r>
              <a:rPr sz="1200" spc="-24" dirty="0">
                <a:latin typeface="Arial"/>
                <a:cs typeface="Arial"/>
              </a:rPr>
              <a:t> </a:t>
            </a:r>
            <a:r>
              <a:rPr sz="1200" spc="-6" dirty="0">
                <a:latin typeface="Arial"/>
                <a:cs typeface="Arial"/>
              </a:rPr>
              <a:t>to</a:t>
            </a:r>
            <a:r>
              <a:rPr sz="1200" spc="-24" dirty="0">
                <a:latin typeface="Arial"/>
                <a:cs typeface="Arial"/>
              </a:rPr>
              <a:t> </a:t>
            </a:r>
            <a:r>
              <a:rPr sz="1200" spc="-12" dirty="0">
                <a:latin typeface="Arial"/>
                <a:cs typeface="Arial"/>
              </a:rPr>
              <a:t>5</a:t>
            </a:r>
            <a:endParaRPr sz="1200">
              <a:latin typeface="Arial"/>
              <a:cs typeface="Arial"/>
            </a:endParaRPr>
          </a:p>
        </p:txBody>
      </p:sp>
      <p:sp>
        <p:nvSpPr>
          <p:cNvPr id="153" name="object 153"/>
          <p:cNvSpPr txBox="1"/>
          <p:nvPr/>
        </p:nvSpPr>
        <p:spPr>
          <a:xfrm>
            <a:off x="2336799" y="5588000"/>
            <a:ext cx="7534231" cy="461665"/>
          </a:xfrm>
          <a:prstGeom prst="rect">
            <a:avLst/>
          </a:prstGeom>
          <a:ln w="19050">
            <a:solidFill>
              <a:srgbClr val="005481"/>
            </a:solidFill>
          </a:ln>
        </p:spPr>
        <p:txBody>
          <a:bodyPr vert="horz" wrap="square" lIns="0" tIns="0" rIns="0" bIns="0" rtlCol="0">
            <a:spAutoFit/>
          </a:bodyPr>
          <a:lstStyle/>
          <a:p>
            <a:pPr marL="1298950" marR="197348" indent="-1093893"/>
            <a:r>
              <a:rPr sz="1500" dirty="0">
                <a:solidFill>
                  <a:srgbClr val="005481"/>
                </a:solidFill>
                <a:latin typeface="Arial"/>
                <a:cs typeface="Arial"/>
              </a:rPr>
              <a:t>0</a:t>
            </a:r>
            <a:r>
              <a:rPr sz="1500" spc="-6" dirty="0">
                <a:solidFill>
                  <a:srgbClr val="005481"/>
                </a:solidFill>
                <a:latin typeface="Arial"/>
                <a:cs typeface="Arial"/>
              </a:rPr>
              <a:t>-</a:t>
            </a:r>
            <a:r>
              <a:rPr sz="1500" dirty="0">
                <a:solidFill>
                  <a:srgbClr val="005481"/>
                </a:solidFill>
                <a:latin typeface="Arial"/>
                <a:cs typeface="Arial"/>
              </a:rPr>
              <a:t>5</a:t>
            </a:r>
            <a:r>
              <a:rPr sz="1500" spc="-24" dirty="0">
                <a:solidFill>
                  <a:srgbClr val="005481"/>
                </a:solidFill>
                <a:latin typeface="Arial"/>
                <a:cs typeface="Arial"/>
              </a:rPr>
              <a:t> </a:t>
            </a:r>
            <a:r>
              <a:rPr sz="1500" spc="-18" dirty="0">
                <a:solidFill>
                  <a:srgbClr val="005481"/>
                </a:solidFill>
                <a:latin typeface="Arial"/>
                <a:cs typeface="Arial"/>
              </a:rPr>
              <a:t>y</a:t>
            </a:r>
            <a:r>
              <a:rPr sz="1500" dirty="0">
                <a:solidFill>
                  <a:srgbClr val="005481"/>
                </a:solidFill>
                <a:latin typeface="Arial"/>
                <a:cs typeface="Arial"/>
              </a:rPr>
              <a:t>ear old</a:t>
            </a:r>
            <a:r>
              <a:rPr sz="1500" spc="-24" dirty="0">
                <a:solidFill>
                  <a:srgbClr val="005481"/>
                </a:solidFill>
                <a:latin typeface="Arial"/>
                <a:cs typeface="Arial"/>
              </a:rPr>
              <a:t> </a:t>
            </a:r>
            <a:r>
              <a:rPr sz="1500" spc="12" dirty="0">
                <a:solidFill>
                  <a:srgbClr val="005481"/>
                </a:solidFill>
                <a:latin typeface="Arial"/>
                <a:cs typeface="Arial"/>
              </a:rPr>
              <a:t>f</a:t>
            </a:r>
            <a:r>
              <a:rPr sz="1500" dirty="0">
                <a:solidFill>
                  <a:srgbClr val="005481"/>
                </a:solidFill>
                <a:latin typeface="Arial"/>
                <a:cs typeface="Arial"/>
              </a:rPr>
              <a:t>i</a:t>
            </a:r>
            <a:r>
              <a:rPr sz="1500" spc="-12" dirty="0">
                <a:solidFill>
                  <a:srgbClr val="005481"/>
                </a:solidFill>
                <a:latin typeface="Arial"/>
                <a:cs typeface="Arial"/>
              </a:rPr>
              <a:t>r</a:t>
            </a:r>
            <a:r>
              <a:rPr sz="1500" spc="6" dirty="0">
                <a:solidFill>
                  <a:srgbClr val="005481"/>
                </a:solidFill>
                <a:latin typeface="Arial"/>
                <a:cs typeface="Arial"/>
              </a:rPr>
              <a:t>m</a:t>
            </a:r>
            <a:r>
              <a:rPr sz="1500" dirty="0">
                <a:solidFill>
                  <a:srgbClr val="005481"/>
                </a:solidFill>
                <a:latin typeface="Arial"/>
                <a:cs typeface="Arial"/>
              </a:rPr>
              <a:t>s</a:t>
            </a:r>
            <a:r>
              <a:rPr sz="1500" spc="-12" dirty="0">
                <a:solidFill>
                  <a:srgbClr val="005481"/>
                </a:solidFill>
                <a:latin typeface="Arial"/>
                <a:cs typeface="Arial"/>
              </a:rPr>
              <a:t> </a:t>
            </a:r>
            <a:r>
              <a:rPr sz="1500" dirty="0">
                <a:solidFill>
                  <a:srgbClr val="005481"/>
                </a:solidFill>
                <a:latin typeface="Arial"/>
                <a:cs typeface="Arial"/>
              </a:rPr>
              <a:t>account</a:t>
            </a:r>
            <a:r>
              <a:rPr sz="1500" spc="6" dirty="0">
                <a:solidFill>
                  <a:srgbClr val="005481"/>
                </a:solidFill>
                <a:latin typeface="Arial"/>
                <a:cs typeface="Arial"/>
              </a:rPr>
              <a:t>e</a:t>
            </a:r>
            <a:r>
              <a:rPr sz="1500" dirty="0">
                <a:solidFill>
                  <a:srgbClr val="005481"/>
                </a:solidFill>
                <a:latin typeface="Arial"/>
                <a:cs typeface="Arial"/>
              </a:rPr>
              <a:t>d</a:t>
            </a:r>
            <a:r>
              <a:rPr sz="1500" spc="-67" dirty="0">
                <a:solidFill>
                  <a:srgbClr val="005481"/>
                </a:solidFill>
                <a:latin typeface="Arial"/>
                <a:cs typeface="Arial"/>
              </a:rPr>
              <a:t> </a:t>
            </a:r>
            <a:r>
              <a:rPr sz="1500" spc="12" dirty="0">
                <a:solidFill>
                  <a:srgbClr val="005481"/>
                </a:solidFill>
                <a:latin typeface="Arial"/>
                <a:cs typeface="Arial"/>
              </a:rPr>
              <a:t>f</a:t>
            </a:r>
            <a:r>
              <a:rPr sz="1500" dirty="0">
                <a:solidFill>
                  <a:srgbClr val="005481"/>
                </a:solidFill>
                <a:latin typeface="Arial"/>
                <a:cs typeface="Arial"/>
              </a:rPr>
              <a:t>or</a:t>
            </a:r>
            <a:r>
              <a:rPr sz="1500" spc="6" dirty="0">
                <a:solidFill>
                  <a:srgbClr val="005481"/>
                </a:solidFill>
                <a:latin typeface="Arial"/>
                <a:cs typeface="Arial"/>
              </a:rPr>
              <a:t> </a:t>
            </a:r>
            <a:r>
              <a:rPr sz="1500" b="1" dirty="0">
                <a:solidFill>
                  <a:srgbClr val="005481"/>
                </a:solidFill>
                <a:latin typeface="Arial"/>
                <a:cs typeface="Arial"/>
              </a:rPr>
              <a:t>33%</a:t>
            </a:r>
            <a:r>
              <a:rPr sz="1500" b="1" spc="-24" dirty="0">
                <a:solidFill>
                  <a:srgbClr val="005481"/>
                </a:solidFill>
                <a:latin typeface="Arial"/>
                <a:cs typeface="Arial"/>
              </a:rPr>
              <a:t> </a:t>
            </a:r>
            <a:r>
              <a:rPr sz="1500" dirty="0">
                <a:solidFill>
                  <a:srgbClr val="005481"/>
                </a:solidFill>
                <a:latin typeface="Arial"/>
                <a:cs typeface="Arial"/>
              </a:rPr>
              <a:t>of t</a:t>
            </a:r>
            <a:r>
              <a:rPr sz="1500" spc="6" dirty="0">
                <a:solidFill>
                  <a:srgbClr val="005481"/>
                </a:solidFill>
                <a:latin typeface="Arial"/>
                <a:cs typeface="Arial"/>
              </a:rPr>
              <a:t>o</a:t>
            </a:r>
            <a:r>
              <a:rPr sz="1500" dirty="0">
                <a:solidFill>
                  <a:srgbClr val="005481"/>
                </a:solidFill>
                <a:latin typeface="Arial"/>
                <a:cs typeface="Arial"/>
              </a:rPr>
              <a:t>t</a:t>
            </a:r>
            <a:r>
              <a:rPr sz="1500" spc="6" dirty="0">
                <a:solidFill>
                  <a:srgbClr val="005481"/>
                </a:solidFill>
                <a:latin typeface="Arial"/>
                <a:cs typeface="Arial"/>
              </a:rPr>
              <a:t>a</a:t>
            </a:r>
            <a:r>
              <a:rPr sz="1500" dirty="0">
                <a:solidFill>
                  <a:srgbClr val="005481"/>
                </a:solidFill>
                <a:latin typeface="Arial"/>
                <a:cs typeface="Arial"/>
              </a:rPr>
              <a:t>l</a:t>
            </a:r>
            <a:r>
              <a:rPr sz="1500" spc="-30" dirty="0">
                <a:solidFill>
                  <a:srgbClr val="005481"/>
                </a:solidFill>
                <a:latin typeface="Arial"/>
                <a:cs typeface="Arial"/>
              </a:rPr>
              <a:t> </a:t>
            </a:r>
            <a:r>
              <a:rPr sz="1500" spc="12" dirty="0">
                <a:solidFill>
                  <a:srgbClr val="005481"/>
                </a:solidFill>
                <a:latin typeface="Arial"/>
                <a:cs typeface="Arial"/>
              </a:rPr>
              <a:t>f</a:t>
            </a:r>
            <a:r>
              <a:rPr sz="1500" dirty="0">
                <a:solidFill>
                  <a:srgbClr val="005481"/>
                </a:solidFill>
                <a:latin typeface="Arial"/>
                <a:cs typeface="Arial"/>
              </a:rPr>
              <a:t>i</a:t>
            </a:r>
            <a:r>
              <a:rPr sz="1500" spc="-12" dirty="0">
                <a:solidFill>
                  <a:srgbClr val="005481"/>
                </a:solidFill>
                <a:latin typeface="Arial"/>
                <a:cs typeface="Arial"/>
              </a:rPr>
              <a:t>r</a:t>
            </a:r>
            <a:r>
              <a:rPr sz="1500" spc="6" dirty="0">
                <a:solidFill>
                  <a:srgbClr val="005481"/>
                </a:solidFill>
                <a:latin typeface="Arial"/>
                <a:cs typeface="Arial"/>
              </a:rPr>
              <a:t>m</a:t>
            </a:r>
            <a:r>
              <a:rPr sz="1500" dirty="0">
                <a:solidFill>
                  <a:srgbClr val="005481"/>
                </a:solidFill>
                <a:latin typeface="Arial"/>
                <a:cs typeface="Arial"/>
              </a:rPr>
              <a:t>s</a:t>
            </a:r>
            <a:r>
              <a:rPr sz="1500" spc="-12" dirty="0">
                <a:solidFill>
                  <a:srgbClr val="005481"/>
                </a:solidFill>
                <a:latin typeface="Arial"/>
                <a:cs typeface="Arial"/>
              </a:rPr>
              <a:t> </a:t>
            </a:r>
            <a:r>
              <a:rPr sz="1500" dirty="0">
                <a:solidFill>
                  <a:srgbClr val="005481"/>
                </a:solidFill>
                <a:latin typeface="Arial"/>
                <a:cs typeface="Arial"/>
              </a:rPr>
              <a:t>and</a:t>
            </a:r>
            <a:r>
              <a:rPr sz="1500" spc="-12" dirty="0">
                <a:solidFill>
                  <a:srgbClr val="005481"/>
                </a:solidFill>
                <a:latin typeface="Arial"/>
                <a:cs typeface="Arial"/>
              </a:rPr>
              <a:t> </a:t>
            </a:r>
            <a:r>
              <a:rPr sz="1500" b="1" dirty="0">
                <a:solidFill>
                  <a:srgbClr val="005481"/>
                </a:solidFill>
                <a:latin typeface="Arial"/>
                <a:cs typeface="Arial"/>
              </a:rPr>
              <a:t>54%</a:t>
            </a:r>
            <a:r>
              <a:rPr sz="1500" b="1" spc="-30" dirty="0">
                <a:solidFill>
                  <a:srgbClr val="005481"/>
                </a:solidFill>
                <a:latin typeface="Arial"/>
                <a:cs typeface="Arial"/>
              </a:rPr>
              <a:t> </a:t>
            </a:r>
            <a:r>
              <a:rPr sz="1500" dirty="0">
                <a:solidFill>
                  <a:srgbClr val="005481"/>
                </a:solidFill>
                <a:latin typeface="Arial"/>
                <a:cs typeface="Arial"/>
              </a:rPr>
              <a:t>of jo</a:t>
            </a:r>
            <a:r>
              <a:rPr sz="1500" spc="6" dirty="0">
                <a:solidFill>
                  <a:srgbClr val="005481"/>
                </a:solidFill>
                <a:latin typeface="Arial"/>
                <a:cs typeface="Arial"/>
              </a:rPr>
              <a:t>b</a:t>
            </a:r>
            <a:r>
              <a:rPr sz="1500" dirty="0">
                <a:solidFill>
                  <a:srgbClr val="005481"/>
                </a:solidFill>
                <a:latin typeface="Arial"/>
                <a:cs typeface="Arial"/>
              </a:rPr>
              <a:t>s</a:t>
            </a:r>
            <a:r>
              <a:rPr sz="1500" spc="-30" dirty="0">
                <a:solidFill>
                  <a:srgbClr val="005481"/>
                </a:solidFill>
                <a:latin typeface="Arial"/>
                <a:cs typeface="Arial"/>
              </a:rPr>
              <a:t> </a:t>
            </a:r>
            <a:r>
              <a:rPr sz="1500" dirty="0">
                <a:solidFill>
                  <a:srgbClr val="005481"/>
                </a:solidFill>
                <a:latin typeface="Arial"/>
                <a:cs typeface="Arial"/>
              </a:rPr>
              <a:t>c</a:t>
            </a:r>
            <a:r>
              <a:rPr sz="1500" spc="-6" dirty="0">
                <a:solidFill>
                  <a:srgbClr val="005481"/>
                </a:solidFill>
                <a:latin typeface="Arial"/>
                <a:cs typeface="Arial"/>
              </a:rPr>
              <a:t>r</a:t>
            </a:r>
            <a:r>
              <a:rPr sz="1500" dirty="0">
                <a:solidFill>
                  <a:srgbClr val="005481"/>
                </a:solidFill>
                <a:latin typeface="Arial"/>
                <a:cs typeface="Arial"/>
              </a:rPr>
              <a:t>eat</a:t>
            </a:r>
            <a:r>
              <a:rPr sz="1500" spc="6" dirty="0">
                <a:solidFill>
                  <a:srgbClr val="005481"/>
                </a:solidFill>
                <a:latin typeface="Arial"/>
                <a:cs typeface="Arial"/>
              </a:rPr>
              <a:t>e</a:t>
            </a:r>
            <a:r>
              <a:rPr sz="1500" dirty="0">
                <a:solidFill>
                  <a:srgbClr val="005481"/>
                </a:solidFill>
                <a:latin typeface="Arial"/>
                <a:cs typeface="Arial"/>
              </a:rPr>
              <a:t>d</a:t>
            </a:r>
            <a:r>
              <a:rPr sz="1500" spc="-36" dirty="0">
                <a:solidFill>
                  <a:srgbClr val="005481"/>
                </a:solidFill>
                <a:latin typeface="Arial"/>
                <a:cs typeface="Arial"/>
              </a:rPr>
              <a:t> </a:t>
            </a:r>
            <a:r>
              <a:rPr sz="1500" dirty="0">
                <a:solidFill>
                  <a:srgbClr val="005481"/>
                </a:solidFill>
                <a:latin typeface="Arial"/>
                <a:cs typeface="Arial"/>
              </a:rPr>
              <a:t>in 2013,</a:t>
            </a:r>
            <a:r>
              <a:rPr sz="1500" spc="-55" dirty="0">
                <a:solidFill>
                  <a:srgbClr val="005481"/>
                </a:solidFill>
                <a:latin typeface="Arial"/>
                <a:cs typeface="Arial"/>
              </a:rPr>
              <a:t> </a:t>
            </a:r>
            <a:r>
              <a:rPr sz="1500" dirty="0">
                <a:solidFill>
                  <a:srgbClr val="005481"/>
                </a:solidFill>
                <a:latin typeface="Arial"/>
                <a:cs typeface="Arial"/>
              </a:rPr>
              <a:t>ranking</a:t>
            </a:r>
            <a:r>
              <a:rPr sz="1500" spc="-36" dirty="0">
                <a:solidFill>
                  <a:srgbClr val="005481"/>
                </a:solidFill>
                <a:latin typeface="Arial"/>
                <a:cs typeface="Arial"/>
              </a:rPr>
              <a:t> </a:t>
            </a:r>
            <a:r>
              <a:rPr sz="1500" dirty="0">
                <a:solidFill>
                  <a:srgbClr val="005481"/>
                </a:solidFill>
                <a:latin typeface="Arial"/>
                <a:cs typeface="Arial"/>
              </a:rPr>
              <a:t>Co</a:t>
            </a:r>
            <a:r>
              <a:rPr sz="1500" spc="6" dirty="0">
                <a:solidFill>
                  <a:srgbClr val="005481"/>
                </a:solidFill>
                <a:latin typeface="Arial"/>
                <a:cs typeface="Arial"/>
              </a:rPr>
              <a:t>n</a:t>
            </a:r>
            <a:r>
              <a:rPr sz="1500" dirty="0">
                <a:solidFill>
                  <a:srgbClr val="005481"/>
                </a:solidFill>
                <a:latin typeface="Arial"/>
                <a:cs typeface="Arial"/>
              </a:rPr>
              <a:t>necticut</a:t>
            </a:r>
            <a:r>
              <a:rPr sz="1500" spc="-42" dirty="0">
                <a:solidFill>
                  <a:srgbClr val="005481"/>
                </a:solidFill>
                <a:latin typeface="Arial"/>
                <a:cs typeface="Arial"/>
              </a:rPr>
              <a:t> </a:t>
            </a:r>
            <a:r>
              <a:rPr sz="1500" b="1" dirty="0">
                <a:solidFill>
                  <a:srgbClr val="005481"/>
                </a:solidFill>
                <a:latin typeface="Arial"/>
                <a:cs typeface="Arial"/>
              </a:rPr>
              <a:t>40</a:t>
            </a:r>
            <a:r>
              <a:rPr sz="1500" b="1" spc="-8" baseline="24305" dirty="0">
                <a:solidFill>
                  <a:srgbClr val="005481"/>
                </a:solidFill>
                <a:latin typeface="Arial"/>
                <a:cs typeface="Arial"/>
              </a:rPr>
              <a:t>t</a:t>
            </a:r>
            <a:r>
              <a:rPr sz="1500" b="1" baseline="24305" dirty="0">
                <a:solidFill>
                  <a:srgbClr val="005481"/>
                </a:solidFill>
                <a:latin typeface="Arial"/>
                <a:cs typeface="Arial"/>
              </a:rPr>
              <a:t>h</a:t>
            </a:r>
            <a:r>
              <a:rPr sz="1500" b="1" spc="164" baseline="24305" dirty="0">
                <a:solidFill>
                  <a:srgbClr val="005481"/>
                </a:solidFill>
                <a:latin typeface="Arial"/>
                <a:cs typeface="Arial"/>
              </a:rPr>
              <a:t> </a:t>
            </a:r>
            <a:r>
              <a:rPr sz="1500" dirty="0">
                <a:solidFill>
                  <a:srgbClr val="005481"/>
                </a:solidFill>
                <a:latin typeface="Arial"/>
                <a:cs typeface="Arial"/>
              </a:rPr>
              <a:t>(</a:t>
            </a:r>
            <a:r>
              <a:rPr sz="1500" spc="-12" dirty="0">
                <a:solidFill>
                  <a:srgbClr val="005481"/>
                </a:solidFill>
                <a:latin typeface="Arial"/>
                <a:cs typeface="Arial"/>
              </a:rPr>
              <a:t>l</a:t>
            </a:r>
            <a:r>
              <a:rPr sz="1500" dirty="0">
                <a:solidFill>
                  <a:srgbClr val="005481"/>
                </a:solidFill>
                <a:latin typeface="Arial"/>
                <a:cs typeface="Arial"/>
              </a:rPr>
              <a:t>o</a:t>
            </a:r>
            <a:r>
              <a:rPr sz="1500" spc="-18" dirty="0">
                <a:solidFill>
                  <a:srgbClr val="005481"/>
                </a:solidFill>
                <a:latin typeface="Arial"/>
                <a:cs typeface="Arial"/>
              </a:rPr>
              <a:t>w</a:t>
            </a:r>
            <a:r>
              <a:rPr sz="1500" dirty="0">
                <a:solidFill>
                  <a:srgbClr val="005481"/>
                </a:solidFill>
                <a:latin typeface="Arial"/>
                <a:cs typeface="Arial"/>
              </a:rPr>
              <a:t>est)</a:t>
            </a:r>
            <a:r>
              <a:rPr sz="1500" spc="12" dirty="0">
                <a:solidFill>
                  <a:srgbClr val="005481"/>
                </a:solidFill>
                <a:latin typeface="Arial"/>
                <a:cs typeface="Arial"/>
              </a:rPr>
              <a:t> </a:t>
            </a:r>
            <a:r>
              <a:rPr sz="1500" dirty="0">
                <a:solidFill>
                  <a:srgbClr val="005481"/>
                </a:solidFill>
                <a:latin typeface="Arial"/>
                <a:cs typeface="Arial"/>
              </a:rPr>
              <a:t>in</a:t>
            </a:r>
            <a:r>
              <a:rPr sz="1500" spc="-12" dirty="0">
                <a:solidFill>
                  <a:srgbClr val="005481"/>
                </a:solidFill>
                <a:latin typeface="Arial"/>
                <a:cs typeface="Arial"/>
              </a:rPr>
              <a:t> </a:t>
            </a:r>
            <a:r>
              <a:rPr sz="1500" dirty="0">
                <a:solidFill>
                  <a:srgbClr val="005481"/>
                </a:solidFill>
                <a:latin typeface="Arial"/>
                <a:cs typeface="Arial"/>
              </a:rPr>
              <a:t>t</a:t>
            </a:r>
            <a:r>
              <a:rPr sz="1500" spc="6" dirty="0">
                <a:solidFill>
                  <a:srgbClr val="005481"/>
                </a:solidFill>
                <a:latin typeface="Arial"/>
                <a:cs typeface="Arial"/>
              </a:rPr>
              <a:t>h</a:t>
            </a:r>
            <a:r>
              <a:rPr sz="1500" dirty="0">
                <a:solidFill>
                  <a:srgbClr val="005481"/>
                </a:solidFill>
                <a:latin typeface="Arial"/>
                <a:cs typeface="Arial"/>
              </a:rPr>
              <a:t>e</a:t>
            </a:r>
            <a:r>
              <a:rPr sz="1500" spc="-24" dirty="0">
                <a:solidFill>
                  <a:srgbClr val="005481"/>
                </a:solidFill>
                <a:latin typeface="Arial"/>
                <a:cs typeface="Arial"/>
              </a:rPr>
              <a:t> </a:t>
            </a:r>
            <a:r>
              <a:rPr sz="1500" dirty="0">
                <a:solidFill>
                  <a:srgbClr val="005481"/>
                </a:solidFill>
                <a:latin typeface="Arial"/>
                <a:cs typeface="Arial"/>
              </a:rPr>
              <a:t>U.S.</a:t>
            </a:r>
            <a:endParaRPr sz="1500">
              <a:latin typeface="Arial"/>
              <a:cs typeface="Arial"/>
            </a:endParaRPr>
          </a:p>
        </p:txBody>
      </p:sp>
      <p:sp>
        <p:nvSpPr>
          <p:cNvPr id="154" name="object 154"/>
          <p:cNvSpPr txBox="1"/>
          <p:nvPr/>
        </p:nvSpPr>
        <p:spPr>
          <a:xfrm>
            <a:off x="144783" y="6210683"/>
            <a:ext cx="8518858" cy="184666"/>
          </a:xfrm>
          <a:prstGeom prst="rect">
            <a:avLst/>
          </a:prstGeom>
        </p:spPr>
        <p:txBody>
          <a:bodyPr vert="horz" wrap="square" lIns="0" tIns="0" rIns="0" bIns="0" rtlCol="0">
            <a:spAutoFit/>
          </a:bodyPr>
          <a:lstStyle/>
          <a:p>
            <a:pPr marL="15418"/>
            <a:r>
              <a:rPr sz="1200" spc="-12" dirty="0">
                <a:latin typeface="Arial"/>
                <a:cs typeface="Arial"/>
              </a:rPr>
              <a:t>N</a:t>
            </a:r>
            <a:r>
              <a:rPr sz="1200" spc="-6" dirty="0">
                <a:latin typeface="Arial"/>
                <a:cs typeface="Arial"/>
              </a:rPr>
              <a:t>O</a:t>
            </a:r>
            <a:r>
              <a:rPr sz="1200" dirty="0">
                <a:latin typeface="Arial"/>
                <a:cs typeface="Arial"/>
              </a:rPr>
              <a:t>T</a:t>
            </a:r>
            <a:r>
              <a:rPr sz="1200" spc="-18" dirty="0">
                <a:latin typeface="Arial"/>
                <a:cs typeface="Arial"/>
              </a:rPr>
              <a:t>E</a:t>
            </a:r>
            <a:r>
              <a:rPr sz="1200" spc="-6" dirty="0">
                <a:latin typeface="Arial"/>
                <a:cs typeface="Arial"/>
              </a:rPr>
              <a:t>:</a:t>
            </a:r>
            <a:r>
              <a:rPr sz="1200" spc="-36" dirty="0">
                <a:latin typeface="Arial"/>
                <a:cs typeface="Arial"/>
              </a:rPr>
              <a:t> </a:t>
            </a:r>
            <a:r>
              <a:rPr sz="1200" spc="-18" dirty="0">
                <a:latin typeface="Arial"/>
                <a:cs typeface="Arial"/>
              </a:rPr>
              <a:t>E</a:t>
            </a:r>
            <a:r>
              <a:rPr sz="1200" dirty="0">
                <a:latin typeface="Arial"/>
                <a:cs typeface="Arial"/>
              </a:rPr>
              <a:t>xc</a:t>
            </a:r>
            <a:r>
              <a:rPr sz="1200" spc="-12" dirty="0">
                <a:latin typeface="Arial"/>
                <a:cs typeface="Arial"/>
              </a:rPr>
              <a:t>lu</a:t>
            </a:r>
            <a:r>
              <a:rPr sz="1200" spc="-18" dirty="0">
                <a:latin typeface="Arial"/>
                <a:cs typeface="Arial"/>
              </a:rPr>
              <a:t>d</a:t>
            </a:r>
            <a:r>
              <a:rPr sz="1200" spc="-12" dirty="0">
                <a:latin typeface="Arial"/>
                <a:cs typeface="Arial"/>
              </a:rPr>
              <a:t>es</a:t>
            </a:r>
            <a:r>
              <a:rPr sz="1200" spc="-18" dirty="0">
                <a:latin typeface="Arial"/>
                <a:cs typeface="Arial"/>
              </a:rPr>
              <a:t> </a:t>
            </a:r>
            <a:r>
              <a:rPr sz="1200" spc="-12" dirty="0">
                <a:latin typeface="Arial"/>
                <a:cs typeface="Arial"/>
              </a:rPr>
              <a:t>d</a:t>
            </a:r>
            <a:r>
              <a:rPr sz="1200" spc="-18" dirty="0">
                <a:latin typeface="Arial"/>
                <a:cs typeface="Arial"/>
              </a:rPr>
              <a:t>a</a:t>
            </a:r>
            <a:r>
              <a:rPr sz="1200" spc="-6" dirty="0">
                <a:latin typeface="Arial"/>
                <a:cs typeface="Arial"/>
              </a:rPr>
              <a:t>ta </a:t>
            </a:r>
            <a:r>
              <a:rPr sz="1200" dirty="0">
                <a:latin typeface="Arial"/>
                <a:cs typeface="Arial"/>
              </a:rPr>
              <a:t>f</a:t>
            </a:r>
            <a:r>
              <a:rPr sz="1200" spc="-6" dirty="0">
                <a:latin typeface="Arial"/>
                <a:cs typeface="Arial"/>
              </a:rPr>
              <a:t>or</a:t>
            </a:r>
            <a:r>
              <a:rPr sz="1200" spc="-18" dirty="0">
                <a:latin typeface="Arial"/>
                <a:cs typeface="Arial"/>
              </a:rPr>
              <a:t> </a:t>
            </a:r>
            <a:r>
              <a:rPr sz="1200" dirty="0">
                <a:latin typeface="Arial"/>
                <a:cs typeface="Arial"/>
              </a:rPr>
              <a:t>c</a:t>
            </a:r>
            <a:r>
              <a:rPr sz="1200" spc="-12" dirty="0">
                <a:latin typeface="Arial"/>
                <a:cs typeface="Arial"/>
              </a:rPr>
              <a:t>o</a:t>
            </a:r>
            <a:r>
              <a:rPr sz="1200" spc="6" dirty="0">
                <a:latin typeface="Arial"/>
                <a:cs typeface="Arial"/>
              </a:rPr>
              <a:t>m</a:t>
            </a:r>
            <a:r>
              <a:rPr sz="1200" spc="-12" dirty="0">
                <a:latin typeface="Arial"/>
                <a:cs typeface="Arial"/>
              </a:rPr>
              <a:t>p</a:t>
            </a:r>
            <a:r>
              <a:rPr sz="1200" spc="-18" dirty="0">
                <a:latin typeface="Arial"/>
                <a:cs typeface="Arial"/>
              </a:rPr>
              <a:t>a</a:t>
            </a:r>
            <a:r>
              <a:rPr sz="1200" spc="-12" dirty="0">
                <a:latin typeface="Arial"/>
                <a:cs typeface="Arial"/>
              </a:rPr>
              <a:t>n</a:t>
            </a:r>
            <a:r>
              <a:rPr sz="1200" spc="-18" dirty="0">
                <a:latin typeface="Arial"/>
                <a:cs typeface="Arial"/>
              </a:rPr>
              <a:t>i</a:t>
            </a:r>
            <a:r>
              <a:rPr sz="1200" spc="-12" dirty="0">
                <a:latin typeface="Arial"/>
                <a:cs typeface="Arial"/>
              </a:rPr>
              <a:t>es</a:t>
            </a:r>
            <a:r>
              <a:rPr sz="1200" spc="-30" dirty="0">
                <a:latin typeface="Arial"/>
                <a:cs typeface="Arial"/>
              </a:rPr>
              <a:t> w</a:t>
            </a:r>
            <a:r>
              <a:rPr sz="1200" spc="-12" dirty="0">
                <a:latin typeface="Arial"/>
                <a:cs typeface="Arial"/>
              </a:rPr>
              <a:t>h</a:t>
            </a:r>
            <a:r>
              <a:rPr sz="1200" spc="-18" dirty="0">
                <a:latin typeface="Arial"/>
                <a:cs typeface="Arial"/>
              </a:rPr>
              <a:t>e</a:t>
            </a:r>
            <a:r>
              <a:rPr sz="1200" spc="-6" dirty="0">
                <a:latin typeface="Arial"/>
                <a:cs typeface="Arial"/>
              </a:rPr>
              <a:t>re</a:t>
            </a:r>
            <a:r>
              <a:rPr sz="1200" spc="6" dirty="0">
                <a:latin typeface="Arial"/>
                <a:cs typeface="Arial"/>
              </a:rPr>
              <a:t> </a:t>
            </a:r>
            <a:r>
              <a:rPr sz="1200" spc="-6" dirty="0">
                <a:latin typeface="Arial"/>
                <a:cs typeface="Arial"/>
              </a:rPr>
              <a:t>esta</a:t>
            </a:r>
            <a:r>
              <a:rPr sz="1200" spc="-12" dirty="0">
                <a:latin typeface="Arial"/>
                <a:cs typeface="Arial"/>
              </a:rPr>
              <a:t>bli</a:t>
            </a:r>
            <a:r>
              <a:rPr sz="1200" dirty="0">
                <a:latin typeface="Arial"/>
                <a:cs typeface="Arial"/>
              </a:rPr>
              <a:t>s</a:t>
            </a:r>
            <a:r>
              <a:rPr sz="1200" spc="-12" dirty="0">
                <a:latin typeface="Arial"/>
                <a:cs typeface="Arial"/>
              </a:rPr>
              <a:t>h</a:t>
            </a:r>
            <a:r>
              <a:rPr sz="1200" spc="6" dirty="0">
                <a:latin typeface="Arial"/>
                <a:cs typeface="Arial"/>
              </a:rPr>
              <a:t>m</a:t>
            </a:r>
            <a:r>
              <a:rPr sz="1200" spc="-12" dirty="0">
                <a:latin typeface="Arial"/>
                <a:cs typeface="Arial"/>
              </a:rPr>
              <a:t>e</a:t>
            </a:r>
            <a:r>
              <a:rPr sz="1200" spc="-18" dirty="0">
                <a:latin typeface="Arial"/>
                <a:cs typeface="Arial"/>
              </a:rPr>
              <a:t>n</a:t>
            </a:r>
            <a:r>
              <a:rPr sz="1200" spc="-6" dirty="0">
                <a:latin typeface="Arial"/>
                <a:cs typeface="Arial"/>
              </a:rPr>
              <a:t>t</a:t>
            </a:r>
            <a:r>
              <a:rPr sz="1200" spc="-36" dirty="0">
                <a:latin typeface="Arial"/>
                <a:cs typeface="Arial"/>
              </a:rPr>
              <a:t> </a:t>
            </a:r>
            <a:r>
              <a:rPr sz="1200" spc="-12" dirty="0">
                <a:latin typeface="Arial"/>
                <a:cs typeface="Arial"/>
              </a:rPr>
              <a:t>d</a:t>
            </a:r>
            <a:r>
              <a:rPr sz="1200" spc="-18" dirty="0">
                <a:latin typeface="Arial"/>
                <a:cs typeface="Arial"/>
              </a:rPr>
              <a:t>a</a:t>
            </a:r>
            <a:r>
              <a:rPr sz="1200" spc="-6" dirty="0">
                <a:latin typeface="Arial"/>
                <a:cs typeface="Arial"/>
              </a:rPr>
              <a:t>ta</a:t>
            </a:r>
            <a:r>
              <a:rPr sz="1200" spc="-24" dirty="0">
                <a:latin typeface="Arial"/>
                <a:cs typeface="Arial"/>
              </a:rPr>
              <a:t> </a:t>
            </a:r>
            <a:r>
              <a:rPr sz="1200" spc="-12" dirty="0">
                <a:latin typeface="Arial"/>
                <a:cs typeface="Arial"/>
              </a:rPr>
              <a:t>i</a:t>
            </a:r>
            <a:r>
              <a:rPr sz="1200" spc="-6" dirty="0">
                <a:latin typeface="Arial"/>
                <a:cs typeface="Arial"/>
              </a:rPr>
              <a:t>s</a:t>
            </a:r>
            <a:r>
              <a:rPr sz="1200" spc="12" dirty="0">
                <a:latin typeface="Arial"/>
                <a:cs typeface="Arial"/>
              </a:rPr>
              <a:t> </a:t>
            </a:r>
            <a:r>
              <a:rPr sz="1200" spc="-12" dirty="0">
                <a:latin typeface="Arial"/>
                <a:cs typeface="Arial"/>
              </a:rPr>
              <a:t>u</a:t>
            </a:r>
            <a:r>
              <a:rPr sz="1200" spc="-18" dirty="0">
                <a:latin typeface="Arial"/>
                <a:cs typeface="Arial"/>
              </a:rPr>
              <a:t>n</a:t>
            </a:r>
            <a:r>
              <a:rPr sz="1200" spc="6" dirty="0">
                <a:latin typeface="Arial"/>
                <a:cs typeface="Arial"/>
              </a:rPr>
              <a:t>k</a:t>
            </a:r>
            <a:r>
              <a:rPr sz="1200" spc="-12" dirty="0">
                <a:latin typeface="Arial"/>
                <a:cs typeface="Arial"/>
              </a:rPr>
              <a:t>n</a:t>
            </a:r>
            <a:r>
              <a:rPr sz="1200" spc="-18" dirty="0">
                <a:latin typeface="Arial"/>
                <a:cs typeface="Arial"/>
              </a:rPr>
              <a:t>o</a:t>
            </a:r>
            <a:r>
              <a:rPr sz="1200" spc="-30" dirty="0">
                <a:latin typeface="Arial"/>
                <a:cs typeface="Arial"/>
              </a:rPr>
              <a:t>w</a:t>
            </a:r>
            <a:r>
              <a:rPr sz="1200" spc="-12" dirty="0">
                <a:latin typeface="Arial"/>
                <a:cs typeface="Arial"/>
              </a:rPr>
              <a:t>n</a:t>
            </a:r>
            <a:r>
              <a:rPr sz="1200" spc="-24" dirty="0">
                <a:latin typeface="Arial"/>
                <a:cs typeface="Arial"/>
              </a:rPr>
              <a:t> </a:t>
            </a:r>
            <a:r>
              <a:rPr sz="1200" spc="-6" dirty="0">
                <a:latin typeface="Arial"/>
                <a:cs typeface="Arial"/>
              </a:rPr>
              <a:t>(</a:t>
            </a:r>
            <a:r>
              <a:rPr sz="1200" spc="-24" dirty="0">
                <a:latin typeface="Arial"/>
                <a:cs typeface="Arial"/>
              </a:rPr>
              <a:t>~</a:t>
            </a:r>
            <a:r>
              <a:rPr sz="1200" spc="-12" dirty="0">
                <a:latin typeface="Arial"/>
                <a:cs typeface="Arial"/>
              </a:rPr>
              <a:t>1</a:t>
            </a:r>
            <a:r>
              <a:rPr sz="1200" spc="6" dirty="0">
                <a:latin typeface="Arial"/>
                <a:cs typeface="Arial"/>
              </a:rPr>
              <a:t>0</a:t>
            </a:r>
            <a:r>
              <a:rPr sz="1200" spc="-6" dirty="0">
                <a:latin typeface="Arial"/>
                <a:cs typeface="Arial"/>
              </a:rPr>
              <a:t>-1</a:t>
            </a:r>
            <a:r>
              <a:rPr sz="1200" spc="-18" dirty="0">
                <a:latin typeface="Arial"/>
                <a:cs typeface="Arial"/>
              </a:rPr>
              <a:t>5</a:t>
            </a:r>
            <a:r>
              <a:rPr sz="1200" spc="-12" dirty="0">
                <a:latin typeface="Arial"/>
                <a:cs typeface="Arial"/>
              </a:rPr>
              <a:t>%</a:t>
            </a:r>
            <a:r>
              <a:rPr sz="1200" spc="-6" dirty="0">
                <a:latin typeface="Arial"/>
                <a:cs typeface="Arial"/>
              </a:rPr>
              <a:t> of to</a:t>
            </a:r>
            <a:r>
              <a:rPr sz="1200" spc="-12" dirty="0">
                <a:latin typeface="Arial"/>
                <a:cs typeface="Arial"/>
              </a:rPr>
              <a:t>t</a:t>
            </a:r>
            <a:r>
              <a:rPr sz="1200" spc="-6" dirty="0">
                <a:latin typeface="Arial"/>
                <a:cs typeface="Arial"/>
              </a:rPr>
              <a:t>al</a:t>
            </a:r>
            <a:r>
              <a:rPr sz="1200" spc="-12" dirty="0">
                <a:latin typeface="Arial"/>
                <a:cs typeface="Arial"/>
              </a:rPr>
              <a:t> Con</a:t>
            </a:r>
            <a:r>
              <a:rPr sz="1200" spc="-18" dirty="0">
                <a:latin typeface="Arial"/>
                <a:cs typeface="Arial"/>
              </a:rPr>
              <a:t>n</a:t>
            </a:r>
            <a:r>
              <a:rPr sz="1200" spc="-6" dirty="0">
                <a:latin typeface="Arial"/>
                <a:cs typeface="Arial"/>
              </a:rPr>
              <a:t>ect</a:t>
            </a:r>
            <a:r>
              <a:rPr sz="1200" spc="-18" dirty="0">
                <a:latin typeface="Arial"/>
                <a:cs typeface="Arial"/>
              </a:rPr>
              <a:t>i</a:t>
            </a:r>
            <a:r>
              <a:rPr sz="1200" dirty="0">
                <a:latin typeface="Arial"/>
                <a:cs typeface="Arial"/>
              </a:rPr>
              <a:t>c</a:t>
            </a:r>
            <a:r>
              <a:rPr sz="1200" spc="-6" dirty="0">
                <a:latin typeface="Arial"/>
                <a:cs typeface="Arial"/>
              </a:rPr>
              <a:t>ut</a:t>
            </a:r>
            <a:r>
              <a:rPr sz="1200" spc="-18" dirty="0">
                <a:latin typeface="Arial"/>
                <a:cs typeface="Arial"/>
              </a:rPr>
              <a:t> </a:t>
            </a:r>
            <a:r>
              <a:rPr sz="1200" dirty="0">
                <a:latin typeface="Arial"/>
                <a:cs typeface="Arial"/>
              </a:rPr>
              <a:t>f</a:t>
            </a:r>
            <a:r>
              <a:rPr sz="1200" spc="-12" dirty="0">
                <a:latin typeface="Arial"/>
                <a:cs typeface="Arial"/>
              </a:rPr>
              <a:t>i</a:t>
            </a:r>
            <a:r>
              <a:rPr sz="1200" spc="-6" dirty="0">
                <a:latin typeface="Arial"/>
                <a:cs typeface="Arial"/>
              </a:rPr>
              <a:t>r</a:t>
            </a:r>
            <a:r>
              <a:rPr sz="1200" spc="6" dirty="0">
                <a:latin typeface="Arial"/>
                <a:cs typeface="Arial"/>
              </a:rPr>
              <a:t>m</a:t>
            </a:r>
            <a:r>
              <a:rPr sz="1200" dirty="0">
                <a:latin typeface="Arial"/>
                <a:cs typeface="Arial"/>
              </a:rPr>
              <a:t>s</a:t>
            </a:r>
            <a:r>
              <a:rPr sz="1200" spc="-6" dirty="0">
                <a:latin typeface="Arial"/>
                <a:cs typeface="Arial"/>
              </a:rPr>
              <a:t>)</a:t>
            </a:r>
            <a:endParaRPr sz="1200">
              <a:latin typeface="Arial"/>
              <a:cs typeface="Arial"/>
            </a:endParaRPr>
          </a:p>
        </p:txBody>
      </p:sp>
      <p:sp>
        <p:nvSpPr>
          <p:cNvPr id="155" name="object 155"/>
          <p:cNvSpPr txBox="1"/>
          <p:nvPr/>
        </p:nvSpPr>
        <p:spPr>
          <a:xfrm>
            <a:off x="354018" y="1018403"/>
            <a:ext cx="5559794" cy="654153"/>
          </a:xfrm>
          <a:prstGeom prst="rect">
            <a:avLst/>
          </a:prstGeom>
        </p:spPr>
        <p:txBody>
          <a:bodyPr vert="horz" wrap="square" lIns="0" tIns="0" rIns="0" bIns="0" rtlCol="0">
            <a:spAutoFit/>
          </a:bodyPr>
          <a:lstStyle/>
          <a:p>
            <a:pPr marL="2929382">
              <a:tabLst>
                <a:tab pos="4201351" algn="l"/>
              </a:tabLst>
            </a:pPr>
            <a:r>
              <a:rPr sz="1200" spc="-12" dirty="0">
                <a:latin typeface="Arial"/>
                <a:cs typeface="Arial"/>
              </a:rPr>
              <a:t>0</a:t>
            </a:r>
            <a:r>
              <a:rPr sz="1200" spc="-24" dirty="0">
                <a:latin typeface="Arial"/>
                <a:cs typeface="Arial"/>
              </a:rPr>
              <a:t> </a:t>
            </a:r>
            <a:r>
              <a:rPr sz="1200" spc="-6" dirty="0">
                <a:latin typeface="Arial"/>
                <a:cs typeface="Arial"/>
              </a:rPr>
              <a:t>to</a:t>
            </a:r>
            <a:r>
              <a:rPr sz="1200" spc="-24" dirty="0">
                <a:latin typeface="Arial"/>
                <a:cs typeface="Arial"/>
              </a:rPr>
              <a:t> </a:t>
            </a:r>
            <a:r>
              <a:rPr sz="1200" spc="-12" dirty="0">
                <a:latin typeface="Arial"/>
                <a:cs typeface="Arial"/>
              </a:rPr>
              <a:t>5</a:t>
            </a:r>
            <a:r>
              <a:rPr sz="1200" dirty="0">
                <a:latin typeface="Arial"/>
                <a:cs typeface="Arial"/>
              </a:rPr>
              <a:t>	</a:t>
            </a:r>
            <a:r>
              <a:rPr sz="1200" spc="-12" dirty="0">
                <a:latin typeface="Arial"/>
                <a:cs typeface="Arial"/>
              </a:rPr>
              <a:t>&gt; 5</a:t>
            </a:r>
            <a:r>
              <a:rPr sz="1200" spc="-6" dirty="0">
                <a:latin typeface="Arial"/>
                <a:cs typeface="Arial"/>
              </a:rPr>
              <a:t> </a:t>
            </a:r>
            <a:r>
              <a:rPr sz="1200" spc="-42" dirty="0">
                <a:latin typeface="Arial"/>
                <a:cs typeface="Arial"/>
              </a:rPr>
              <a:t>y</a:t>
            </a:r>
            <a:r>
              <a:rPr sz="1200" spc="-12" dirty="0">
                <a:latin typeface="Arial"/>
                <a:cs typeface="Arial"/>
              </a:rPr>
              <a:t>e</a:t>
            </a:r>
            <a:r>
              <a:rPr sz="1200" spc="-18" dirty="0">
                <a:latin typeface="Arial"/>
                <a:cs typeface="Arial"/>
              </a:rPr>
              <a:t>a</a:t>
            </a:r>
            <a:r>
              <a:rPr sz="1200" spc="-6" dirty="0">
                <a:latin typeface="Arial"/>
                <a:cs typeface="Arial"/>
              </a:rPr>
              <a:t>rs</a:t>
            </a:r>
            <a:endParaRPr sz="1200" dirty="0">
              <a:latin typeface="Arial"/>
              <a:cs typeface="Arial"/>
            </a:endParaRPr>
          </a:p>
          <a:p>
            <a:pPr marL="194264">
              <a:spcBef>
                <a:spcPts val="61"/>
              </a:spcBef>
            </a:pPr>
            <a:r>
              <a:rPr sz="1500" dirty="0">
                <a:latin typeface="Arial"/>
                <a:cs typeface="Arial"/>
              </a:rPr>
              <a:t>50,</a:t>
            </a:r>
            <a:r>
              <a:rPr sz="1500" spc="6" dirty="0">
                <a:latin typeface="Arial"/>
                <a:cs typeface="Arial"/>
              </a:rPr>
              <a:t>0</a:t>
            </a:r>
            <a:r>
              <a:rPr sz="1500" dirty="0">
                <a:latin typeface="Arial"/>
                <a:cs typeface="Arial"/>
              </a:rPr>
              <a:t>00</a:t>
            </a:r>
          </a:p>
          <a:p>
            <a:pPr>
              <a:lnSpc>
                <a:spcPct val="100000"/>
              </a:lnSpc>
            </a:pPr>
            <a:endParaRPr sz="1500" dirty="0">
              <a:latin typeface="Times New Roman"/>
              <a:cs typeface="Times New Roman"/>
            </a:endParaRPr>
          </a:p>
        </p:txBody>
      </p:sp>
      <p:sp>
        <p:nvSpPr>
          <p:cNvPr id="156" name="object 156"/>
          <p:cNvSpPr txBox="1"/>
          <p:nvPr/>
        </p:nvSpPr>
        <p:spPr>
          <a:xfrm>
            <a:off x="1102849" y="5130667"/>
            <a:ext cx="499941" cy="230832"/>
          </a:xfrm>
          <a:prstGeom prst="rect">
            <a:avLst/>
          </a:prstGeom>
        </p:spPr>
        <p:txBody>
          <a:bodyPr vert="horz" wrap="square" lIns="0" tIns="0" rIns="0" bIns="0" rtlCol="0">
            <a:spAutoFit/>
          </a:bodyPr>
          <a:lstStyle/>
          <a:p>
            <a:pPr marL="15418"/>
            <a:r>
              <a:rPr sz="1500" spc="-6" dirty="0">
                <a:latin typeface="Arial"/>
                <a:cs typeface="Arial"/>
              </a:rPr>
              <a:t>2004</a:t>
            </a:r>
            <a:endParaRPr sz="1500">
              <a:latin typeface="Arial"/>
              <a:cs typeface="Arial"/>
            </a:endParaRPr>
          </a:p>
        </p:txBody>
      </p:sp>
      <p:sp>
        <p:nvSpPr>
          <p:cNvPr id="157" name="object 157"/>
          <p:cNvSpPr txBox="1"/>
          <p:nvPr/>
        </p:nvSpPr>
        <p:spPr>
          <a:xfrm>
            <a:off x="535619" y="2930953"/>
            <a:ext cx="671769" cy="184666"/>
          </a:xfrm>
          <a:prstGeom prst="rect">
            <a:avLst/>
          </a:prstGeom>
        </p:spPr>
        <p:txBody>
          <a:bodyPr vert="horz" wrap="square" lIns="0" tIns="0" rIns="0" bIns="0" rtlCol="0">
            <a:spAutoFit/>
          </a:bodyPr>
          <a:lstStyle/>
          <a:p>
            <a:pPr marL="15418"/>
            <a:r>
              <a:rPr sz="1200" dirty="0">
                <a:latin typeface="Arial"/>
                <a:cs typeface="Arial"/>
              </a:rPr>
              <a:t>40,</a:t>
            </a:r>
            <a:r>
              <a:rPr sz="1200" spc="6" dirty="0">
                <a:latin typeface="Arial"/>
                <a:cs typeface="Arial"/>
              </a:rPr>
              <a:t>0</a:t>
            </a:r>
            <a:r>
              <a:rPr sz="1200" dirty="0">
                <a:latin typeface="Arial"/>
                <a:cs typeface="Arial"/>
              </a:rPr>
              <a:t>00</a:t>
            </a:r>
          </a:p>
        </p:txBody>
      </p:sp>
      <p:sp>
        <p:nvSpPr>
          <p:cNvPr id="158" name="object 158"/>
          <p:cNvSpPr txBox="1"/>
          <p:nvPr/>
        </p:nvSpPr>
        <p:spPr>
          <a:xfrm>
            <a:off x="535619" y="1803883"/>
            <a:ext cx="671769" cy="184666"/>
          </a:xfrm>
          <a:prstGeom prst="rect">
            <a:avLst/>
          </a:prstGeom>
        </p:spPr>
        <p:txBody>
          <a:bodyPr vert="horz" wrap="square" lIns="0" tIns="0" rIns="0" bIns="0" rtlCol="0">
            <a:spAutoFit/>
          </a:bodyPr>
          <a:lstStyle/>
          <a:p>
            <a:pPr marL="15418"/>
            <a:r>
              <a:rPr sz="1200" dirty="0">
                <a:latin typeface="Arial"/>
                <a:cs typeface="Arial"/>
              </a:rPr>
              <a:t>50,</a:t>
            </a:r>
            <a:r>
              <a:rPr sz="1200" spc="6" dirty="0">
                <a:latin typeface="Arial"/>
                <a:cs typeface="Arial"/>
              </a:rPr>
              <a:t>0</a:t>
            </a:r>
            <a:r>
              <a:rPr sz="1200" dirty="0">
                <a:latin typeface="Arial"/>
                <a:cs typeface="Arial"/>
              </a:rPr>
              <a:t>00</a:t>
            </a:r>
          </a:p>
        </p:txBody>
      </p:sp>
      <p:sp>
        <p:nvSpPr>
          <p:cNvPr id="159" name="object 159"/>
          <p:cNvSpPr txBox="1"/>
          <p:nvPr/>
        </p:nvSpPr>
        <p:spPr>
          <a:xfrm>
            <a:off x="342901" y="4616512"/>
            <a:ext cx="864488" cy="536172"/>
          </a:xfrm>
          <a:prstGeom prst="rect">
            <a:avLst/>
          </a:prstGeom>
        </p:spPr>
        <p:txBody>
          <a:bodyPr vert="horz" wrap="square" lIns="0" tIns="0" rIns="0" bIns="0" rtlCol="0">
            <a:spAutoFit/>
          </a:bodyPr>
          <a:lstStyle/>
          <a:p>
            <a:pPr marR="6167" algn="ctr"/>
            <a:r>
              <a:rPr sz="1200" dirty="0">
                <a:latin typeface="Arial"/>
                <a:cs typeface="Arial"/>
              </a:rPr>
              <a:t>2</a:t>
            </a:r>
            <a:r>
              <a:rPr sz="1200" spc="6" dirty="0">
                <a:latin typeface="Arial"/>
                <a:cs typeface="Arial"/>
              </a:rPr>
              <a:t>5</a:t>
            </a:r>
            <a:r>
              <a:rPr sz="1200" dirty="0">
                <a:latin typeface="Arial"/>
                <a:cs typeface="Arial"/>
              </a:rPr>
              <a:t>,000</a:t>
            </a:r>
          </a:p>
          <a:p>
            <a:pPr marR="6938" algn="r">
              <a:spcBef>
                <a:spcPts val="941"/>
              </a:spcBef>
            </a:pPr>
            <a:r>
              <a:rPr sz="1500" dirty="0">
                <a:latin typeface="Arial"/>
                <a:cs typeface="Arial"/>
              </a:rPr>
              <a:t>0</a:t>
            </a:r>
          </a:p>
        </p:txBody>
      </p:sp>
      <p:sp>
        <p:nvSpPr>
          <p:cNvPr id="160" name="object 160"/>
          <p:cNvSpPr txBox="1"/>
          <p:nvPr/>
        </p:nvSpPr>
        <p:spPr>
          <a:xfrm>
            <a:off x="535619" y="4053238"/>
            <a:ext cx="671769" cy="184666"/>
          </a:xfrm>
          <a:prstGeom prst="rect">
            <a:avLst/>
          </a:prstGeom>
        </p:spPr>
        <p:txBody>
          <a:bodyPr vert="horz" wrap="square" lIns="0" tIns="0" rIns="0" bIns="0" rtlCol="0">
            <a:spAutoFit/>
          </a:bodyPr>
          <a:lstStyle/>
          <a:p>
            <a:pPr marL="15418"/>
            <a:r>
              <a:rPr sz="1200" dirty="0">
                <a:latin typeface="Arial"/>
                <a:cs typeface="Arial"/>
              </a:rPr>
              <a:t>3</a:t>
            </a:r>
            <a:r>
              <a:rPr sz="1200" spc="6" dirty="0">
                <a:latin typeface="Arial"/>
                <a:cs typeface="Arial"/>
              </a:rPr>
              <a:t>0</a:t>
            </a:r>
            <a:r>
              <a:rPr sz="1200" dirty="0">
                <a:latin typeface="Arial"/>
                <a:cs typeface="Arial"/>
              </a:rPr>
              <a:t>,000</a:t>
            </a:r>
          </a:p>
        </p:txBody>
      </p:sp>
      <p:sp>
        <p:nvSpPr>
          <p:cNvPr id="161" name="object 161"/>
          <p:cNvSpPr/>
          <p:nvPr/>
        </p:nvSpPr>
        <p:spPr>
          <a:xfrm>
            <a:off x="1241217" y="4866655"/>
            <a:ext cx="198595" cy="99082"/>
          </a:xfrm>
          <a:custGeom>
            <a:avLst/>
            <a:gdLst/>
            <a:ahLst/>
            <a:cxnLst/>
            <a:rect l="l" t="t" r="r" b="b"/>
            <a:pathLst>
              <a:path w="146050" h="97154">
                <a:moveTo>
                  <a:pt x="146050" y="0"/>
                </a:moveTo>
                <a:lnTo>
                  <a:pt x="0" y="39623"/>
                </a:lnTo>
                <a:lnTo>
                  <a:pt x="0" y="96773"/>
                </a:lnTo>
                <a:lnTo>
                  <a:pt x="146050" y="57150"/>
                </a:lnTo>
                <a:lnTo>
                  <a:pt x="146050" y="0"/>
                </a:lnTo>
                <a:close/>
              </a:path>
            </a:pathLst>
          </a:custGeom>
          <a:solidFill>
            <a:srgbClr val="FFFFFF"/>
          </a:solidFill>
        </p:spPr>
        <p:txBody>
          <a:bodyPr wrap="square" lIns="0" tIns="0" rIns="0" bIns="0" rtlCol="0"/>
          <a:lstStyle/>
          <a:p>
            <a:endParaRPr/>
          </a:p>
        </p:txBody>
      </p:sp>
      <p:sp>
        <p:nvSpPr>
          <p:cNvPr id="162" name="object 162"/>
          <p:cNvSpPr/>
          <p:nvPr/>
        </p:nvSpPr>
        <p:spPr>
          <a:xfrm>
            <a:off x="1241217" y="4866655"/>
            <a:ext cx="198595" cy="40798"/>
          </a:xfrm>
          <a:custGeom>
            <a:avLst/>
            <a:gdLst/>
            <a:ahLst/>
            <a:cxnLst/>
            <a:rect l="l" t="t" r="r" b="b"/>
            <a:pathLst>
              <a:path w="146050" h="40004">
                <a:moveTo>
                  <a:pt x="0" y="39623"/>
                </a:moveTo>
                <a:lnTo>
                  <a:pt x="146050" y="0"/>
                </a:lnTo>
              </a:path>
            </a:pathLst>
          </a:custGeom>
          <a:ln w="9525">
            <a:solidFill>
              <a:srgbClr val="808080"/>
            </a:solidFill>
          </a:ln>
        </p:spPr>
        <p:txBody>
          <a:bodyPr wrap="square" lIns="0" tIns="0" rIns="0" bIns="0" rtlCol="0"/>
          <a:lstStyle/>
          <a:p>
            <a:endParaRPr/>
          </a:p>
        </p:txBody>
      </p:sp>
      <p:sp>
        <p:nvSpPr>
          <p:cNvPr id="163" name="object 163"/>
          <p:cNvSpPr/>
          <p:nvPr/>
        </p:nvSpPr>
        <p:spPr>
          <a:xfrm>
            <a:off x="1241217" y="4924938"/>
            <a:ext cx="198595" cy="40798"/>
          </a:xfrm>
          <a:custGeom>
            <a:avLst/>
            <a:gdLst/>
            <a:ahLst/>
            <a:cxnLst/>
            <a:rect l="l" t="t" r="r" b="b"/>
            <a:pathLst>
              <a:path w="146050" h="40004">
                <a:moveTo>
                  <a:pt x="0" y="39623"/>
                </a:moveTo>
                <a:lnTo>
                  <a:pt x="146050" y="0"/>
                </a:lnTo>
              </a:path>
            </a:pathLst>
          </a:custGeom>
          <a:ln w="9525">
            <a:solidFill>
              <a:srgbClr val="808080"/>
            </a:solidFill>
          </a:ln>
        </p:spPr>
        <p:txBody>
          <a:bodyPr wrap="square" lIns="0" tIns="0" rIns="0" bIns="0" rtlCol="0"/>
          <a:lstStyle/>
          <a:p>
            <a:endParaRPr/>
          </a:p>
        </p:txBody>
      </p:sp>
      <p:sp>
        <p:nvSpPr>
          <p:cNvPr id="164" name="object 164"/>
          <p:cNvSpPr/>
          <p:nvPr/>
        </p:nvSpPr>
        <p:spPr>
          <a:xfrm>
            <a:off x="2886189" y="1699929"/>
            <a:ext cx="582833" cy="0"/>
          </a:xfrm>
          <a:custGeom>
            <a:avLst/>
            <a:gdLst/>
            <a:ahLst/>
            <a:cxnLst/>
            <a:rect l="l" t="t" r="r" b="b"/>
            <a:pathLst>
              <a:path w="428625">
                <a:moveTo>
                  <a:pt x="0" y="0"/>
                </a:moveTo>
                <a:lnTo>
                  <a:pt x="428625" y="0"/>
                </a:lnTo>
              </a:path>
            </a:pathLst>
          </a:custGeom>
          <a:ln w="28575">
            <a:solidFill>
              <a:srgbClr val="005481"/>
            </a:solidFill>
          </a:ln>
        </p:spPr>
        <p:txBody>
          <a:bodyPr wrap="square" lIns="0" tIns="0" rIns="0" bIns="0" rtlCol="0"/>
          <a:lstStyle/>
          <a:p>
            <a:endParaRPr/>
          </a:p>
        </p:txBody>
      </p:sp>
      <p:sp>
        <p:nvSpPr>
          <p:cNvPr id="165" name="object 165"/>
          <p:cNvSpPr/>
          <p:nvPr/>
        </p:nvSpPr>
        <p:spPr>
          <a:xfrm>
            <a:off x="4310891" y="1699929"/>
            <a:ext cx="582833" cy="0"/>
          </a:xfrm>
          <a:custGeom>
            <a:avLst/>
            <a:gdLst/>
            <a:ahLst/>
            <a:cxnLst/>
            <a:rect l="l" t="t" r="r" b="b"/>
            <a:pathLst>
              <a:path w="428625">
                <a:moveTo>
                  <a:pt x="0" y="0"/>
                </a:moveTo>
                <a:lnTo>
                  <a:pt x="428625" y="0"/>
                </a:lnTo>
              </a:path>
            </a:pathLst>
          </a:custGeom>
          <a:ln w="28575">
            <a:solidFill>
              <a:srgbClr val="0093DE"/>
            </a:solidFill>
            <a:prstDash val="lgDash"/>
          </a:ln>
        </p:spPr>
        <p:txBody>
          <a:bodyPr wrap="square" lIns="0" tIns="0" rIns="0" bIns="0" rtlCol="0"/>
          <a:lstStyle/>
          <a:p>
            <a:endParaRPr/>
          </a:p>
        </p:txBody>
      </p:sp>
      <p:sp>
        <p:nvSpPr>
          <p:cNvPr id="166" name="object 166"/>
          <p:cNvSpPr txBox="1"/>
          <p:nvPr/>
        </p:nvSpPr>
        <p:spPr>
          <a:xfrm>
            <a:off x="3590250" y="1637491"/>
            <a:ext cx="460222" cy="184666"/>
          </a:xfrm>
          <a:prstGeom prst="rect">
            <a:avLst/>
          </a:prstGeom>
        </p:spPr>
        <p:txBody>
          <a:bodyPr vert="horz" wrap="square" lIns="0" tIns="0" rIns="0" bIns="0" rtlCol="0">
            <a:spAutoFit/>
          </a:bodyPr>
          <a:lstStyle/>
          <a:p>
            <a:pPr marL="15418"/>
            <a:r>
              <a:rPr sz="1200" spc="-12" dirty="0">
                <a:latin typeface="Arial"/>
                <a:cs typeface="Arial"/>
              </a:rPr>
              <a:t>0</a:t>
            </a:r>
            <a:r>
              <a:rPr sz="1200" spc="-24" dirty="0">
                <a:latin typeface="Arial"/>
                <a:cs typeface="Arial"/>
              </a:rPr>
              <a:t> </a:t>
            </a:r>
            <a:r>
              <a:rPr sz="1200" spc="-6" dirty="0">
                <a:latin typeface="Arial"/>
                <a:cs typeface="Arial"/>
              </a:rPr>
              <a:t>to</a:t>
            </a:r>
            <a:r>
              <a:rPr sz="1200" spc="-24" dirty="0">
                <a:latin typeface="Arial"/>
                <a:cs typeface="Arial"/>
              </a:rPr>
              <a:t> </a:t>
            </a:r>
            <a:r>
              <a:rPr sz="1200" spc="-12" dirty="0">
                <a:latin typeface="Arial"/>
                <a:cs typeface="Arial"/>
              </a:rPr>
              <a:t>5</a:t>
            </a:r>
            <a:endParaRPr sz="1200">
              <a:latin typeface="Arial"/>
              <a:cs typeface="Arial"/>
            </a:endParaRPr>
          </a:p>
        </p:txBody>
      </p:sp>
      <p:sp>
        <p:nvSpPr>
          <p:cNvPr id="167" name="object 167"/>
          <p:cNvSpPr txBox="1"/>
          <p:nvPr/>
        </p:nvSpPr>
        <p:spPr>
          <a:xfrm>
            <a:off x="5015470" y="1637491"/>
            <a:ext cx="739982" cy="184666"/>
          </a:xfrm>
          <a:prstGeom prst="rect">
            <a:avLst/>
          </a:prstGeom>
        </p:spPr>
        <p:txBody>
          <a:bodyPr vert="horz" wrap="square" lIns="0" tIns="0" rIns="0" bIns="0" rtlCol="0">
            <a:spAutoFit/>
          </a:bodyPr>
          <a:lstStyle/>
          <a:p>
            <a:pPr marL="15418"/>
            <a:r>
              <a:rPr sz="1200" spc="-12" dirty="0">
                <a:latin typeface="Arial"/>
                <a:cs typeface="Arial"/>
              </a:rPr>
              <a:t>&gt; 5</a:t>
            </a:r>
            <a:r>
              <a:rPr sz="1200" spc="-6" dirty="0">
                <a:latin typeface="Arial"/>
                <a:cs typeface="Arial"/>
              </a:rPr>
              <a:t> </a:t>
            </a:r>
            <a:r>
              <a:rPr sz="1200" spc="-42" dirty="0">
                <a:latin typeface="Arial"/>
                <a:cs typeface="Arial"/>
              </a:rPr>
              <a:t>y</a:t>
            </a:r>
            <a:r>
              <a:rPr sz="1200" spc="-12" dirty="0">
                <a:latin typeface="Arial"/>
                <a:cs typeface="Arial"/>
              </a:rPr>
              <a:t>e</a:t>
            </a:r>
            <a:r>
              <a:rPr sz="1200" spc="-18" dirty="0">
                <a:latin typeface="Arial"/>
                <a:cs typeface="Arial"/>
              </a:rPr>
              <a:t>a</a:t>
            </a:r>
            <a:r>
              <a:rPr sz="1200" spc="-6" dirty="0">
                <a:latin typeface="Arial"/>
                <a:cs typeface="Arial"/>
              </a:rPr>
              <a:t>rs</a:t>
            </a:r>
            <a:endParaRPr sz="1200">
              <a:latin typeface="Arial"/>
              <a:cs typeface="Arial"/>
            </a:endParaRPr>
          </a:p>
        </p:txBody>
      </p:sp>
      <p:sp>
        <p:nvSpPr>
          <p:cNvPr id="168" name="object 168"/>
          <p:cNvSpPr/>
          <p:nvPr/>
        </p:nvSpPr>
        <p:spPr>
          <a:xfrm>
            <a:off x="354018" y="1018377"/>
            <a:ext cx="5559794" cy="525196"/>
          </a:xfrm>
          <a:custGeom>
            <a:avLst/>
            <a:gdLst/>
            <a:ahLst/>
            <a:cxnLst/>
            <a:rect l="l" t="t" r="r" b="b"/>
            <a:pathLst>
              <a:path w="4088765" h="514984">
                <a:moveTo>
                  <a:pt x="0" y="514756"/>
                </a:moveTo>
                <a:lnTo>
                  <a:pt x="4088638" y="514756"/>
                </a:lnTo>
                <a:lnTo>
                  <a:pt x="4088638" y="0"/>
                </a:lnTo>
                <a:lnTo>
                  <a:pt x="0" y="0"/>
                </a:lnTo>
                <a:lnTo>
                  <a:pt x="0" y="514756"/>
                </a:lnTo>
                <a:close/>
              </a:path>
            </a:pathLst>
          </a:custGeom>
          <a:solidFill>
            <a:srgbClr val="DDDDDD"/>
          </a:solidFill>
        </p:spPr>
        <p:txBody>
          <a:bodyPr wrap="square" lIns="0" tIns="0" rIns="0" bIns="0" rtlCol="0"/>
          <a:lstStyle/>
          <a:p>
            <a:endParaRPr/>
          </a:p>
        </p:txBody>
      </p:sp>
      <p:sp>
        <p:nvSpPr>
          <p:cNvPr id="169" name="object 169"/>
          <p:cNvSpPr/>
          <p:nvPr/>
        </p:nvSpPr>
        <p:spPr>
          <a:xfrm>
            <a:off x="354018" y="1018377"/>
            <a:ext cx="5559794" cy="525196"/>
          </a:xfrm>
          <a:custGeom>
            <a:avLst/>
            <a:gdLst/>
            <a:ahLst/>
            <a:cxnLst/>
            <a:rect l="l" t="t" r="r" b="b"/>
            <a:pathLst>
              <a:path w="4088765" h="514984">
                <a:moveTo>
                  <a:pt x="0" y="514756"/>
                </a:moveTo>
                <a:lnTo>
                  <a:pt x="4088638" y="514756"/>
                </a:lnTo>
                <a:lnTo>
                  <a:pt x="4088638" y="0"/>
                </a:lnTo>
                <a:lnTo>
                  <a:pt x="0" y="0"/>
                </a:lnTo>
                <a:lnTo>
                  <a:pt x="0" y="514756"/>
                </a:lnTo>
                <a:close/>
              </a:path>
            </a:pathLst>
          </a:custGeom>
          <a:ln w="19050">
            <a:solidFill>
              <a:srgbClr val="DDDDDD"/>
            </a:solidFill>
          </a:ln>
        </p:spPr>
        <p:txBody>
          <a:bodyPr wrap="square" lIns="0" tIns="0" rIns="0" bIns="0" rtlCol="0"/>
          <a:lstStyle/>
          <a:p>
            <a:endParaRPr/>
          </a:p>
        </p:txBody>
      </p:sp>
      <p:sp>
        <p:nvSpPr>
          <p:cNvPr id="170" name="object 170"/>
          <p:cNvSpPr txBox="1"/>
          <p:nvPr/>
        </p:nvSpPr>
        <p:spPr>
          <a:xfrm>
            <a:off x="434905" y="1106046"/>
            <a:ext cx="2510067" cy="461665"/>
          </a:xfrm>
          <a:prstGeom prst="rect">
            <a:avLst/>
          </a:prstGeom>
        </p:spPr>
        <p:txBody>
          <a:bodyPr vert="horz" wrap="square" lIns="0" tIns="0" rIns="0" bIns="0" rtlCol="0">
            <a:spAutoFit/>
          </a:bodyPr>
          <a:lstStyle/>
          <a:p>
            <a:pPr marL="15418"/>
            <a:r>
              <a:rPr sz="1500" b="1" spc="-6" dirty="0">
                <a:solidFill>
                  <a:srgbClr val="005481"/>
                </a:solidFill>
                <a:latin typeface="Arial"/>
                <a:cs typeface="Arial"/>
              </a:rPr>
              <a:t>C</a:t>
            </a:r>
            <a:r>
              <a:rPr sz="1500" b="1" dirty="0">
                <a:solidFill>
                  <a:srgbClr val="005481"/>
                </a:solidFill>
                <a:latin typeface="Arial"/>
                <a:cs typeface="Arial"/>
              </a:rPr>
              <a:t>o</a:t>
            </a:r>
            <a:r>
              <a:rPr sz="1500" b="1" spc="-6" dirty="0">
                <a:solidFill>
                  <a:srgbClr val="005481"/>
                </a:solidFill>
                <a:latin typeface="Arial"/>
                <a:cs typeface="Arial"/>
              </a:rPr>
              <a:t>n</a:t>
            </a:r>
            <a:r>
              <a:rPr sz="1500" b="1" dirty="0">
                <a:solidFill>
                  <a:srgbClr val="005481"/>
                </a:solidFill>
                <a:latin typeface="Arial"/>
                <a:cs typeface="Arial"/>
              </a:rPr>
              <a:t>nec</a:t>
            </a:r>
            <a:r>
              <a:rPr sz="1500" b="1" spc="-6" dirty="0">
                <a:solidFill>
                  <a:srgbClr val="005481"/>
                </a:solidFill>
                <a:latin typeface="Arial"/>
                <a:cs typeface="Arial"/>
              </a:rPr>
              <a:t>t</a:t>
            </a:r>
            <a:r>
              <a:rPr sz="1500" b="1" dirty="0">
                <a:solidFill>
                  <a:srgbClr val="005481"/>
                </a:solidFill>
                <a:latin typeface="Arial"/>
                <a:cs typeface="Arial"/>
              </a:rPr>
              <a:t>icut</a:t>
            </a:r>
            <a:r>
              <a:rPr sz="1500" b="1" spc="-18" dirty="0">
                <a:solidFill>
                  <a:srgbClr val="005481"/>
                </a:solidFill>
                <a:latin typeface="Arial"/>
                <a:cs typeface="Arial"/>
              </a:rPr>
              <a:t> </a:t>
            </a:r>
            <a:r>
              <a:rPr sz="1500" b="1" spc="-6" dirty="0">
                <a:solidFill>
                  <a:srgbClr val="005481"/>
                </a:solidFill>
                <a:latin typeface="Arial"/>
                <a:cs typeface="Arial"/>
              </a:rPr>
              <a:t>f</a:t>
            </a:r>
            <a:r>
              <a:rPr sz="1500" b="1" dirty="0">
                <a:solidFill>
                  <a:srgbClr val="005481"/>
                </a:solidFill>
                <a:latin typeface="Arial"/>
                <a:cs typeface="Arial"/>
              </a:rPr>
              <a:t>irms</a:t>
            </a:r>
            <a:r>
              <a:rPr sz="1500" b="1" spc="-12" dirty="0">
                <a:solidFill>
                  <a:srgbClr val="005481"/>
                </a:solidFill>
                <a:latin typeface="Arial"/>
                <a:cs typeface="Arial"/>
              </a:rPr>
              <a:t> </a:t>
            </a:r>
            <a:r>
              <a:rPr sz="1500" b="1" dirty="0">
                <a:solidFill>
                  <a:srgbClr val="005481"/>
                </a:solidFill>
                <a:latin typeface="Arial"/>
                <a:cs typeface="Arial"/>
              </a:rPr>
              <a:t>by age</a:t>
            </a:r>
            <a:endParaRPr sz="1500">
              <a:latin typeface="Arial"/>
              <a:cs typeface="Arial"/>
            </a:endParaRPr>
          </a:p>
          <a:p>
            <a:pPr marL="15418"/>
            <a:r>
              <a:rPr sz="1500" dirty="0">
                <a:solidFill>
                  <a:srgbClr val="808080"/>
                </a:solidFill>
                <a:latin typeface="Arial"/>
                <a:cs typeface="Arial"/>
              </a:rPr>
              <a:t>Nu</a:t>
            </a:r>
            <a:r>
              <a:rPr sz="1500" spc="6" dirty="0">
                <a:solidFill>
                  <a:srgbClr val="808080"/>
                </a:solidFill>
                <a:latin typeface="Arial"/>
                <a:cs typeface="Arial"/>
              </a:rPr>
              <a:t>m</a:t>
            </a:r>
            <a:r>
              <a:rPr sz="1500" dirty="0">
                <a:solidFill>
                  <a:srgbClr val="808080"/>
                </a:solidFill>
                <a:latin typeface="Arial"/>
                <a:cs typeface="Arial"/>
              </a:rPr>
              <a:t>ber</a:t>
            </a:r>
            <a:r>
              <a:rPr sz="1500" spc="-61" dirty="0">
                <a:solidFill>
                  <a:srgbClr val="808080"/>
                </a:solidFill>
                <a:latin typeface="Arial"/>
                <a:cs typeface="Arial"/>
              </a:rPr>
              <a:t> </a:t>
            </a:r>
            <a:r>
              <a:rPr sz="1500" dirty="0">
                <a:solidFill>
                  <a:srgbClr val="808080"/>
                </a:solidFill>
                <a:latin typeface="Arial"/>
                <a:cs typeface="Arial"/>
              </a:rPr>
              <a:t>of </a:t>
            </a:r>
            <a:r>
              <a:rPr sz="1500" spc="12" dirty="0">
                <a:solidFill>
                  <a:srgbClr val="808080"/>
                </a:solidFill>
                <a:latin typeface="Arial"/>
                <a:cs typeface="Arial"/>
              </a:rPr>
              <a:t>f</a:t>
            </a:r>
            <a:r>
              <a:rPr sz="1500" dirty="0">
                <a:solidFill>
                  <a:srgbClr val="808080"/>
                </a:solidFill>
                <a:latin typeface="Arial"/>
                <a:cs typeface="Arial"/>
              </a:rPr>
              <a:t>i</a:t>
            </a:r>
            <a:r>
              <a:rPr sz="1500" spc="-12" dirty="0">
                <a:solidFill>
                  <a:srgbClr val="808080"/>
                </a:solidFill>
                <a:latin typeface="Arial"/>
                <a:cs typeface="Arial"/>
              </a:rPr>
              <a:t>r</a:t>
            </a:r>
            <a:r>
              <a:rPr sz="1500" spc="6" dirty="0">
                <a:solidFill>
                  <a:srgbClr val="808080"/>
                </a:solidFill>
                <a:latin typeface="Arial"/>
                <a:cs typeface="Arial"/>
              </a:rPr>
              <a:t>m</a:t>
            </a:r>
            <a:r>
              <a:rPr sz="1500" dirty="0">
                <a:solidFill>
                  <a:srgbClr val="808080"/>
                </a:solidFill>
                <a:latin typeface="Arial"/>
                <a:cs typeface="Arial"/>
              </a:rPr>
              <a:t>s</a:t>
            </a:r>
            <a:endParaRPr sz="1500">
              <a:latin typeface="Arial"/>
              <a:cs typeface="Arial"/>
            </a:endParaRPr>
          </a:p>
        </p:txBody>
      </p:sp>
      <p:sp>
        <p:nvSpPr>
          <p:cNvPr id="173" name="object 173"/>
          <p:cNvSpPr txBox="1"/>
          <p:nvPr/>
        </p:nvSpPr>
        <p:spPr>
          <a:xfrm>
            <a:off x="11431296" y="6580004"/>
            <a:ext cx="88936" cy="230832"/>
          </a:xfrm>
          <a:prstGeom prst="rect">
            <a:avLst/>
          </a:prstGeom>
        </p:spPr>
        <p:txBody>
          <a:bodyPr vert="horz" wrap="square" lIns="0" tIns="0" rIns="0" bIns="0" rtlCol="0">
            <a:spAutoFit/>
          </a:bodyPr>
          <a:lstStyle/>
          <a:p>
            <a:pPr marL="15418"/>
            <a:r>
              <a:rPr sz="1500" dirty="0">
                <a:solidFill>
                  <a:srgbClr val="FFFFFF"/>
                </a:solidFill>
                <a:latin typeface="Arial"/>
                <a:cs typeface="Arial"/>
              </a:rPr>
              <a:t>|</a:t>
            </a:r>
            <a:endParaRPr sz="1500">
              <a:latin typeface="Arial"/>
              <a:cs typeface="Arial"/>
            </a:endParaRPr>
          </a:p>
        </p:txBody>
      </p:sp>
      <p:sp>
        <p:nvSpPr>
          <p:cNvPr id="174" name="object 174"/>
          <p:cNvSpPr txBox="1"/>
          <p:nvPr/>
        </p:nvSpPr>
        <p:spPr>
          <a:xfrm>
            <a:off x="144784" y="6592089"/>
            <a:ext cx="4330232" cy="184666"/>
          </a:xfrm>
          <a:prstGeom prst="rect">
            <a:avLst/>
          </a:prstGeom>
        </p:spPr>
        <p:txBody>
          <a:bodyPr vert="horz" wrap="square" lIns="0" tIns="0" rIns="0" bIns="0" rtlCol="0">
            <a:spAutoFit/>
          </a:bodyPr>
          <a:lstStyle/>
          <a:p>
            <a:pPr marL="15418"/>
            <a:r>
              <a:rPr sz="1200" spc="-18" dirty="0">
                <a:solidFill>
                  <a:srgbClr val="FFFFFF"/>
                </a:solidFill>
                <a:latin typeface="Arial"/>
                <a:cs typeface="Arial"/>
              </a:rPr>
              <a:t>S</a:t>
            </a:r>
            <a:r>
              <a:rPr sz="1200" spc="-12" dirty="0">
                <a:solidFill>
                  <a:srgbClr val="FFFFFF"/>
                </a:solidFill>
                <a:latin typeface="Arial"/>
                <a:cs typeface="Arial"/>
              </a:rPr>
              <a:t>OURCE:</a:t>
            </a:r>
            <a:r>
              <a:rPr sz="1200" spc="-6" dirty="0">
                <a:solidFill>
                  <a:srgbClr val="FFFFFF"/>
                </a:solidFill>
                <a:latin typeface="Arial"/>
                <a:cs typeface="Arial"/>
              </a:rPr>
              <a:t> U.</a:t>
            </a:r>
            <a:r>
              <a:rPr sz="1200" spc="-18" dirty="0">
                <a:solidFill>
                  <a:srgbClr val="FFFFFF"/>
                </a:solidFill>
                <a:latin typeface="Arial"/>
                <a:cs typeface="Arial"/>
              </a:rPr>
              <a:t>S</a:t>
            </a:r>
            <a:r>
              <a:rPr sz="1200" spc="-6" dirty="0">
                <a:solidFill>
                  <a:srgbClr val="FFFFFF"/>
                </a:solidFill>
                <a:latin typeface="Arial"/>
                <a:cs typeface="Arial"/>
              </a:rPr>
              <a:t>. </a:t>
            </a:r>
            <a:r>
              <a:rPr sz="1200" spc="-12" dirty="0">
                <a:solidFill>
                  <a:srgbClr val="FFFFFF"/>
                </a:solidFill>
                <a:latin typeface="Arial"/>
                <a:cs typeface="Arial"/>
              </a:rPr>
              <a:t>Census</a:t>
            </a:r>
            <a:r>
              <a:rPr sz="1200" dirty="0">
                <a:solidFill>
                  <a:srgbClr val="FFFFFF"/>
                </a:solidFill>
                <a:latin typeface="Arial"/>
                <a:cs typeface="Arial"/>
              </a:rPr>
              <a:t> </a:t>
            </a:r>
            <a:r>
              <a:rPr sz="1200" spc="-12" dirty="0">
                <a:solidFill>
                  <a:srgbClr val="FFFFFF"/>
                </a:solidFill>
                <a:latin typeface="Arial"/>
                <a:cs typeface="Arial"/>
              </a:rPr>
              <a:t>L</a:t>
            </a:r>
            <a:r>
              <a:rPr sz="1200" spc="-18" dirty="0">
                <a:solidFill>
                  <a:srgbClr val="FFFFFF"/>
                </a:solidFill>
                <a:latin typeface="Arial"/>
                <a:cs typeface="Arial"/>
              </a:rPr>
              <a:t>o</a:t>
            </a:r>
            <a:r>
              <a:rPr sz="1200" spc="-12" dirty="0">
                <a:solidFill>
                  <a:srgbClr val="FFFFFF"/>
                </a:solidFill>
                <a:latin typeface="Arial"/>
                <a:cs typeface="Arial"/>
              </a:rPr>
              <a:t>ngi</a:t>
            </a:r>
            <a:r>
              <a:rPr sz="1200" spc="-6" dirty="0">
                <a:solidFill>
                  <a:srgbClr val="FFFFFF"/>
                </a:solidFill>
                <a:latin typeface="Arial"/>
                <a:cs typeface="Arial"/>
              </a:rPr>
              <a:t>tu</a:t>
            </a:r>
            <a:r>
              <a:rPr sz="1200" spc="-12" dirty="0">
                <a:solidFill>
                  <a:srgbClr val="FFFFFF"/>
                </a:solidFill>
                <a:latin typeface="Arial"/>
                <a:cs typeface="Arial"/>
              </a:rPr>
              <a:t>din</a:t>
            </a:r>
            <a:r>
              <a:rPr sz="1200" spc="-18" dirty="0">
                <a:solidFill>
                  <a:srgbClr val="FFFFFF"/>
                </a:solidFill>
                <a:latin typeface="Arial"/>
                <a:cs typeface="Arial"/>
              </a:rPr>
              <a:t>a</a:t>
            </a:r>
            <a:r>
              <a:rPr sz="1200" spc="-6" dirty="0">
                <a:solidFill>
                  <a:srgbClr val="FFFFFF"/>
                </a:solidFill>
                <a:latin typeface="Arial"/>
                <a:cs typeface="Arial"/>
              </a:rPr>
              <a:t>l</a:t>
            </a:r>
            <a:r>
              <a:rPr sz="1200" spc="-12" dirty="0">
                <a:solidFill>
                  <a:srgbClr val="FFFFFF"/>
                </a:solidFill>
                <a:latin typeface="Arial"/>
                <a:cs typeface="Arial"/>
              </a:rPr>
              <a:t> </a:t>
            </a:r>
            <a:r>
              <a:rPr sz="1200" spc="-18" dirty="0">
                <a:solidFill>
                  <a:srgbClr val="FFFFFF"/>
                </a:solidFill>
                <a:latin typeface="Arial"/>
                <a:cs typeface="Arial"/>
              </a:rPr>
              <a:t>B</a:t>
            </a:r>
            <a:r>
              <a:rPr sz="1200" spc="-12" dirty="0">
                <a:solidFill>
                  <a:srgbClr val="FFFFFF"/>
                </a:solidFill>
                <a:latin typeface="Arial"/>
                <a:cs typeface="Arial"/>
              </a:rPr>
              <a:t>usin</a:t>
            </a:r>
            <a:r>
              <a:rPr sz="1200" spc="-18" dirty="0">
                <a:solidFill>
                  <a:srgbClr val="FFFFFF"/>
                </a:solidFill>
                <a:latin typeface="Arial"/>
                <a:cs typeface="Arial"/>
              </a:rPr>
              <a:t>e</a:t>
            </a:r>
            <a:r>
              <a:rPr sz="1200" dirty="0">
                <a:solidFill>
                  <a:srgbClr val="FFFFFF"/>
                </a:solidFill>
                <a:latin typeface="Arial"/>
                <a:cs typeface="Arial"/>
              </a:rPr>
              <a:t>s</a:t>
            </a:r>
            <a:r>
              <a:rPr sz="1200" spc="-6" dirty="0">
                <a:solidFill>
                  <a:srgbClr val="FFFFFF"/>
                </a:solidFill>
                <a:latin typeface="Arial"/>
                <a:cs typeface="Arial"/>
              </a:rPr>
              <a:t>s</a:t>
            </a:r>
            <a:r>
              <a:rPr sz="1200" dirty="0">
                <a:solidFill>
                  <a:srgbClr val="FFFFFF"/>
                </a:solidFill>
                <a:latin typeface="Arial"/>
                <a:cs typeface="Arial"/>
              </a:rPr>
              <a:t> </a:t>
            </a:r>
            <a:r>
              <a:rPr sz="1200" spc="-12" dirty="0">
                <a:solidFill>
                  <a:srgbClr val="FFFFFF"/>
                </a:solidFill>
                <a:latin typeface="Arial"/>
                <a:cs typeface="Arial"/>
              </a:rPr>
              <a:t>Dat</a:t>
            </a:r>
            <a:r>
              <a:rPr sz="1200" spc="-18" dirty="0">
                <a:solidFill>
                  <a:srgbClr val="FFFFFF"/>
                </a:solidFill>
                <a:latin typeface="Arial"/>
                <a:cs typeface="Arial"/>
              </a:rPr>
              <a:t>a</a:t>
            </a:r>
            <a:r>
              <a:rPr sz="1200" spc="-12" dirty="0">
                <a:solidFill>
                  <a:srgbClr val="FFFFFF"/>
                </a:solidFill>
                <a:latin typeface="Arial"/>
                <a:cs typeface="Arial"/>
              </a:rPr>
              <a:t>b</a:t>
            </a:r>
            <a:r>
              <a:rPr sz="1200" spc="-18" dirty="0">
                <a:solidFill>
                  <a:srgbClr val="FFFFFF"/>
                </a:solidFill>
                <a:latin typeface="Arial"/>
                <a:cs typeface="Arial"/>
              </a:rPr>
              <a:t>a</a:t>
            </a:r>
            <a:r>
              <a:rPr sz="1200" dirty="0">
                <a:solidFill>
                  <a:srgbClr val="FFFFFF"/>
                </a:solidFill>
                <a:latin typeface="Arial"/>
                <a:cs typeface="Arial"/>
              </a:rPr>
              <a:t>s</a:t>
            </a:r>
            <a:r>
              <a:rPr sz="1200" spc="-12" dirty="0">
                <a:solidFill>
                  <a:srgbClr val="FFFFFF"/>
                </a:solidFill>
                <a:latin typeface="Arial"/>
                <a:cs typeface="Arial"/>
              </a:rPr>
              <a:t>e</a:t>
            </a:r>
            <a:endParaRPr sz="1200">
              <a:latin typeface="Arial"/>
              <a:cs typeface="Arial"/>
            </a:endParaRPr>
          </a:p>
        </p:txBody>
      </p:sp>
      <p:sp>
        <p:nvSpPr>
          <p:cNvPr id="175" name="object 175"/>
          <p:cNvSpPr txBox="1"/>
          <p:nvPr/>
        </p:nvSpPr>
        <p:spPr>
          <a:xfrm>
            <a:off x="11672891" y="6592089"/>
            <a:ext cx="225362" cy="184666"/>
          </a:xfrm>
          <a:prstGeom prst="rect">
            <a:avLst/>
          </a:prstGeom>
        </p:spPr>
        <p:txBody>
          <a:bodyPr vert="horz" wrap="square" lIns="0" tIns="0" rIns="0" bIns="0" rtlCol="0">
            <a:spAutoFit/>
          </a:bodyPr>
          <a:lstStyle/>
          <a:p>
            <a:pPr marL="15418"/>
            <a:r>
              <a:rPr sz="1200" spc="-18" dirty="0">
                <a:solidFill>
                  <a:srgbClr val="FFFFFF"/>
                </a:solidFill>
                <a:latin typeface="Arial"/>
                <a:cs typeface="Arial"/>
              </a:rPr>
              <a:t>14</a:t>
            </a:r>
            <a:endParaRPr sz="1200">
              <a:latin typeface="Arial"/>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9300" y="-1603145"/>
            <a:ext cx="10487831" cy="8898327"/>
          </a:xfrm>
          <a:prstGeom prst="rect">
            <a:avLst/>
          </a:prstGeom>
        </p:spPr>
        <p:txBody>
          <a:bodyPr wrap="square">
            <a:spAutoFit/>
          </a:bodyPr>
          <a:lstStyle/>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pPr algn="ctr"/>
            <a:r>
              <a:rPr lang="en-US" b="1" u="sng" dirty="0" smtClean="0"/>
              <a:t>Connecticut Landscape Analysis</a:t>
            </a:r>
            <a:endParaRPr lang="en-US" dirty="0"/>
          </a:p>
          <a:p>
            <a:r>
              <a:rPr lang="en-US" sz="1600" dirty="0"/>
              <a:t> </a:t>
            </a:r>
            <a:endParaRPr lang="en-US" sz="1600" dirty="0" smtClean="0"/>
          </a:p>
          <a:p>
            <a:r>
              <a:rPr lang="en-US" sz="1400" dirty="0" smtClean="0"/>
              <a:t>SVP spent three months doing a landscape analysis of Fairfield County and Connecticut.  This included 40 interviews and a review of numerous research studies done locally and nationally.  </a:t>
            </a:r>
          </a:p>
          <a:p>
            <a:pPr marL="285750" indent="-285750">
              <a:buFont typeface="Wingdings" charset="2"/>
              <a:buChar char="u"/>
            </a:pPr>
            <a:endParaRPr lang="en-US" sz="1400" dirty="0" smtClean="0"/>
          </a:p>
          <a:p>
            <a:r>
              <a:rPr lang="en-US" sz="1400" b="1" dirty="0" smtClean="0"/>
              <a:t>Key findings:</a:t>
            </a:r>
            <a:endParaRPr lang="en-US" sz="1400" dirty="0" smtClean="0"/>
          </a:p>
          <a:p>
            <a:pPr lvl="1"/>
            <a:r>
              <a:rPr lang="en-US" sz="1400" b="1" dirty="0" smtClean="0"/>
              <a:t>  </a:t>
            </a:r>
            <a:endParaRPr lang="en-US" sz="1400" b="1" dirty="0"/>
          </a:p>
          <a:p>
            <a:pPr marL="342900" indent="-342900">
              <a:lnSpc>
                <a:spcPct val="70000"/>
              </a:lnSpc>
              <a:buAutoNum type="arabicPeriod" startAt="3"/>
            </a:pPr>
            <a:r>
              <a:rPr lang="en-US" sz="1400" b="1" dirty="0" smtClean="0"/>
              <a:t>Hyper</a:t>
            </a:r>
            <a:r>
              <a:rPr lang="en-US" sz="1400" b="1" dirty="0"/>
              <a:t>-localization:  CT’s fragmented political and financial system </a:t>
            </a:r>
            <a:r>
              <a:rPr lang="en-US" sz="1400" b="1" dirty="0" smtClean="0"/>
              <a:t>(174 town governments, 194 school districts) makes </a:t>
            </a:r>
            <a:r>
              <a:rPr lang="en-US" sz="1400" b="1" dirty="0"/>
              <a:t>it </a:t>
            </a:r>
            <a:r>
              <a:rPr lang="en-US" sz="1400" b="1" dirty="0" smtClean="0"/>
              <a:t>difficult to scale social solutions</a:t>
            </a:r>
          </a:p>
          <a:p>
            <a:pPr>
              <a:lnSpc>
                <a:spcPct val="70000"/>
              </a:lnSpc>
            </a:pPr>
            <a:endParaRPr lang="en-US" sz="1400" b="1" dirty="0" smtClean="0"/>
          </a:p>
          <a:p>
            <a:pPr marL="742950" lvl="1" indent="-285750">
              <a:lnSpc>
                <a:spcPct val="70000"/>
              </a:lnSpc>
              <a:buFont typeface="Arial"/>
              <a:buChar char="•"/>
            </a:pPr>
            <a:r>
              <a:rPr lang="en-US" sz="1400" dirty="0" smtClean="0"/>
              <a:t>60</a:t>
            </a:r>
            <a:r>
              <a:rPr lang="en-US" sz="1400" dirty="0"/>
              <a:t>% of towns can’t afford their </a:t>
            </a:r>
            <a:r>
              <a:rPr lang="en-US" sz="1400" dirty="0" smtClean="0"/>
              <a:t>infrastructure without state assistance</a:t>
            </a:r>
            <a:endParaRPr lang="en-US" sz="1400" dirty="0"/>
          </a:p>
          <a:p>
            <a:pPr>
              <a:lnSpc>
                <a:spcPct val="70000"/>
              </a:lnSpc>
            </a:pPr>
            <a:endParaRPr lang="en-US" sz="1400" dirty="0"/>
          </a:p>
          <a:p>
            <a:pPr marL="742950" lvl="1" indent="-285750">
              <a:lnSpc>
                <a:spcPct val="70000"/>
              </a:lnSpc>
              <a:buFont typeface="Arial"/>
              <a:buChar char="•"/>
            </a:pPr>
            <a:r>
              <a:rPr lang="en-US" sz="1400" dirty="0"/>
              <a:t>Subscale nonprofits operate inefficiently and generate duplication in each </a:t>
            </a:r>
            <a:r>
              <a:rPr lang="en-US" sz="1400" dirty="0" smtClean="0"/>
              <a:t>community (e.g. Fairfield County vs. Westchester County)</a:t>
            </a:r>
            <a:endParaRPr lang="en-US" sz="1400" dirty="0"/>
          </a:p>
          <a:p>
            <a:pPr>
              <a:lnSpc>
                <a:spcPct val="70000"/>
              </a:lnSpc>
            </a:pPr>
            <a:endParaRPr lang="en-US" sz="1400" dirty="0"/>
          </a:p>
          <a:p>
            <a:pPr marL="742950" lvl="1" indent="-285750">
              <a:lnSpc>
                <a:spcPct val="70000"/>
              </a:lnSpc>
              <a:buFont typeface="Arial"/>
              <a:buChar char="•"/>
            </a:pPr>
            <a:r>
              <a:rPr lang="en-US" sz="1400" dirty="0" smtClean="0"/>
              <a:t>State </a:t>
            </a:r>
            <a:r>
              <a:rPr lang="en-US" sz="1400" dirty="0"/>
              <a:t>budget cuts causing pain for nonprofits</a:t>
            </a:r>
          </a:p>
          <a:p>
            <a:pPr>
              <a:lnSpc>
                <a:spcPct val="70000"/>
              </a:lnSpc>
            </a:pPr>
            <a:endParaRPr lang="en-US" sz="1400" dirty="0"/>
          </a:p>
          <a:p>
            <a:pPr marL="742950" lvl="1" indent="-285750">
              <a:lnSpc>
                <a:spcPct val="70000"/>
              </a:lnSpc>
              <a:buFont typeface="Arial"/>
              <a:buChar char="•"/>
            </a:pPr>
            <a:r>
              <a:rPr lang="en-US" sz="1400" dirty="0"/>
              <a:t>Philanthropy </a:t>
            </a:r>
            <a:r>
              <a:rPr lang="en-US" sz="1400" dirty="0" smtClean="0"/>
              <a:t>is spread </a:t>
            </a:r>
            <a:r>
              <a:rPr lang="en-US" sz="1400" dirty="0"/>
              <a:t>out </a:t>
            </a:r>
            <a:r>
              <a:rPr lang="en-US" sz="1400" dirty="0" smtClean="0"/>
              <a:t>supporting </a:t>
            </a:r>
            <a:r>
              <a:rPr lang="en-US" sz="1400" dirty="0"/>
              <a:t>local organizations in individual geographies, with little ability to spread </a:t>
            </a:r>
            <a:r>
              <a:rPr lang="en-US" sz="1400" dirty="0" smtClean="0"/>
              <a:t>successes</a:t>
            </a:r>
            <a:endParaRPr lang="en-US" sz="1400" b="1" dirty="0" smtClean="0"/>
          </a:p>
          <a:p>
            <a:pPr marL="742950" lvl="1" indent="-285750">
              <a:lnSpc>
                <a:spcPct val="70000"/>
              </a:lnSpc>
              <a:buFont typeface="Arial"/>
              <a:buChar char="•"/>
            </a:pPr>
            <a:endParaRPr lang="en-US" sz="1400" b="1" dirty="0"/>
          </a:p>
          <a:p>
            <a:pPr marL="342900" indent="-342900">
              <a:lnSpc>
                <a:spcPct val="70000"/>
              </a:lnSpc>
              <a:buFontTx/>
              <a:buAutoNum type="arabicPeriod" startAt="3"/>
            </a:pPr>
            <a:r>
              <a:rPr lang="en-US" sz="1400" b="1" dirty="0"/>
              <a:t>Demographic Changes: CT is losing its young and highly educated population to other </a:t>
            </a:r>
            <a:r>
              <a:rPr lang="en-US" sz="1400" b="1" dirty="0" smtClean="0"/>
              <a:t>states, but seeing a growth </a:t>
            </a:r>
            <a:r>
              <a:rPr lang="en-US" sz="1400" b="1" dirty="0"/>
              <a:t>in immigration and the state’s Hispanic population </a:t>
            </a:r>
            <a:endParaRPr lang="en-US" sz="1400" b="1" dirty="0" smtClean="0"/>
          </a:p>
          <a:p>
            <a:pPr marL="342900" indent="-342900">
              <a:lnSpc>
                <a:spcPct val="70000"/>
              </a:lnSpc>
              <a:buFontTx/>
              <a:buAutoNum type="arabicPeriod" startAt="3"/>
            </a:pPr>
            <a:endParaRPr lang="en-US" sz="1400" b="1" dirty="0" smtClean="0"/>
          </a:p>
          <a:p>
            <a:pPr marL="742950" lvl="1" indent="-285750">
              <a:buFont typeface="Arial"/>
              <a:buChar char="•"/>
            </a:pPr>
            <a:r>
              <a:rPr lang="en-US" sz="1400" dirty="0" smtClean="0"/>
              <a:t>Stemming the talent drain is critical to the state’s ability to attract employers</a:t>
            </a:r>
          </a:p>
          <a:p>
            <a:pPr marL="742950" lvl="1" indent="-285750">
              <a:buFont typeface="Arial"/>
              <a:buChar char="•"/>
            </a:pPr>
            <a:r>
              <a:rPr lang="en-US" sz="1400" dirty="0" smtClean="0"/>
              <a:t>Supporting recent immigrants and the state’s Hispanic population are critical priorities  </a:t>
            </a:r>
          </a:p>
          <a:p>
            <a:pPr lvl="1">
              <a:lnSpc>
                <a:spcPct val="70000"/>
              </a:lnSpc>
            </a:pPr>
            <a:r>
              <a:rPr lang="en-US" sz="1400" dirty="0" smtClean="0"/>
              <a:t>           </a:t>
            </a:r>
          </a:p>
          <a:p>
            <a:pPr marL="342900" indent="-342900">
              <a:lnSpc>
                <a:spcPct val="70000"/>
              </a:lnSpc>
              <a:buAutoNum type="arabicPeriod" startAt="5"/>
            </a:pPr>
            <a:r>
              <a:rPr lang="en-US" sz="1400" b="1" dirty="0" smtClean="0"/>
              <a:t>Businesses in Connecticut are </a:t>
            </a:r>
            <a:r>
              <a:rPr lang="en-US" sz="1400" b="1" dirty="0"/>
              <a:t>relatively disengaged from community involvement </a:t>
            </a:r>
            <a:r>
              <a:rPr lang="en-US" sz="1400" b="1" dirty="0" smtClean="0"/>
              <a:t>due to a lack of locally owned businesses and the transient nature of corporate management</a:t>
            </a:r>
          </a:p>
          <a:p>
            <a:pPr>
              <a:lnSpc>
                <a:spcPct val="70000"/>
              </a:lnSpc>
            </a:pPr>
            <a:endParaRPr lang="en-US" sz="1400" b="1" dirty="0"/>
          </a:p>
          <a:p>
            <a:pPr marL="742950" lvl="1" indent="-285750">
              <a:buFont typeface="Arial"/>
              <a:buChar char="•"/>
            </a:pPr>
            <a:r>
              <a:rPr lang="en-US" sz="1400" dirty="0" smtClean="0"/>
              <a:t>Several models of employee engagement occur: a) organized corporate programs (e.g. Pitney Bowes);  b) employee demand driven</a:t>
            </a:r>
            <a:r>
              <a:rPr lang="en-US" sz="1400" b="1" dirty="0" smtClean="0"/>
              <a:t> </a:t>
            </a:r>
            <a:r>
              <a:rPr lang="en-US" sz="1400" dirty="0" smtClean="0"/>
              <a:t>programs supported using third party platforms (e.g. Bridgewater); 3) adopt a nonprofit; and  4) owner/executive driven</a:t>
            </a:r>
          </a:p>
          <a:p>
            <a:pPr marL="742950" lvl="1" indent="-285750">
              <a:buFont typeface="Arial"/>
              <a:buChar char="•"/>
            </a:pPr>
            <a:r>
              <a:rPr lang="en-US" sz="1400" dirty="0"/>
              <a:t>Businesses should provide internships for diverse students and </a:t>
            </a:r>
            <a:r>
              <a:rPr lang="en-US" sz="1400" dirty="0" smtClean="0"/>
              <a:t>to </a:t>
            </a:r>
            <a:r>
              <a:rPr lang="en-US" sz="1400" dirty="0"/>
              <a:t>enable for them to gain valuable work experiences and build professional networks.</a:t>
            </a:r>
          </a:p>
          <a:p>
            <a:pPr marL="742950" lvl="1" indent="-285750">
              <a:buFont typeface="Arial"/>
              <a:buChar char="•"/>
            </a:pPr>
            <a:r>
              <a:rPr lang="en-US" sz="1400" dirty="0"/>
              <a:t>SVP and FCCF should </a:t>
            </a:r>
            <a:r>
              <a:rPr lang="en-US" sz="1400" dirty="0" smtClean="0"/>
              <a:t>work with the </a:t>
            </a:r>
            <a:r>
              <a:rPr lang="en-US" sz="1400" dirty="0"/>
              <a:t>business community to share their expertise with </a:t>
            </a:r>
            <a:r>
              <a:rPr lang="en-US" sz="1400" dirty="0" smtClean="0"/>
              <a:t>nonprofits.   Opportunities exist to </a:t>
            </a:r>
            <a:r>
              <a:rPr lang="en-US" sz="1400" dirty="0"/>
              <a:t>leverage Pitney Bowe’s learning and work with Bridgewater </a:t>
            </a:r>
            <a:r>
              <a:rPr lang="en-US" sz="1400" dirty="0" smtClean="0"/>
              <a:t>to build out Catch </a:t>
            </a:r>
            <a:r>
              <a:rPr lang="en-US" sz="1400" dirty="0"/>
              <a:t>a </a:t>
            </a:r>
            <a:r>
              <a:rPr lang="en-US" sz="1400" dirty="0" smtClean="0"/>
              <a:t>Fire local platform</a:t>
            </a:r>
            <a:endParaRPr lang="en-US" sz="1400" dirty="0"/>
          </a:p>
          <a:p>
            <a:pPr lvl="1"/>
            <a:r>
              <a:rPr lang="en-US" sz="1400" b="1" dirty="0" smtClean="0"/>
              <a:t>   </a:t>
            </a:r>
            <a:endParaRPr lang="en-US" sz="1400" b="1" dirty="0"/>
          </a:p>
          <a:p>
            <a:pPr lvl="1">
              <a:lnSpc>
                <a:spcPct val="150000"/>
              </a:lnSpc>
            </a:pPr>
            <a:endParaRPr lang="en-US" sz="1400" dirty="0" smtClean="0"/>
          </a:p>
        </p:txBody>
      </p:sp>
      <p:sp>
        <p:nvSpPr>
          <p:cNvPr id="3" name="Rectangle 2"/>
          <p:cNvSpPr/>
          <p:nvPr/>
        </p:nvSpPr>
        <p:spPr>
          <a:xfrm>
            <a:off x="787400" y="952500"/>
            <a:ext cx="10401300" cy="584200"/>
          </a:xfrm>
          <a:prstGeom prst="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9512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672891" y="6592089"/>
            <a:ext cx="225362" cy="184666"/>
          </a:xfrm>
          <a:prstGeom prst="rect">
            <a:avLst/>
          </a:prstGeom>
        </p:spPr>
        <p:txBody>
          <a:bodyPr vert="horz" wrap="square" lIns="0" tIns="0" rIns="0" bIns="0" rtlCol="0">
            <a:spAutoFit/>
          </a:bodyPr>
          <a:lstStyle/>
          <a:p>
            <a:pPr marL="15418"/>
            <a:r>
              <a:rPr sz="1200" spc="-18" dirty="0">
                <a:solidFill>
                  <a:srgbClr val="FFFFFF"/>
                </a:solidFill>
                <a:latin typeface="Arial"/>
                <a:cs typeface="Arial"/>
              </a:rPr>
              <a:t>20</a:t>
            </a:r>
            <a:endParaRPr sz="1200">
              <a:latin typeface="Arial"/>
              <a:cs typeface="Arial"/>
            </a:endParaRPr>
          </a:p>
        </p:txBody>
      </p:sp>
      <p:sp>
        <p:nvSpPr>
          <p:cNvPr id="3" name="object 3"/>
          <p:cNvSpPr txBox="1"/>
          <p:nvPr/>
        </p:nvSpPr>
        <p:spPr>
          <a:xfrm>
            <a:off x="11431296" y="6580004"/>
            <a:ext cx="88936" cy="230832"/>
          </a:xfrm>
          <a:prstGeom prst="rect">
            <a:avLst/>
          </a:prstGeom>
        </p:spPr>
        <p:txBody>
          <a:bodyPr vert="horz" wrap="square" lIns="0" tIns="0" rIns="0" bIns="0" rtlCol="0">
            <a:spAutoFit/>
          </a:bodyPr>
          <a:lstStyle/>
          <a:p>
            <a:pPr marL="15418"/>
            <a:r>
              <a:rPr sz="1500" dirty="0">
                <a:solidFill>
                  <a:srgbClr val="FFFFFF"/>
                </a:solidFill>
                <a:latin typeface="Arial"/>
                <a:cs typeface="Arial"/>
              </a:rPr>
              <a:t>|</a:t>
            </a:r>
            <a:endParaRPr sz="1500">
              <a:latin typeface="Arial"/>
              <a:cs typeface="Arial"/>
            </a:endParaRPr>
          </a:p>
        </p:txBody>
      </p:sp>
      <p:sp>
        <p:nvSpPr>
          <p:cNvPr id="4" name="object 4"/>
          <p:cNvSpPr/>
          <p:nvPr/>
        </p:nvSpPr>
        <p:spPr>
          <a:xfrm>
            <a:off x="0" y="1615613"/>
            <a:ext cx="11888754" cy="524238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61898" y="1295055"/>
            <a:ext cx="11719690" cy="4714470"/>
          </a:xfrm>
          <a:custGeom>
            <a:avLst/>
            <a:gdLst/>
            <a:ahLst/>
            <a:cxnLst/>
            <a:rect l="l" t="t" r="r" b="b"/>
            <a:pathLst>
              <a:path w="8618855" h="4622800">
                <a:moveTo>
                  <a:pt x="0" y="4622685"/>
                </a:moveTo>
                <a:lnTo>
                  <a:pt x="8618474" y="4622685"/>
                </a:lnTo>
                <a:lnTo>
                  <a:pt x="8618474" y="0"/>
                </a:lnTo>
                <a:lnTo>
                  <a:pt x="0" y="0"/>
                </a:lnTo>
                <a:lnTo>
                  <a:pt x="0" y="4622685"/>
                </a:lnTo>
                <a:close/>
              </a:path>
            </a:pathLst>
          </a:custGeom>
          <a:solidFill>
            <a:srgbClr val="FFFFFF"/>
          </a:solidFill>
        </p:spPr>
        <p:txBody>
          <a:bodyPr wrap="square" lIns="0" tIns="0" rIns="0" bIns="0" rtlCol="0"/>
          <a:lstStyle/>
          <a:p>
            <a:endParaRPr/>
          </a:p>
        </p:txBody>
      </p:sp>
      <p:sp>
        <p:nvSpPr>
          <p:cNvPr id="6" name="object 6"/>
          <p:cNvSpPr/>
          <p:nvPr/>
        </p:nvSpPr>
        <p:spPr>
          <a:xfrm>
            <a:off x="161898" y="893948"/>
            <a:ext cx="11719690" cy="5115977"/>
          </a:xfrm>
          <a:custGeom>
            <a:avLst/>
            <a:gdLst/>
            <a:ahLst/>
            <a:cxnLst/>
            <a:rect l="l" t="t" r="r" b="b"/>
            <a:pathLst>
              <a:path w="8618855" h="5016500">
                <a:moveTo>
                  <a:pt x="0" y="5015992"/>
                </a:moveTo>
                <a:lnTo>
                  <a:pt x="8618474" y="5015992"/>
                </a:lnTo>
                <a:lnTo>
                  <a:pt x="8618474" y="0"/>
                </a:lnTo>
                <a:lnTo>
                  <a:pt x="0" y="0"/>
                </a:lnTo>
                <a:lnTo>
                  <a:pt x="0" y="5015992"/>
                </a:lnTo>
                <a:close/>
              </a:path>
            </a:pathLst>
          </a:custGeom>
          <a:ln w="19049">
            <a:solidFill>
              <a:srgbClr val="0093DE"/>
            </a:solidFill>
          </a:ln>
        </p:spPr>
        <p:txBody>
          <a:bodyPr wrap="square" lIns="0" tIns="0" rIns="0" bIns="0" rtlCol="0"/>
          <a:lstStyle/>
          <a:p>
            <a:endParaRPr/>
          </a:p>
        </p:txBody>
      </p:sp>
      <p:sp>
        <p:nvSpPr>
          <p:cNvPr id="7" name="object 7"/>
          <p:cNvSpPr/>
          <p:nvPr/>
        </p:nvSpPr>
        <p:spPr>
          <a:xfrm>
            <a:off x="144965" y="920874"/>
            <a:ext cx="11719690" cy="408631"/>
          </a:xfrm>
          <a:custGeom>
            <a:avLst/>
            <a:gdLst/>
            <a:ahLst/>
            <a:cxnLst/>
            <a:rect l="l" t="t" r="r" b="b"/>
            <a:pathLst>
              <a:path w="8618855" h="400684">
                <a:moveTo>
                  <a:pt x="0" y="400113"/>
                </a:moveTo>
                <a:lnTo>
                  <a:pt x="8618474" y="400113"/>
                </a:lnTo>
                <a:lnTo>
                  <a:pt x="8618474" y="0"/>
                </a:lnTo>
                <a:lnTo>
                  <a:pt x="0" y="0"/>
                </a:lnTo>
                <a:lnTo>
                  <a:pt x="0" y="400113"/>
                </a:lnTo>
                <a:close/>
              </a:path>
            </a:pathLst>
          </a:custGeom>
          <a:solidFill>
            <a:srgbClr val="0093DE"/>
          </a:solidFill>
        </p:spPr>
        <p:txBody>
          <a:bodyPr wrap="square" lIns="0" tIns="0" rIns="0" bIns="0" rtlCol="0"/>
          <a:lstStyle/>
          <a:p>
            <a:endParaRPr/>
          </a:p>
        </p:txBody>
      </p:sp>
      <p:sp>
        <p:nvSpPr>
          <p:cNvPr id="8" name="object 8"/>
          <p:cNvSpPr/>
          <p:nvPr/>
        </p:nvSpPr>
        <p:spPr>
          <a:xfrm>
            <a:off x="161898" y="887007"/>
            <a:ext cx="11719690" cy="408631"/>
          </a:xfrm>
          <a:custGeom>
            <a:avLst/>
            <a:gdLst/>
            <a:ahLst/>
            <a:cxnLst/>
            <a:rect l="l" t="t" r="r" b="b"/>
            <a:pathLst>
              <a:path w="8618855" h="400684">
                <a:moveTo>
                  <a:pt x="0" y="400113"/>
                </a:moveTo>
                <a:lnTo>
                  <a:pt x="8618474" y="400113"/>
                </a:lnTo>
                <a:lnTo>
                  <a:pt x="8618474" y="0"/>
                </a:lnTo>
                <a:lnTo>
                  <a:pt x="0" y="0"/>
                </a:lnTo>
                <a:lnTo>
                  <a:pt x="0" y="400113"/>
                </a:lnTo>
                <a:close/>
              </a:path>
            </a:pathLst>
          </a:custGeom>
          <a:ln w="9524">
            <a:solidFill>
              <a:srgbClr val="0093DE"/>
            </a:solidFill>
          </a:ln>
        </p:spPr>
        <p:txBody>
          <a:bodyPr wrap="square" lIns="0" tIns="0" rIns="0" bIns="0" rtlCol="0"/>
          <a:lstStyle/>
          <a:p>
            <a:endParaRPr/>
          </a:p>
        </p:txBody>
      </p:sp>
      <p:sp>
        <p:nvSpPr>
          <p:cNvPr id="9" name="object 9"/>
          <p:cNvSpPr txBox="1"/>
          <p:nvPr/>
        </p:nvSpPr>
        <p:spPr>
          <a:xfrm>
            <a:off x="242596" y="1009936"/>
            <a:ext cx="3001373" cy="230832"/>
          </a:xfrm>
          <a:prstGeom prst="rect">
            <a:avLst/>
          </a:prstGeom>
        </p:spPr>
        <p:txBody>
          <a:bodyPr vert="horz" wrap="square" lIns="0" tIns="0" rIns="0" bIns="0" rtlCol="0">
            <a:spAutoFit/>
          </a:bodyPr>
          <a:lstStyle/>
          <a:p>
            <a:pPr marL="15418"/>
            <a:r>
              <a:rPr sz="1500" b="1" dirty="0">
                <a:solidFill>
                  <a:srgbClr val="FFFFFF"/>
                </a:solidFill>
                <a:latin typeface="Arial"/>
                <a:cs typeface="Arial"/>
              </a:rPr>
              <a:t>Li</a:t>
            </a:r>
            <a:r>
              <a:rPr sz="1500" b="1" spc="-24" dirty="0">
                <a:solidFill>
                  <a:srgbClr val="FFFFFF"/>
                </a:solidFill>
                <a:latin typeface="Arial"/>
                <a:cs typeface="Arial"/>
              </a:rPr>
              <a:t>v</a:t>
            </a:r>
            <a:r>
              <a:rPr sz="1500" b="1" dirty="0">
                <a:solidFill>
                  <a:srgbClr val="FFFFFF"/>
                </a:solidFill>
                <a:latin typeface="Arial"/>
                <a:cs typeface="Arial"/>
              </a:rPr>
              <a:t>ability metrics</a:t>
            </a:r>
            <a:r>
              <a:rPr sz="1500" b="1" spc="-24" dirty="0">
                <a:solidFill>
                  <a:srgbClr val="FFFFFF"/>
                </a:solidFill>
                <a:latin typeface="Arial"/>
                <a:cs typeface="Arial"/>
              </a:rPr>
              <a:t> </a:t>
            </a:r>
            <a:r>
              <a:rPr sz="1500" b="1" dirty="0">
                <a:solidFill>
                  <a:srgbClr val="FFFFFF"/>
                </a:solidFill>
                <a:latin typeface="Arial"/>
                <a:cs typeface="Arial"/>
              </a:rPr>
              <a:t>by cit</a:t>
            </a:r>
            <a:r>
              <a:rPr sz="1500" b="1" spc="-146" dirty="0">
                <a:solidFill>
                  <a:srgbClr val="FFFFFF"/>
                </a:solidFill>
                <a:latin typeface="Arial"/>
                <a:cs typeface="Arial"/>
              </a:rPr>
              <a:t>y</a:t>
            </a:r>
            <a:r>
              <a:rPr sz="1500" b="1" dirty="0">
                <a:solidFill>
                  <a:srgbClr val="FFFFFF"/>
                </a:solidFill>
                <a:latin typeface="Arial"/>
                <a:cs typeface="Arial"/>
              </a:rPr>
              <a:t>,</a:t>
            </a:r>
            <a:r>
              <a:rPr sz="1500" b="1" spc="18" dirty="0">
                <a:solidFill>
                  <a:srgbClr val="FFFFFF"/>
                </a:solidFill>
                <a:latin typeface="Arial"/>
                <a:cs typeface="Arial"/>
              </a:rPr>
              <a:t> </a:t>
            </a:r>
            <a:r>
              <a:rPr sz="1500" b="1" dirty="0">
                <a:solidFill>
                  <a:srgbClr val="FFFFFF"/>
                </a:solidFill>
                <a:latin typeface="Arial"/>
                <a:cs typeface="Arial"/>
              </a:rPr>
              <a:t>2014</a:t>
            </a:r>
            <a:endParaRPr sz="1500" dirty="0">
              <a:latin typeface="Arial"/>
              <a:cs typeface="Arial"/>
            </a:endParaRPr>
          </a:p>
        </p:txBody>
      </p:sp>
      <p:sp>
        <p:nvSpPr>
          <p:cNvPr id="10" name="object 10"/>
          <p:cNvSpPr txBox="1"/>
          <p:nvPr/>
        </p:nvSpPr>
        <p:spPr>
          <a:xfrm>
            <a:off x="3272366" y="1024105"/>
            <a:ext cx="8369300" cy="276999"/>
          </a:xfrm>
          <a:prstGeom prst="rect">
            <a:avLst/>
          </a:prstGeom>
        </p:spPr>
        <p:txBody>
          <a:bodyPr vert="horz" wrap="square" lIns="0" tIns="0" rIns="0" bIns="0" rtlCol="0">
            <a:spAutoFit/>
          </a:bodyPr>
          <a:lstStyle/>
          <a:p>
            <a:pPr marL="15418"/>
            <a:r>
              <a:rPr b="1" spc="-18" dirty="0" smtClean="0">
                <a:solidFill>
                  <a:srgbClr val="005481"/>
                </a:solidFill>
                <a:cs typeface="Arial"/>
              </a:rPr>
              <a:t>Q</a:t>
            </a:r>
            <a:r>
              <a:rPr b="1" spc="-12" dirty="0" smtClean="0">
                <a:solidFill>
                  <a:srgbClr val="005481"/>
                </a:solidFill>
                <a:cs typeface="Arial"/>
              </a:rPr>
              <a:t>uali</a:t>
            </a:r>
            <a:r>
              <a:rPr b="1" spc="-6" dirty="0" smtClean="0">
                <a:solidFill>
                  <a:srgbClr val="005481"/>
                </a:solidFill>
                <a:cs typeface="Arial"/>
              </a:rPr>
              <a:t>t</a:t>
            </a:r>
            <a:r>
              <a:rPr b="1" spc="-18" dirty="0" smtClean="0">
                <a:solidFill>
                  <a:srgbClr val="005481"/>
                </a:solidFill>
                <a:cs typeface="Arial"/>
              </a:rPr>
              <a:t>y </a:t>
            </a:r>
            <a:r>
              <a:rPr b="1" spc="-12" dirty="0">
                <a:solidFill>
                  <a:srgbClr val="005481"/>
                </a:solidFill>
                <a:cs typeface="Arial"/>
              </a:rPr>
              <a:t>of</a:t>
            </a:r>
            <a:r>
              <a:rPr b="1" spc="-6" dirty="0">
                <a:solidFill>
                  <a:srgbClr val="005481"/>
                </a:solidFill>
                <a:cs typeface="Arial"/>
              </a:rPr>
              <a:t> </a:t>
            </a:r>
            <a:r>
              <a:rPr b="1" spc="-12" dirty="0">
                <a:solidFill>
                  <a:srgbClr val="005481"/>
                </a:solidFill>
                <a:cs typeface="Arial"/>
              </a:rPr>
              <a:t>li</a:t>
            </a:r>
            <a:r>
              <a:rPr b="1" spc="-6" dirty="0">
                <a:solidFill>
                  <a:srgbClr val="005481"/>
                </a:solidFill>
                <a:cs typeface="Arial"/>
              </a:rPr>
              <a:t>f</a:t>
            </a:r>
            <a:r>
              <a:rPr b="1" spc="-18" dirty="0">
                <a:solidFill>
                  <a:srgbClr val="005481"/>
                </a:solidFill>
                <a:cs typeface="Arial"/>
              </a:rPr>
              <a:t>e</a:t>
            </a:r>
            <a:r>
              <a:rPr b="1" spc="-6" dirty="0">
                <a:solidFill>
                  <a:srgbClr val="005481"/>
                </a:solidFill>
                <a:cs typeface="Arial"/>
              </a:rPr>
              <a:t> </a:t>
            </a:r>
            <a:r>
              <a:rPr b="1" spc="-18" dirty="0">
                <a:solidFill>
                  <a:srgbClr val="005481"/>
                </a:solidFill>
                <a:cs typeface="Arial"/>
              </a:rPr>
              <a:t>measu</a:t>
            </a:r>
            <a:r>
              <a:rPr b="1" spc="-24" dirty="0">
                <a:solidFill>
                  <a:srgbClr val="005481"/>
                </a:solidFill>
                <a:cs typeface="Arial"/>
              </a:rPr>
              <a:t>r</a:t>
            </a:r>
            <a:r>
              <a:rPr b="1" spc="-18" dirty="0">
                <a:solidFill>
                  <a:srgbClr val="005481"/>
                </a:solidFill>
                <a:cs typeface="Arial"/>
              </a:rPr>
              <a:t>es</a:t>
            </a:r>
            <a:r>
              <a:rPr b="1" spc="55" dirty="0">
                <a:solidFill>
                  <a:srgbClr val="005481"/>
                </a:solidFill>
                <a:cs typeface="Arial"/>
              </a:rPr>
              <a:t> </a:t>
            </a:r>
            <a:r>
              <a:rPr lang="en-US" b="1" spc="-79" dirty="0" smtClean="0">
                <a:solidFill>
                  <a:srgbClr val="005481"/>
                </a:solidFill>
                <a:cs typeface="Arial"/>
              </a:rPr>
              <a:t>are very weak for our biggest cities</a:t>
            </a:r>
            <a:endParaRPr b="1" dirty="0">
              <a:cs typeface="Arial"/>
            </a:endParaRPr>
          </a:p>
        </p:txBody>
      </p:sp>
      <p:sp>
        <p:nvSpPr>
          <p:cNvPr id="11" name="object 11"/>
          <p:cNvSpPr txBox="1"/>
          <p:nvPr/>
        </p:nvSpPr>
        <p:spPr>
          <a:xfrm>
            <a:off x="144783" y="6456068"/>
            <a:ext cx="5286078" cy="507831"/>
          </a:xfrm>
          <a:prstGeom prst="rect">
            <a:avLst/>
          </a:prstGeom>
        </p:spPr>
        <p:txBody>
          <a:bodyPr vert="horz" wrap="square" lIns="0" tIns="0" rIns="0" bIns="0" rtlCol="0">
            <a:spAutoFit/>
          </a:bodyPr>
          <a:lstStyle/>
          <a:p>
            <a:pPr marL="15418"/>
            <a:r>
              <a:rPr sz="1100" dirty="0">
                <a:solidFill>
                  <a:srgbClr val="FFFFFF"/>
                </a:solidFill>
                <a:latin typeface="Arial"/>
                <a:cs typeface="Arial"/>
              </a:rPr>
              <a:t>S</a:t>
            </a:r>
            <a:r>
              <a:rPr sz="1100" spc="-6" dirty="0">
                <a:solidFill>
                  <a:srgbClr val="FFFFFF"/>
                </a:solidFill>
                <a:latin typeface="Arial"/>
                <a:cs typeface="Arial"/>
              </a:rPr>
              <a:t>O</a:t>
            </a:r>
            <a:r>
              <a:rPr sz="1100" dirty="0">
                <a:solidFill>
                  <a:srgbClr val="FFFFFF"/>
                </a:solidFill>
                <a:latin typeface="Arial"/>
                <a:cs typeface="Arial"/>
              </a:rPr>
              <a:t>U</a:t>
            </a:r>
            <a:r>
              <a:rPr sz="1100" spc="-6" dirty="0">
                <a:solidFill>
                  <a:srgbClr val="FFFFFF"/>
                </a:solidFill>
                <a:latin typeface="Arial"/>
                <a:cs typeface="Arial"/>
              </a:rPr>
              <a:t>R</a:t>
            </a:r>
            <a:r>
              <a:rPr sz="1100" dirty="0">
                <a:solidFill>
                  <a:srgbClr val="FFFFFF"/>
                </a:solidFill>
                <a:latin typeface="Arial"/>
                <a:cs typeface="Arial"/>
              </a:rPr>
              <a:t>CE:</a:t>
            </a:r>
            <a:r>
              <a:rPr sz="1100" spc="-18" dirty="0">
                <a:solidFill>
                  <a:srgbClr val="FFFFFF"/>
                </a:solidFill>
                <a:latin typeface="Arial"/>
                <a:cs typeface="Arial"/>
              </a:rPr>
              <a:t> </a:t>
            </a:r>
            <a:r>
              <a:rPr sz="1100" dirty="0">
                <a:solidFill>
                  <a:srgbClr val="FFFFFF"/>
                </a:solidFill>
                <a:latin typeface="Arial"/>
                <a:cs typeface="Arial"/>
              </a:rPr>
              <a:t>So</a:t>
            </a:r>
            <a:r>
              <a:rPr sz="1100" spc="6" dirty="0">
                <a:solidFill>
                  <a:srgbClr val="FFFFFF"/>
                </a:solidFill>
                <a:latin typeface="Arial"/>
                <a:cs typeface="Arial"/>
              </a:rPr>
              <a:t>c</a:t>
            </a:r>
            <a:r>
              <a:rPr sz="1100" dirty="0">
                <a:solidFill>
                  <a:srgbClr val="FFFFFF"/>
                </a:solidFill>
                <a:latin typeface="Arial"/>
                <a:cs typeface="Arial"/>
              </a:rPr>
              <a:t>ial</a:t>
            </a:r>
            <a:r>
              <a:rPr sz="1100" spc="-24" dirty="0">
                <a:solidFill>
                  <a:srgbClr val="FFFFFF"/>
                </a:solidFill>
                <a:latin typeface="Arial"/>
                <a:cs typeface="Arial"/>
              </a:rPr>
              <a:t> </a:t>
            </a:r>
            <a:r>
              <a:rPr sz="1100" dirty="0">
                <a:solidFill>
                  <a:srgbClr val="FFFFFF"/>
                </a:solidFill>
                <a:latin typeface="Arial"/>
                <a:cs typeface="Arial"/>
              </a:rPr>
              <a:t>Scien</a:t>
            </a:r>
            <a:r>
              <a:rPr sz="1100" spc="6" dirty="0">
                <a:solidFill>
                  <a:srgbClr val="FFFFFF"/>
                </a:solidFill>
                <a:latin typeface="Arial"/>
                <a:cs typeface="Arial"/>
              </a:rPr>
              <a:t>c</a:t>
            </a:r>
            <a:r>
              <a:rPr sz="1100" dirty="0">
                <a:solidFill>
                  <a:srgbClr val="FFFFFF"/>
                </a:solidFill>
                <a:latin typeface="Arial"/>
                <a:cs typeface="Arial"/>
              </a:rPr>
              <a:t>e</a:t>
            </a:r>
            <a:r>
              <a:rPr sz="1100" spc="-18" dirty="0">
                <a:solidFill>
                  <a:srgbClr val="FFFFFF"/>
                </a:solidFill>
                <a:latin typeface="Arial"/>
                <a:cs typeface="Arial"/>
              </a:rPr>
              <a:t> </a:t>
            </a:r>
            <a:r>
              <a:rPr sz="1100" dirty="0">
                <a:solidFill>
                  <a:srgbClr val="FFFFFF"/>
                </a:solidFill>
                <a:latin typeface="Arial"/>
                <a:cs typeface="Arial"/>
              </a:rPr>
              <a:t>Re</a:t>
            </a:r>
            <a:r>
              <a:rPr sz="1100" spc="6" dirty="0">
                <a:solidFill>
                  <a:srgbClr val="FFFFFF"/>
                </a:solidFill>
                <a:latin typeface="Arial"/>
                <a:cs typeface="Arial"/>
              </a:rPr>
              <a:t>s</a:t>
            </a:r>
            <a:r>
              <a:rPr sz="1100" dirty="0">
                <a:solidFill>
                  <a:srgbClr val="FFFFFF"/>
                </a:solidFill>
                <a:latin typeface="Arial"/>
                <a:cs typeface="Arial"/>
              </a:rPr>
              <a:t>ear</a:t>
            </a:r>
            <a:r>
              <a:rPr sz="1100" spc="6" dirty="0">
                <a:solidFill>
                  <a:srgbClr val="FFFFFF"/>
                </a:solidFill>
                <a:latin typeface="Arial"/>
                <a:cs typeface="Arial"/>
              </a:rPr>
              <a:t>c</a:t>
            </a:r>
            <a:r>
              <a:rPr sz="1100" dirty="0">
                <a:solidFill>
                  <a:srgbClr val="FFFFFF"/>
                </a:solidFill>
                <a:latin typeface="Arial"/>
                <a:cs typeface="Arial"/>
              </a:rPr>
              <a:t>h</a:t>
            </a:r>
            <a:r>
              <a:rPr sz="1100" spc="-18" dirty="0">
                <a:solidFill>
                  <a:srgbClr val="FFFFFF"/>
                </a:solidFill>
                <a:latin typeface="Arial"/>
                <a:cs typeface="Arial"/>
              </a:rPr>
              <a:t> </a:t>
            </a:r>
            <a:r>
              <a:rPr sz="1100" dirty="0">
                <a:solidFill>
                  <a:srgbClr val="FFFFFF"/>
                </a:solidFill>
                <a:latin typeface="Arial"/>
                <a:cs typeface="Arial"/>
              </a:rPr>
              <a:t>Coun</a:t>
            </a:r>
            <a:r>
              <a:rPr sz="1100" spc="6" dirty="0">
                <a:solidFill>
                  <a:srgbClr val="FFFFFF"/>
                </a:solidFill>
                <a:latin typeface="Arial"/>
                <a:cs typeface="Arial"/>
              </a:rPr>
              <a:t>c</a:t>
            </a:r>
            <a:r>
              <a:rPr sz="1100" dirty="0">
                <a:solidFill>
                  <a:srgbClr val="FFFFFF"/>
                </a:solidFill>
                <a:latin typeface="Arial"/>
                <a:cs typeface="Arial"/>
              </a:rPr>
              <a:t>il;</a:t>
            </a:r>
            <a:r>
              <a:rPr sz="1100" spc="-42" dirty="0">
                <a:solidFill>
                  <a:srgbClr val="FFFFFF"/>
                </a:solidFill>
                <a:latin typeface="Arial"/>
                <a:cs typeface="Arial"/>
              </a:rPr>
              <a:t> </a:t>
            </a:r>
            <a:r>
              <a:rPr sz="1100" dirty="0">
                <a:solidFill>
                  <a:srgbClr val="FFFFFF"/>
                </a:solidFill>
                <a:latin typeface="Arial"/>
                <a:cs typeface="Arial"/>
              </a:rPr>
              <a:t>FBI U.S. Cri</a:t>
            </a:r>
            <a:r>
              <a:rPr sz="1100" spc="6" dirty="0">
                <a:solidFill>
                  <a:srgbClr val="FFFFFF"/>
                </a:solidFill>
                <a:latin typeface="Arial"/>
                <a:cs typeface="Arial"/>
              </a:rPr>
              <a:t>m</a:t>
            </a:r>
            <a:r>
              <a:rPr sz="1100" dirty="0">
                <a:solidFill>
                  <a:srgbClr val="FFFFFF"/>
                </a:solidFill>
                <a:latin typeface="Arial"/>
                <a:cs typeface="Arial"/>
              </a:rPr>
              <a:t>e</a:t>
            </a:r>
            <a:r>
              <a:rPr sz="1100" spc="-24" dirty="0">
                <a:solidFill>
                  <a:srgbClr val="FFFFFF"/>
                </a:solidFill>
                <a:latin typeface="Arial"/>
                <a:cs typeface="Arial"/>
              </a:rPr>
              <a:t> </a:t>
            </a:r>
            <a:r>
              <a:rPr sz="1100" dirty="0">
                <a:solidFill>
                  <a:srgbClr val="FFFFFF"/>
                </a:solidFill>
                <a:latin typeface="Arial"/>
                <a:cs typeface="Arial"/>
              </a:rPr>
              <a:t>Databa</a:t>
            </a:r>
            <a:r>
              <a:rPr sz="1100" spc="6" dirty="0">
                <a:solidFill>
                  <a:srgbClr val="FFFFFF"/>
                </a:solidFill>
                <a:latin typeface="Arial"/>
                <a:cs typeface="Arial"/>
              </a:rPr>
              <a:t>s</a:t>
            </a:r>
            <a:r>
              <a:rPr sz="1100" dirty="0">
                <a:solidFill>
                  <a:srgbClr val="FFFFFF"/>
                </a:solidFill>
                <a:latin typeface="Arial"/>
                <a:cs typeface="Arial"/>
              </a:rPr>
              <a:t>e,</a:t>
            </a:r>
            <a:endParaRPr sz="1100" dirty="0">
              <a:latin typeface="Arial"/>
              <a:cs typeface="Arial"/>
            </a:endParaRPr>
          </a:p>
          <a:p>
            <a:pPr marL="755472" marR="6167"/>
            <a:r>
              <a:rPr sz="1100" dirty="0">
                <a:solidFill>
                  <a:srgbClr val="FFFFFF"/>
                </a:solidFill>
                <a:latin typeface="Arial"/>
                <a:cs typeface="Arial"/>
              </a:rPr>
              <a:t>US</a:t>
            </a:r>
            <a:r>
              <a:rPr sz="1100" spc="-18" dirty="0">
                <a:solidFill>
                  <a:srgbClr val="FFFFFF"/>
                </a:solidFill>
                <a:latin typeface="Arial"/>
                <a:cs typeface="Arial"/>
              </a:rPr>
              <a:t> </a:t>
            </a:r>
            <a:r>
              <a:rPr sz="1100" dirty="0">
                <a:solidFill>
                  <a:srgbClr val="FFFFFF"/>
                </a:solidFill>
                <a:latin typeface="Arial"/>
                <a:cs typeface="Arial"/>
              </a:rPr>
              <a:t>Depart</a:t>
            </a:r>
            <a:r>
              <a:rPr sz="1100" spc="6" dirty="0">
                <a:solidFill>
                  <a:srgbClr val="FFFFFF"/>
                </a:solidFill>
                <a:latin typeface="Arial"/>
                <a:cs typeface="Arial"/>
              </a:rPr>
              <a:t>m</a:t>
            </a:r>
            <a:r>
              <a:rPr sz="1100" dirty="0">
                <a:solidFill>
                  <a:srgbClr val="FFFFFF"/>
                </a:solidFill>
                <a:latin typeface="Arial"/>
                <a:cs typeface="Arial"/>
              </a:rPr>
              <a:t>ent</a:t>
            </a:r>
            <a:r>
              <a:rPr sz="1100" spc="-42" dirty="0">
                <a:solidFill>
                  <a:srgbClr val="FFFFFF"/>
                </a:solidFill>
                <a:latin typeface="Arial"/>
                <a:cs typeface="Arial"/>
              </a:rPr>
              <a:t> </a:t>
            </a:r>
            <a:r>
              <a:rPr sz="1100" dirty="0">
                <a:solidFill>
                  <a:srgbClr val="FFFFFF"/>
                </a:solidFill>
                <a:latin typeface="Arial"/>
                <a:cs typeface="Arial"/>
              </a:rPr>
              <a:t>of Hou</a:t>
            </a:r>
            <a:r>
              <a:rPr sz="1100" spc="6" dirty="0">
                <a:solidFill>
                  <a:srgbClr val="FFFFFF"/>
                </a:solidFill>
                <a:latin typeface="Arial"/>
                <a:cs typeface="Arial"/>
              </a:rPr>
              <a:t>s</a:t>
            </a:r>
            <a:r>
              <a:rPr sz="1100" dirty="0">
                <a:solidFill>
                  <a:srgbClr val="FFFFFF"/>
                </a:solidFill>
                <a:latin typeface="Arial"/>
                <a:cs typeface="Arial"/>
              </a:rPr>
              <a:t>ing</a:t>
            </a:r>
            <a:r>
              <a:rPr sz="1100" spc="-24" dirty="0">
                <a:solidFill>
                  <a:srgbClr val="FFFFFF"/>
                </a:solidFill>
                <a:latin typeface="Arial"/>
                <a:cs typeface="Arial"/>
              </a:rPr>
              <a:t> </a:t>
            </a:r>
            <a:r>
              <a:rPr sz="1100" dirty="0">
                <a:solidFill>
                  <a:srgbClr val="FFFFFF"/>
                </a:solidFill>
                <a:latin typeface="Arial"/>
                <a:cs typeface="Arial"/>
              </a:rPr>
              <a:t>and</a:t>
            </a:r>
            <a:r>
              <a:rPr sz="1100" spc="-12" dirty="0">
                <a:solidFill>
                  <a:srgbClr val="FFFFFF"/>
                </a:solidFill>
                <a:latin typeface="Arial"/>
                <a:cs typeface="Arial"/>
              </a:rPr>
              <a:t> </a:t>
            </a:r>
            <a:r>
              <a:rPr sz="1100" dirty="0">
                <a:solidFill>
                  <a:srgbClr val="FFFFFF"/>
                </a:solidFill>
                <a:latin typeface="Arial"/>
                <a:cs typeface="Arial"/>
              </a:rPr>
              <a:t>Urban</a:t>
            </a:r>
            <a:r>
              <a:rPr sz="1100" spc="-12" dirty="0">
                <a:solidFill>
                  <a:srgbClr val="FFFFFF"/>
                </a:solidFill>
                <a:latin typeface="Arial"/>
                <a:cs typeface="Arial"/>
              </a:rPr>
              <a:t> </a:t>
            </a:r>
            <a:r>
              <a:rPr sz="1100" dirty="0">
                <a:solidFill>
                  <a:srgbClr val="FFFFFF"/>
                </a:solidFill>
                <a:latin typeface="Arial"/>
                <a:cs typeface="Arial"/>
              </a:rPr>
              <a:t>De</a:t>
            </a:r>
            <a:r>
              <a:rPr sz="1100" spc="-6" dirty="0">
                <a:solidFill>
                  <a:srgbClr val="FFFFFF"/>
                </a:solidFill>
                <a:latin typeface="Arial"/>
                <a:cs typeface="Arial"/>
              </a:rPr>
              <a:t>v</a:t>
            </a:r>
            <a:r>
              <a:rPr sz="1100" dirty="0">
                <a:solidFill>
                  <a:srgbClr val="FFFFFF"/>
                </a:solidFill>
                <a:latin typeface="Arial"/>
                <a:cs typeface="Arial"/>
              </a:rPr>
              <a:t>elop</a:t>
            </a:r>
            <a:r>
              <a:rPr sz="1100" spc="6" dirty="0">
                <a:solidFill>
                  <a:srgbClr val="FFFFFF"/>
                </a:solidFill>
                <a:latin typeface="Arial"/>
                <a:cs typeface="Arial"/>
              </a:rPr>
              <a:t>m</a:t>
            </a:r>
            <a:r>
              <a:rPr sz="1100" dirty="0">
                <a:solidFill>
                  <a:srgbClr val="FFFFFF"/>
                </a:solidFill>
                <a:latin typeface="Arial"/>
                <a:cs typeface="Arial"/>
              </a:rPr>
              <a:t>ent;</a:t>
            </a:r>
            <a:r>
              <a:rPr sz="1100" spc="-42" dirty="0">
                <a:solidFill>
                  <a:srgbClr val="FFFFFF"/>
                </a:solidFill>
                <a:latin typeface="Arial"/>
                <a:cs typeface="Arial"/>
              </a:rPr>
              <a:t> </a:t>
            </a:r>
            <a:r>
              <a:rPr sz="1100" dirty="0">
                <a:solidFill>
                  <a:srgbClr val="FFFFFF"/>
                </a:solidFill>
                <a:latin typeface="Arial"/>
                <a:cs typeface="Arial"/>
              </a:rPr>
              <a:t>ACS</a:t>
            </a:r>
            <a:r>
              <a:rPr sz="1100" spc="24" dirty="0">
                <a:solidFill>
                  <a:srgbClr val="FFFFFF"/>
                </a:solidFill>
                <a:latin typeface="Arial"/>
                <a:cs typeface="Arial"/>
              </a:rPr>
              <a:t> </a:t>
            </a:r>
            <a:r>
              <a:rPr sz="1100" dirty="0">
                <a:solidFill>
                  <a:srgbClr val="FFFFFF"/>
                </a:solidFill>
                <a:latin typeface="Arial"/>
                <a:cs typeface="Arial"/>
              </a:rPr>
              <a:t>2014, US</a:t>
            </a:r>
            <a:r>
              <a:rPr sz="1100" spc="-18" dirty="0">
                <a:solidFill>
                  <a:srgbClr val="FFFFFF"/>
                </a:solidFill>
                <a:latin typeface="Arial"/>
                <a:cs typeface="Arial"/>
              </a:rPr>
              <a:t> </a:t>
            </a:r>
            <a:r>
              <a:rPr sz="1100" dirty="0">
                <a:solidFill>
                  <a:srgbClr val="FFFFFF"/>
                </a:solidFill>
                <a:latin typeface="Arial"/>
                <a:cs typeface="Arial"/>
              </a:rPr>
              <a:t>Depart</a:t>
            </a:r>
            <a:r>
              <a:rPr sz="1100" spc="6" dirty="0">
                <a:solidFill>
                  <a:srgbClr val="FFFFFF"/>
                </a:solidFill>
                <a:latin typeface="Arial"/>
                <a:cs typeface="Arial"/>
              </a:rPr>
              <a:t>m</a:t>
            </a:r>
            <a:r>
              <a:rPr sz="1100" dirty="0">
                <a:solidFill>
                  <a:srgbClr val="FFFFFF"/>
                </a:solidFill>
                <a:latin typeface="Arial"/>
                <a:cs typeface="Arial"/>
              </a:rPr>
              <a:t>ent</a:t>
            </a:r>
            <a:r>
              <a:rPr sz="1100" spc="-42" dirty="0">
                <a:solidFill>
                  <a:srgbClr val="FFFFFF"/>
                </a:solidFill>
                <a:latin typeface="Arial"/>
                <a:cs typeface="Arial"/>
              </a:rPr>
              <a:t> </a:t>
            </a:r>
            <a:r>
              <a:rPr sz="1100" dirty="0">
                <a:solidFill>
                  <a:srgbClr val="FFFFFF"/>
                </a:solidFill>
                <a:latin typeface="Arial"/>
                <a:cs typeface="Arial"/>
              </a:rPr>
              <a:t>of Edu</a:t>
            </a:r>
            <a:r>
              <a:rPr sz="1100" spc="6" dirty="0">
                <a:solidFill>
                  <a:srgbClr val="FFFFFF"/>
                </a:solidFill>
                <a:latin typeface="Arial"/>
                <a:cs typeface="Arial"/>
              </a:rPr>
              <a:t>c</a:t>
            </a:r>
            <a:r>
              <a:rPr sz="1100" dirty="0">
                <a:solidFill>
                  <a:srgbClr val="FFFFFF"/>
                </a:solidFill>
                <a:latin typeface="Arial"/>
                <a:cs typeface="Arial"/>
              </a:rPr>
              <a:t>at</a:t>
            </a:r>
            <a:r>
              <a:rPr sz="1100" spc="6" dirty="0">
                <a:solidFill>
                  <a:srgbClr val="FFFFFF"/>
                </a:solidFill>
                <a:latin typeface="Arial"/>
                <a:cs typeface="Arial"/>
              </a:rPr>
              <a:t>i</a:t>
            </a:r>
            <a:r>
              <a:rPr sz="1100" dirty="0">
                <a:solidFill>
                  <a:srgbClr val="FFFFFF"/>
                </a:solidFill>
                <a:latin typeface="Arial"/>
                <a:cs typeface="Arial"/>
              </a:rPr>
              <a:t>on</a:t>
            </a:r>
            <a:endParaRPr sz="1100" dirty="0">
              <a:latin typeface="Arial"/>
              <a:cs typeface="Arial"/>
            </a:endParaRPr>
          </a:p>
        </p:txBody>
      </p:sp>
      <p:sp>
        <p:nvSpPr>
          <p:cNvPr id="12" name="object 12"/>
          <p:cNvSpPr txBox="1"/>
          <p:nvPr/>
        </p:nvSpPr>
        <p:spPr>
          <a:xfrm>
            <a:off x="144783" y="1839120"/>
            <a:ext cx="11670473" cy="4762841"/>
          </a:xfrm>
          <a:prstGeom prst="rect">
            <a:avLst/>
          </a:prstGeom>
        </p:spPr>
        <p:txBody>
          <a:bodyPr vert="horz" wrap="square" lIns="0" tIns="0" rIns="0" bIns="0" rtlCol="0">
            <a:spAutoFit/>
          </a:bodyPr>
          <a:lstStyle/>
          <a:p>
            <a:pPr marL="98674"/>
            <a:r>
              <a:rPr sz="1200" b="1" dirty="0">
                <a:solidFill>
                  <a:srgbClr val="005481"/>
                </a:solidFill>
                <a:latin typeface="Arial"/>
                <a:cs typeface="Arial"/>
              </a:rPr>
              <a:t>Insurance</a:t>
            </a:r>
            <a:r>
              <a:rPr sz="1200" b="1" spc="-42" dirty="0">
                <a:solidFill>
                  <a:srgbClr val="005481"/>
                </a:solidFill>
                <a:latin typeface="Arial"/>
                <a:cs typeface="Arial"/>
              </a:rPr>
              <a:t> </a:t>
            </a:r>
            <a:r>
              <a:rPr sz="1200" b="1" dirty="0">
                <a:solidFill>
                  <a:srgbClr val="005481"/>
                </a:solidFill>
                <a:latin typeface="Arial"/>
                <a:cs typeface="Arial"/>
              </a:rPr>
              <a:t>co</a:t>
            </a:r>
            <a:r>
              <a:rPr sz="1200" b="1" spc="-24" dirty="0">
                <a:solidFill>
                  <a:srgbClr val="005481"/>
                </a:solidFill>
                <a:latin typeface="Arial"/>
                <a:cs typeface="Arial"/>
              </a:rPr>
              <a:t>v</a:t>
            </a:r>
            <a:r>
              <a:rPr sz="1200" b="1" dirty="0">
                <a:solidFill>
                  <a:srgbClr val="005481"/>
                </a:solidFill>
                <a:latin typeface="Arial"/>
                <a:cs typeface="Arial"/>
              </a:rPr>
              <a:t>erage</a:t>
            </a:r>
            <a:endParaRPr sz="1200" dirty="0">
              <a:latin typeface="Arial"/>
              <a:cs typeface="Arial"/>
            </a:endParaRPr>
          </a:p>
          <a:p>
            <a:pPr marL="98674" marR="7341956">
              <a:tabLst>
                <a:tab pos="3067371" algn="l"/>
              </a:tabLst>
            </a:pPr>
            <a:r>
              <a:rPr sz="1200" dirty="0">
                <a:latin typeface="Arial"/>
                <a:cs typeface="Arial"/>
              </a:rPr>
              <a:t>%</a:t>
            </a:r>
            <a:r>
              <a:rPr sz="1200" spc="-12" dirty="0">
                <a:latin typeface="Arial"/>
                <a:cs typeface="Arial"/>
              </a:rPr>
              <a:t> </a:t>
            </a:r>
            <a:r>
              <a:rPr sz="1200" dirty="0">
                <a:latin typeface="Arial"/>
                <a:cs typeface="Arial"/>
              </a:rPr>
              <a:t>of</a:t>
            </a:r>
            <a:r>
              <a:rPr sz="1200" spc="-12" dirty="0">
                <a:latin typeface="Arial"/>
                <a:cs typeface="Arial"/>
              </a:rPr>
              <a:t> </a:t>
            </a:r>
            <a:r>
              <a:rPr sz="1200" dirty="0">
                <a:latin typeface="Arial"/>
                <a:cs typeface="Arial"/>
              </a:rPr>
              <a:t>populati</a:t>
            </a:r>
            <a:r>
              <a:rPr sz="1200" spc="-12" dirty="0">
                <a:latin typeface="Arial"/>
                <a:cs typeface="Arial"/>
              </a:rPr>
              <a:t>o</a:t>
            </a:r>
            <a:r>
              <a:rPr sz="1200" dirty="0">
                <a:latin typeface="Arial"/>
                <a:cs typeface="Arial"/>
              </a:rPr>
              <a:t>n</a:t>
            </a:r>
            <a:r>
              <a:rPr sz="1200" spc="-12" dirty="0">
                <a:latin typeface="Arial"/>
                <a:cs typeface="Arial"/>
              </a:rPr>
              <a:t> </a:t>
            </a:r>
            <a:r>
              <a:rPr sz="1200" spc="-18" dirty="0">
                <a:latin typeface="Arial"/>
                <a:cs typeface="Arial"/>
              </a:rPr>
              <a:t>w</a:t>
            </a:r>
            <a:r>
              <a:rPr sz="1200" dirty="0">
                <a:latin typeface="Arial"/>
                <a:cs typeface="Arial"/>
              </a:rPr>
              <a:t>itho</a:t>
            </a:r>
            <a:r>
              <a:rPr sz="1200" spc="-12" dirty="0">
                <a:latin typeface="Arial"/>
                <a:cs typeface="Arial"/>
              </a:rPr>
              <a:t>u</a:t>
            </a:r>
            <a:r>
              <a:rPr sz="1200" dirty="0">
                <a:latin typeface="Arial"/>
                <a:cs typeface="Arial"/>
              </a:rPr>
              <a:t>t</a:t>
            </a:r>
            <a:r>
              <a:rPr sz="1200" spc="-55" dirty="0">
                <a:latin typeface="Arial"/>
                <a:cs typeface="Arial"/>
              </a:rPr>
              <a:t> </a:t>
            </a:r>
            <a:r>
              <a:rPr lang="en-US" sz="1200" dirty="0" smtClean="0">
                <a:latin typeface="Arial"/>
                <a:cs typeface="Arial"/>
              </a:rPr>
              <a:t>health insurance</a:t>
            </a:r>
            <a:endParaRPr sz="1200" dirty="0">
              <a:latin typeface="Arial"/>
              <a:cs typeface="Arial"/>
            </a:endParaRPr>
          </a:p>
          <a:p>
            <a:pPr>
              <a:spcBef>
                <a:spcPts val="40"/>
              </a:spcBef>
            </a:pPr>
            <a:endParaRPr sz="1200" dirty="0">
              <a:latin typeface="Times New Roman"/>
              <a:cs typeface="Times New Roman"/>
            </a:endParaRPr>
          </a:p>
          <a:p>
            <a:pPr marL="98674"/>
            <a:r>
              <a:rPr sz="1200" b="1" dirty="0">
                <a:solidFill>
                  <a:srgbClr val="005481"/>
                </a:solidFill>
                <a:latin typeface="Arial"/>
                <a:cs typeface="Arial"/>
              </a:rPr>
              <a:t>School</a:t>
            </a:r>
            <a:r>
              <a:rPr sz="1200" b="1" spc="-18" dirty="0">
                <a:solidFill>
                  <a:srgbClr val="005481"/>
                </a:solidFill>
                <a:latin typeface="Arial"/>
                <a:cs typeface="Arial"/>
              </a:rPr>
              <a:t> </a:t>
            </a:r>
            <a:r>
              <a:rPr sz="1200" b="1" dirty="0">
                <a:solidFill>
                  <a:srgbClr val="005481"/>
                </a:solidFill>
                <a:latin typeface="Arial"/>
                <a:cs typeface="Arial"/>
              </a:rPr>
              <a:t>ranking</a:t>
            </a:r>
            <a:endParaRPr sz="1200" dirty="0">
              <a:latin typeface="Arial"/>
              <a:cs typeface="Arial"/>
            </a:endParaRPr>
          </a:p>
          <a:p>
            <a:pPr marL="98674"/>
            <a:r>
              <a:rPr sz="1200" dirty="0">
                <a:latin typeface="Arial"/>
                <a:cs typeface="Arial"/>
              </a:rPr>
              <a:t>Natio</a:t>
            </a:r>
            <a:r>
              <a:rPr sz="1200" spc="6" dirty="0">
                <a:latin typeface="Arial"/>
                <a:cs typeface="Arial"/>
              </a:rPr>
              <a:t>n</a:t>
            </a:r>
            <a:r>
              <a:rPr sz="1200" dirty="0">
                <a:latin typeface="Arial"/>
                <a:cs typeface="Arial"/>
              </a:rPr>
              <a:t>al</a:t>
            </a:r>
            <a:r>
              <a:rPr sz="1200" spc="-24" dirty="0">
                <a:latin typeface="Arial"/>
                <a:cs typeface="Arial"/>
              </a:rPr>
              <a:t>l</a:t>
            </a:r>
            <a:r>
              <a:rPr sz="1200" dirty="0">
                <a:latin typeface="Arial"/>
                <a:cs typeface="Arial"/>
              </a:rPr>
              <a:t>y</a:t>
            </a:r>
            <a:r>
              <a:rPr sz="1200" spc="-42" dirty="0">
                <a:latin typeface="Arial"/>
                <a:cs typeface="Arial"/>
              </a:rPr>
              <a:t> </a:t>
            </a:r>
            <a:r>
              <a:rPr sz="1200" dirty="0">
                <a:latin typeface="Arial"/>
                <a:cs typeface="Arial"/>
              </a:rPr>
              <a:t>of</a:t>
            </a:r>
            <a:r>
              <a:rPr sz="1200" spc="-12" dirty="0">
                <a:latin typeface="Arial"/>
                <a:cs typeface="Arial"/>
              </a:rPr>
              <a:t> </a:t>
            </a:r>
            <a:r>
              <a:rPr sz="1200" dirty="0">
                <a:latin typeface="Arial"/>
                <a:cs typeface="Arial"/>
              </a:rPr>
              <a:t>13,</a:t>
            </a:r>
            <a:r>
              <a:rPr sz="1200" spc="6" dirty="0">
                <a:latin typeface="Arial"/>
                <a:cs typeface="Arial"/>
              </a:rPr>
              <a:t>5</a:t>
            </a:r>
            <a:r>
              <a:rPr sz="1200" dirty="0">
                <a:latin typeface="Arial"/>
                <a:cs typeface="Arial"/>
              </a:rPr>
              <a:t>06</a:t>
            </a:r>
            <a:r>
              <a:rPr sz="1200" spc="-55" dirty="0">
                <a:latin typeface="Arial"/>
                <a:cs typeface="Arial"/>
              </a:rPr>
              <a:t> </a:t>
            </a:r>
            <a:r>
              <a:rPr sz="1200" dirty="0">
                <a:latin typeface="Arial"/>
                <a:cs typeface="Arial"/>
              </a:rPr>
              <a:t>school</a:t>
            </a:r>
            <a:r>
              <a:rPr sz="1200" spc="-30" dirty="0">
                <a:latin typeface="Arial"/>
                <a:cs typeface="Arial"/>
              </a:rPr>
              <a:t> </a:t>
            </a:r>
            <a:r>
              <a:rPr sz="1200" dirty="0">
                <a:latin typeface="Arial"/>
                <a:cs typeface="Arial"/>
              </a:rPr>
              <a:t>distr</a:t>
            </a:r>
            <a:r>
              <a:rPr sz="1200" spc="-12" dirty="0">
                <a:latin typeface="Arial"/>
                <a:cs typeface="Arial"/>
              </a:rPr>
              <a:t>i</a:t>
            </a:r>
            <a:r>
              <a:rPr sz="1200" dirty="0">
                <a:latin typeface="Arial"/>
                <a:cs typeface="Arial"/>
              </a:rPr>
              <a:t>ct</a:t>
            </a:r>
            <a:r>
              <a:rPr sz="1200" spc="24" dirty="0">
                <a:latin typeface="Arial"/>
                <a:cs typeface="Arial"/>
              </a:rPr>
              <a:t>s</a:t>
            </a:r>
            <a:r>
              <a:rPr sz="1200" baseline="24305" dirty="0">
                <a:latin typeface="Arial"/>
                <a:cs typeface="Arial"/>
              </a:rPr>
              <a:t>1</a:t>
            </a:r>
          </a:p>
          <a:p>
            <a:pPr>
              <a:lnSpc>
                <a:spcPct val="100000"/>
              </a:lnSpc>
            </a:pPr>
            <a:endParaRPr sz="1200" dirty="0">
              <a:latin typeface="Times New Roman"/>
              <a:cs typeface="Times New Roman"/>
            </a:endParaRPr>
          </a:p>
          <a:p>
            <a:pPr marL="98674"/>
            <a:endParaRPr lang="en-US" sz="1200" b="1" dirty="0" smtClean="0">
              <a:solidFill>
                <a:srgbClr val="005481"/>
              </a:solidFill>
              <a:latin typeface="Arial"/>
              <a:cs typeface="Arial"/>
            </a:endParaRPr>
          </a:p>
          <a:p>
            <a:pPr marL="98674"/>
            <a:r>
              <a:rPr sz="1200" b="1" dirty="0" smtClean="0">
                <a:solidFill>
                  <a:srgbClr val="005481"/>
                </a:solidFill>
                <a:latin typeface="Arial"/>
                <a:cs typeface="Arial"/>
              </a:rPr>
              <a:t>Crime</a:t>
            </a:r>
            <a:r>
              <a:rPr sz="1200" b="1" spc="-36" dirty="0" smtClean="0">
                <a:solidFill>
                  <a:srgbClr val="005481"/>
                </a:solidFill>
                <a:latin typeface="Arial"/>
                <a:cs typeface="Arial"/>
              </a:rPr>
              <a:t> </a:t>
            </a:r>
            <a:r>
              <a:rPr sz="1200" b="1" dirty="0">
                <a:solidFill>
                  <a:srgbClr val="005481"/>
                </a:solidFill>
                <a:latin typeface="Arial"/>
                <a:cs typeface="Arial"/>
              </a:rPr>
              <a:t>rates</a:t>
            </a:r>
            <a:endParaRPr sz="1200" dirty="0">
              <a:latin typeface="Arial"/>
              <a:cs typeface="Arial"/>
            </a:endParaRPr>
          </a:p>
          <a:p>
            <a:pPr marL="98674"/>
            <a:r>
              <a:rPr sz="1200" spc="-30" dirty="0">
                <a:latin typeface="Arial"/>
                <a:cs typeface="Arial"/>
              </a:rPr>
              <a:t>V</a:t>
            </a:r>
            <a:r>
              <a:rPr sz="1200" dirty="0">
                <a:latin typeface="Arial"/>
                <a:cs typeface="Arial"/>
              </a:rPr>
              <a:t>iolent</a:t>
            </a:r>
            <a:r>
              <a:rPr sz="1200" spc="-55" dirty="0">
                <a:latin typeface="Arial"/>
                <a:cs typeface="Arial"/>
              </a:rPr>
              <a:t> </a:t>
            </a:r>
            <a:r>
              <a:rPr sz="1200" dirty="0">
                <a:latin typeface="Arial"/>
                <a:cs typeface="Arial"/>
              </a:rPr>
              <a:t>c</a:t>
            </a:r>
            <a:r>
              <a:rPr sz="1200" spc="-6" dirty="0">
                <a:latin typeface="Arial"/>
                <a:cs typeface="Arial"/>
              </a:rPr>
              <a:t>r</a:t>
            </a:r>
            <a:r>
              <a:rPr sz="1200" dirty="0">
                <a:latin typeface="Arial"/>
                <a:cs typeface="Arial"/>
              </a:rPr>
              <a:t>ime</a:t>
            </a:r>
            <a:r>
              <a:rPr sz="1200" spc="-12" dirty="0">
                <a:latin typeface="Arial"/>
                <a:cs typeface="Arial"/>
              </a:rPr>
              <a:t> </a:t>
            </a:r>
            <a:r>
              <a:rPr sz="1200" dirty="0">
                <a:latin typeface="Arial"/>
                <a:cs typeface="Arial"/>
              </a:rPr>
              <a:t>per</a:t>
            </a:r>
            <a:r>
              <a:rPr sz="1200" spc="-18" dirty="0">
                <a:latin typeface="Arial"/>
                <a:cs typeface="Arial"/>
              </a:rPr>
              <a:t> </a:t>
            </a:r>
            <a:r>
              <a:rPr sz="1200" dirty="0">
                <a:latin typeface="Arial"/>
                <a:cs typeface="Arial"/>
              </a:rPr>
              <a:t>100k</a:t>
            </a:r>
            <a:r>
              <a:rPr sz="1200" spc="-30" dirty="0">
                <a:latin typeface="Arial"/>
                <a:cs typeface="Arial"/>
              </a:rPr>
              <a:t> </a:t>
            </a:r>
            <a:r>
              <a:rPr sz="1200" dirty="0">
                <a:latin typeface="Arial"/>
                <a:cs typeface="Arial"/>
              </a:rPr>
              <a:t>residents</a:t>
            </a:r>
          </a:p>
          <a:p>
            <a:pPr marL="98674"/>
            <a:endParaRPr lang="en-US" sz="1200" dirty="0">
              <a:latin typeface="Times New Roman"/>
              <a:cs typeface="Times New Roman"/>
            </a:endParaRPr>
          </a:p>
          <a:p>
            <a:pPr marL="98674"/>
            <a:endParaRPr lang="en-US" sz="1200" b="1" spc="-6" dirty="0" smtClean="0">
              <a:solidFill>
                <a:srgbClr val="005481"/>
              </a:solidFill>
              <a:latin typeface="Arial"/>
              <a:cs typeface="Arial"/>
            </a:endParaRPr>
          </a:p>
          <a:p>
            <a:pPr marL="98674"/>
            <a:r>
              <a:rPr sz="1200" b="1" spc="-6" dirty="0" smtClean="0">
                <a:solidFill>
                  <a:srgbClr val="005481"/>
                </a:solidFill>
                <a:latin typeface="Arial"/>
                <a:cs typeface="Arial"/>
              </a:rPr>
              <a:t>C</a:t>
            </a:r>
            <a:r>
              <a:rPr sz="1200" b="1" dirty="0" smtClean="0">
                <a:solidFill>
                  <a:srgbClr val="005481"/>
                </a:solidFill>
                <a:latin typeface="Arial"/>
                <a:cs typeface="Arial"/>
              </a:rPr>
              <a:t>ost</a:t>
            </a:r>
            <a:r>
              <a:rPr sz="1200" b="1" spc="-18" dirty="0" smtClean="0">
                <a:solidFill>
                  <a:srgbClr val="005481"/>
                </a:solidFill>
                <a:latin typeface="Arial"/>
                <a:cs typeface="Arial"/>
              </a:rPr>
              <a:t> </a:t>
            </a:r>
            <a:r>
              <a:rPr sz="1200" b="1" dirty="0">
                <a:solidFill>
                  <a:srgbClr val="005481"/>
                </a:solidFill>
                <a:latin typeface="Arial"/>
                <a:cs typeface="Arial"/>
              </a:rPr>
              <a:t>of</a:t>
            </a:r>
            <a:r>
              <a:rPr sz="1200" b="1" spc="6" dirty="0">
                <a:solidFill>
                  <a:srgbClr val="005481"/>
                </a:solidFill>
                <a:latin typeface="Arial"/>
                <a:cs typeface="Arial"/>
              </a:rPr>
              <a:t> </a:t>
            </a:r>
            <a:r>
              <a:rPr sz="1200" b="1" dirty="0">
                <a:solidFill>
                  <a:srgbClr val="005481"/>
                </a:solidFill>
                <a:latin typeface="Arial"/>
                <a:cs typeface="Arial"/>
              </a:rPr>
              <a:t>li</a:t>
            </a:r>
            <a:r>
              <a:rPr sz="1200" b="1" spc="-24" dirty="0">
                <a:solidFill>
                  <a:srgbClr val="005481"/>
                </a:solidFill>
                <a:latin typeface="Arial"/>
                <a:cs typeface="Arial"/>
              </a:rPr>
              <a:t>v</a:t>
            </a:r>
            <a:r>
              <a:rPr sz="1200" b="1" dirty="0">
                <a:solidFill>
                  <a:srgbClr val="005481"/>
                </a:solidFill>
                <a:latin typeface="Arial"/>
                <a:cs typeface="Arial"/>
              </a:rPr>
              <a:t>ing</a:t>
            </a:r>
            <a:endParaRPr sz="1200" dirty="0">
              <a:latin typeface="Arial"/>
              <a:cs typeface="Arial"/>
            </a:endParaRPr>
          </a:p>
          <a:p>
            <a:pPr marL="98674" marR="7456048"/>
            <a:r>
              <a:rPr sz="1200" spc="-6" dirty="0">
                <a:latin typeface="Arial"/>
                <a:cs typeface="Arial"/>
              </a:rPr>
              <a:t>M</a:t>
            </a:r>
            <a:r>
              <a:rPr sz="1200" dirty="0">
                <a:latin typeface="Arial"/>
                <a:cs typeface="Arial"/>
              </a:rPr>
              <a:t>edian</a:t>
            </a:r>
            <a:r>
              <a:rPr sz="1200" spc="-49" dirty="0">
                <a:latin typeface="Arial"/>
                <a:cs typeface="Arial"/>
              </a:rPr>
              <a:t> </a:t>
            </a:r>
            <a:r>
              <a:rPr sz="1200" spc="-12" dirty="0">
                <a:latin typeface="Arial"/>
                <a:cs typeface="Arial"/>
              </a:rPr>
              <a:t>g</a:t>
            </a:r>
            <a:r>
              <a:rPr sz="1200" dirty="0">
                <a:latin typeface="Arial"/>
                <a:cs typeface="Arial"/>
              </a:rPr>
              <a:t>ross </a:t>
            </a:r>
            <a:r>
              <a:rPr lang="en-US" sz="1200" dirty="0" smtClean="0">
                <a:latin typeface="Arial"/>
                <a:cs typeface="Arial"/>
              </a:rPr>
              <a:t>rent/income ratio</a:t>
            </a:r>
            <a:endParaRPr sz="1200" dirty="0">
              <a:latin typeface="Arial"/>
              <a:cs typeface="Arial"/>
            </a:endParaRPr>
          </a:p>
          <a:p>
            <a:pPr>
              <a:spcBef>
                <a:spcPts val="62"/>
              </a:spcBef>
            </a:pPr>
            <a:endParaRPr sz="1200" dirty="0">
              <a:latin typeface="Times New Roman"/>
              <a:cs typeface="Times New Roman"/>
            </a:endParaRPr>
          </a:p>
          <a:p>
            <a:pPr marL="98674"/>
            <a:endParaRPr lang="en-US" sz="1200" b="1" dirty="0" smtClean="0">
              <a:solidFill>
                <a:srgbClr val="005481"/>
              </a:solidFill>
              <a:latin typeface="Arial"/>
              <a:cs typeface="Arial"/>
            </a:endParaRPr>
          </a:p>
          <a:p>
            <a:pPr marL="98674"/>
            <a:r>
              <a:rPr sz="1200" b="1" dirty="0" smtClean="0">
                <a:solidFill>
                  <a:srgbClr val="005481"/>
                </a:solidFill>
                <a:latin typeface="Arial"/>
                <a:cs typeface="Arial"/>
              </a:rPr>
              <a:t>Homelessn</a:t>
            </a:r>
            <a:r>
              <a:rPr sz="1200" b="1" spc="-12" dirty="0" smtClean="0">
                <a:solidFill>
                  <a:srgbClr val="005481"/>
                </a:solidFill>
                <a:latin typeface="Arial"/>
                <a:cs typeface="Arial"/>
              </a:rPr>
              <a:t>e</a:t>
            </a:r>
            <a:r>
              <a:rPr sz="1200" b="1" dirty="0" smtClean="0">
                <a:solidFill>
                  <a:srgbClr val="005481"/>
                </a:solidFill>
                <a:latin typeface="Arial"/>
                <a:cs typeface="Arial"/>
              </a:rPr>
              <a:t>ss</a:t>
            </a:r>
            <a:endParaRPr sz="1200" dirty="0">
              <a:latin typeface="Arial"/>
              <a:cs typeface="Arial"/>
            </a:endParaRPr>
          </a:p>
          <a:p>
            <a:pPr marL="98674"/>
            <a:r>
              <a:rPr sz="1200" dirty="0">
                <a:latin typeface="Arial"/>
                <a:cs typeface="Arial"/>
              </a:rPr>
              <a:t>Percent</a:t>
            </a:r>
            <a:r>
              <a:rPr sz="1200" spc="-42" dirty="0">
                <a:latin typeface="Arial"/>
                <a:cs typeface="Arial"/>
              </a:rPr>
              <a:t> </a:t>
            </a:r>
            <a:r>
              <a:rPr sz="1200" dirty="0">
                <a:latin typeface="Arial"/>
                <a:cs typeface="Arial"/>
              </a:rPr>
              <a:t>of</a:t>
            </a:r>
            <a:r>
              <a:rPr sz="1200" spc="-12" dirty="0">
                <a:latin typeface="Arial"/>
                <a:cs typeface="Arial"/>
              </a:rPr>
              <a:t> </a:t>
            </a:r>
            <a:r>
              <a:rPr sz="1200" dirty="0">
                <a:latin typeface="Arial"/>
                <a:cs typeface="Arial"/>
              </a:rPr>
              <a:t>t</a:t>
            </a:r>
            <a:r>
              <a:rPr sz="1200" spc="6" dirty="0">
                <a:latin typeface="Arial"/>
                <a:cs typeface="Arial"/>
              </a:rPr>
              <a:t>o</a:t>
            </a:r>
            <a:r>
              <a:rPr sz="1200" dirty="0">
                <a:latin typeface="Arial"/>
                <a:cs typeface="Arial"/>
              </a:rPr>
              <a:t>t</a:t>
            </a:r>
            <a:r>
              <a:rPr sz="1200" spc="6" dirty="0">
                <a:latin typeface="Arial"/>
                <a:cs typeface="Arial"/>
              </a:rPr>
              <a:t>a</a:t>
            </a:r>
            <a:r>
              <a:rPr sz="1200" dirty="0">
                <a:latin typeface="Arial"/>
                <a:cs typeface="Arial"/>
              </a:rPr>
              <a:t>l</a:t>
            </a:r>
            <a:r>
              <a:rPr sz="1200" spc="-18" dirty="0">
                <a:latin typeface="Arial"/>
                <a:cs typeface="Arial"/>
              </a:rPr>
              <a:t> </a:t>
            </a:r>
            <a:r>
              <a:rPr sz="1200" dirty="0">
                <a:latin typeface="Arial"/>
                <a:cs typeface="Arial"/>
              </a:rPr>
              <a:t>populati</a:t>
            </a:r>
            <a:r>
              <a:rPr sz="1200" spc="-12" dirty="0">
                <a:latin typeface="Arial"/>
                <a:cs typeface="Arial"/>
              </a:rPr>
              <a:t>o</a:t>
            </a:r>
            <a:r>
              <a:rPr sz="1200" dirty="0">
                <a:latin typeface="Arial"/>
                <a:cs typeface="Arial"/>
              </a:rPr>
              <a:t>n</a:t>
            </a:r>
          </a:p>
          <a:p>
            <a:pPr>
              <a:lnSpc>
                <a:spcPct val="100000"/>
              </a:lnSpc>
            </a:pPr>
            <a:endParaRPr sz="1200" dirty="0">
              <a:latin typeface="Times New Roman"/>
              <a:cs typeface="Times New Roman"/>
            </a:endParaRPr>
          </a:p>
          <a:p>
            <a:pPr>
              <a:spcBef>
                <a:spcPts val="19"/>
              </a:spcBef>
            </a:pPr>
            <a:r>
              <a:rPr lang="en-US" sz="1200" dirty="0" smtClean="0">
                <a:latin typeface="Times New Roman"/>
                <a:cs typeface="Times New Roman"/>
              </a:rPr>
              <a:t>  </a:t>
            </a:r>
          </a:p>
          <a:p>
            <a:pPr>
              <a:spcBef>
                <a:spcPts val="19"/>
              </a:spcBef>
            </a:pPr>
            <a:r>
              <a:rPr lang="en-US" sz="1200" b="1" dirty="0" smtClean="0">
                <a:solidFill>
                  <a:schemeClr val="tx2"/>
                </a:solidFill>
                <a:latin typeface="Arial"/>
                <a:cs typeface="Arial"/>
              </a:rPr>
              <a:t>  Unemployment %</a:t>
            </a:r>
            <a:endParaRPr sz="1200" dirty="0">
              <a:solidFill>
                <a:schemeClr val="tx2"/>
              </a:solidFill>
              <a:latin typeface="Times New Roman"/>
              <a:cs typeface="Times New Roman"/>
            </a:endParaRPr>
          </a:p>
          <a:p>
            <a:pPr>
              <a:lnSpc>
                <a:spcPct val="100000"/>
              </a:lnSpc>
            </a:pPr>
            <a:endParaRPr sz="1200" dirty="0">
              <a:latin typeface="Times New Roman"/>
              <a:cs typeface="Times New Roman"/>
            </a:endParaRPr>
          </a:p>
          <a:p>
            <a:pPr marL="142615" marR="6167" indent="-127968">
              <a:spcBef>
                <a:spcPts val="1220"/>
              </a:spcBef>
              <a:tabLst>
                <a:tab pos="1426917" algn="l"/>
              </a:tabLst>
            </a:pPr>
            <a:endParaRPr lang="en-US" sz="1200" spc="-12" dirty="0" smtClean="0">
              <a:latin typeface="Arial"/>
              <a:cs typeface="Arial"/>
            </a:endParaRPr>
          </a:p>
          <a:p>
            <a:pPr marL="142615" marR="6167" indent="-127968">
              <a:spcBef>
                <a:spcPts val="1220"/>
              </a:spcBef>
              <a:tabLst>
                <a:tab pos="1426917" algn="l"/>
              </a:tabLst>
            </a:pPr>
            <a:r>
              <a:rPr sz="1200" spc="-12" dirty="0" smtClean="0">
                <a:latin typeface="Arial"/>
                <a:cs typeface="Arial"/>
              </a:rPr>
              <a:t>N</a:t>
            </a:r>
            <a:r>
              <a:rPr sz="1200" spc="-6" dirty="0" smtClean="0">
                <a:latin typeface="Arial"/>
                <a:cs typeface="Arial"/>
              </a:rPr>
              <a:t>O</a:t>
            </a:r>
            <a:r>
              <a:rPr sz="1200" dirty="0" smtClean="0">
                <a:latin typeface="Arial"/>
                <a:cs typeface="Arial"/>
              </a:rPr>
              <a:t>T</a:t>
            </a:r>
            <a:r>
              <a:rPr sz="1200" spc="-18" dirty="0" smtClean="0">
                <a:latin typeface="Arial"/>
                <a:cs typeface="Arial"/>
              </a:rPr>
              <a:t>E</a:t>
            </a:r>
            <a:r>
              <a:rPr sz="1200" spc="-6" dirty="0">
                <a:latin typeface="Arial"/>
                <a:cs typeface="Arial"/>
              </a:rPr>
              <a:t>:</a:t>
            </a:r>
            <a:r>
              <a:rPr sz="1200" spc="-36" dirty="0">
                <a:latin typeface="Arial"/>
                <a:cs typeface="Arial"/>
              </a:rPr>
              <a:t> </a:t>
            </a:r>
            <a:r>
              <a:rPr sz="1200" spc="-12" dirty="0">
                <a:latin typeface="Arial"/>
                <a:cs typeface="Arial"/>
              </a:rPr>
              <a:t>Qu</a:t>
            </a:r>
            <a:r>
              <a:rPr sz="1200" spc="-18" dirty="0">
                <a:latin typeface="Arial"/>
                <a:cs typeface="Arial"/>
              </a:rPr>
              <a:t>a</a:t>
            </a:r>
            <a:r>
              <a:rPr sz="1200" spc="-6" dirty="0">
                <a:latin typeface="Arial"/>
                <a:cs typeface="Arial"/>
              </a:rPr>
              <a:t>rt</a:t>
            </a:r>
            <a:r>
              <a:rPr sz="1200" spc="-18" dirty="0">
                <a:latin typeface="Arial"/>
                <a:cs typeface="Arial"/>
              </a:rPr>
              <a:t>i</a:t>
            </a:r>
            <a:r>
              <a:rPr sz="1200" spc="-12" dirty="0">
                <a:latin typeface="Arial"/>
                <a:cs typeface="Arial"/>
              </a:rPr>
              <a:t>les</a:t>
            </a:r>
            <a:r>
              <a:rPr sz="1200" dirty="0">
                <a:latin typeface="Arial"/>
                <a:cs typeface="Arial"/>
              </a:rPr>
              <a:t> </a:t>
            </a:r>
            <a:r>
              <a:rPr sz="1200" spc="-6" dirty="0">
                <a:latin typeface="Arial"/>
                <a:cs typeface="Arial"/>
              </a:rPr>
              <a:t>are </a:t>
            </a:r>
            <a:r>
              <a:rPr sz="1200" spc="-12" dirty="0">
                <a:latin typeface="Arial"/>
                <a:cs typeface="Arial"/>
              </a:rPr>
              <a:t>d</a:t>
            </a:r>
            <a:r>
              <a:rPr sz="1200" spc="-18" dirty="0">
                <a:latin typeface="Arial"/>
                <a:cs typeface="Arial"/>
              </a:rPr>
              <a:t>e</a:t>
            </a:r>
            <a:r>
              <a:rPr sz="1200" spc="-6" dirty="0">
                <a:latin typeface="Arial"/>
                <a:cs typeface="Arial"/>
              </a:rPr>
              <a:t>ter</a:t>
            </a:r>
            <a:r>
              <a:rPr sz="1200" spc="6" dirty="0">
                <a:latin typeface="Arial"/>
                <a:cs typeface="Arial"/>
              </a:rPr>
              <a:t>m</a:t>
            </a:r>
            <a:r>
              <a:rPr sz="1200" spc="-12" dirty="0">
                <a:latin typeface="Arial"/>
                <a:cs typeface="Arial"/>
              </a:rPr>
              <a:t>in</a:t>
            </a:r>
            <a:r>
              <a:rPr sz="1200" spc="-18" dirty="0">
                <a:latin typeface="Arial"/>
                <a:cs typeface="Arial"/>
              </a:rPr>
              <a:t>e</a:t>
            </a:r>
            <a:r>
              <a:rPr sz="1200" spc="-12" dirty="0">
                <a:latin typeface="Arial"/>
                <a:cs typeface="Arial"/>
              </a:rPr>
              <a:t>d</a:t>
            </a:r>
            <a:r>
              <a:rPr sz="1200" spc="-24" dirty="0">
                <a:latin typeface="Arial"/>
                <a:cs typeface="Arial"/>
              </a:rPr>
              <a:t> </a:t>
            </a:r>
            <a:r>
              <a:rPr sz="1200" spc="-12" dirty="0">
                <a:latin typeface="Arial"/>
                <a:cs typeface="Arial"/>
              </a:rPr>
              <a:t>using</a:t>
            </a:r>
            <a:r>
              <a:rPr sz="1200" spc="-24" dirty="0">
                <a:latin typeface="Arial"/>
                <a:cs typeface="Arial"/>
              </a:rPr>
              <a:t> </a:t>
            </a:r>
            <a:r>
              <a:rPr sz="1200" dirty="0">
                <a:latin typeface="Arial"/>
                <a:cs typeface="Arial"/>
              </a:rPr>
              <a:t>c</a:t>
            </a:r>
            <a:r>
              <a:rPr sz="1200" spc="-12" dirty="0">
                <a:latin typeface="Arial"/>
                <a:cs typeface="Arial"/>
              </a:rPr>
              <a:t>i</a:t>
            </a:r>
            <a:r>
              <a:rPr sz="1200" spc="-6" dirty="0">
                <a:latin typeface="Arial"/>
                <a:cs typeface="Arial"/>
              </a:rPr>
              <a:t>t</a:t>
            </a:r>
            <a:r>
              <a:rPr sz="1200" spc="-18" dirty="0">
                <a:latin typeface="Arial"/>
                <a:cs typeface="Arial"/>
              </a:rPr>
              <a:t>i</a:t>
            </a:r>
            <a:r>
              <a:rPr sz="1200" spc="-12" dirty="0">
                <a:latin typeface="Arial"/>
                <a:cs typeface="Arial"/>
              </a:rPr>
              <a:t>es</a:t>
            </a:r>
            <a:r>
              <a:rPr sz="1200" spc="12" dirty="0">
                <a:latin typeface="Arial"/>
                <a:cs typeface="Arial"/>
              </a:rPr>
              <a:t> </a:t>
            </a:r>
            <a:r>
              <a:rPr sz="1200" spc="-24" dirty="0">
                <a:latin typeface="Arial"/>
                <a:cs typeface="Arial"/>
              </a:rPr>
              <a:t>&gt;</a:t>
            </a:r>
            <a:r>
              <a:rPr sz="1200" spc="-12" dirty="0">
                <a:latin typeface="Arial"/>
                <a:cs typeface="Arial"/>
              </a:rPr>
              <a:t>5</a:t>
            </a:r>
            <a:r>
              <a:rPr sz="1200" spc="-18" dirty="0">
                <a:latin typeface="Arial"/>
                <a:cs typeface="Arial"/>
              </a:rPr>
              <a:t>0</a:t>
            </a:r>
            <a:r>
              <a:rPr sz="1200" spc="-6" dirty="0">
                <a:latin typeface="Arial"/>
                <a:cs typeface="Arial"/>
              </a:rPr>
              <a:t>,0</a:t>
            </a:r>
            <a:r>
              <a:rPr sz="1200" spc="-18" dirty="0">
                <a:latin typeface="Arial"/>
                <a:cs typeface="Arial"/>
              </a:rPr>
              <a:t>0</a:t>
            </a:r>
            <a:r>
              <a:rPr sz="1200" spc="-12" dirty="0">
                <a:latin typeface="Arial"/>
                <a:cs typeface="Arial"/>
              </a:rPr>
              <a:t>0</a:t>
            </a:r>
            <a:r>
              <a:rPr sz="1200" spc="-6" dirty="0">
                <a:latin typeface="Arial"/>
                <a:cs typeface="Arial"/>
              </a:rPr>
              <a:t> re</a:t>
            </a:r>
            <a:r>
              <a:rPr sz="1200" dirty="0">
                <a:latin typeface="Arial"/>
                <a:cs typeface="Arial"/>
              </a:rPr>
              <a:t>s</a:t>
            </a:r>
            <a:r>
              <a:rPr sz="1200" spc="-12" dirty="0">
                <a:latin typeface="Arial"/>
                <a:cs typeface="Arial"/>
              </a:rPr>
              <a:t>id</a:t>
            </a:r>
            <a:r>
              <a:rPr sz="1200" spc="-18" dirty="0">
                <a:latin typeface="Arial"/>
                <a:cs typeface="Arial"/>
              </a:rPr>
              <a:t>e</a:t>
            </a:r>
            <a:r>
              <a:rPr sz="1200" spc="-6" dirty="0">
                <a:latin typeface="Arial"/>
                <a:cs typeface="Arial"/>
              </a:rPr>
              <a:t>nts</a:t>
            </a:r>
            <a:r>
              <a:rPr sz="1200" dirty="0">
                <a:latin typeface="Arial"/>
                <a:cs typeface="Arial"/>
              </a:rPr>
              <a:t>  </a:t>
            </a:r>
            <a:r>
              <a:rPr sz="1200" spc="-12" dirty="0">
                <a:latin typeface="Arial"/>
                <a:cs typeface="Arial"/>
              </a:rPr>
              <a:t>1</a:t>
            </a:r>
            <a:r>
              <a:rPr sz="1200" spc="-6" dirty="0">
                <a:latin typeface="Arial"/>
                <a:cs typeface="Arial"/>
              </a:rPr>
              <a:t> </a:t>
            </a:r>
            <a:r>
              <a:rPr sz="1200" spc="-18" dirty="0">
                <a:latin typeface="Arial"/>
                <a:cs typeface="Arial"/>
              </a:rPr>
              <a:t>S</a:t>
            </a:r>
            <a:r>
              <a:rPr sz="1200" dirty="0">
                <a:latin typeface="Arial"/>
                <a:cs typeface="Arial"/>
              </a:rPr>
              <a:t>c</a:t>
            </a:r>
            <a:r>
              <a:rPr sz="1200" spc="-12" dirty="0">
                <a:latin typeface="Arial"/>
                <a:cs typeface="Arial"/>
              </a:rPr>
              <a:t>h</a:t>
            </a:r>
            <a:r>
              <a:rPr sz="1200" spc="-18" dirty="0">
                <a:latin typeface="Arial"/>
                <a:cs typeface="Arial"/>
              </a:rPr>
              <a:t>o</a:t>
            </a:r>
            <a:r>
              <a:rPr sz="1200" spc="-6" dirty="0">
                <a:latin typeface="Arial"/>
                <a:cs typeface="Arial"/>
              </a:rPr>
              <a:t>ol</a:t>
            </a:r>
            <a:r>
              <a:rPr sz="1200" spc="-12" dirty="0">
                <a:latin typeface="Arial"/>
                <a:cs typeface="Arial"/>
              </a:rPr>
              <a:t> </a:t>
            </a:r>
            <a:r>
              <a:rPr sz="1200" spc="-6" dirty="0">
                <a:latin typeface="Arial"/>
                <a:cs typeface="Arial"/>
              </a:rPr>
              <a:t>ra</a:t>
            </a:r>
            <a:r>
              <a:rPr sz="1200" spc="-18" dirty="0">
                <a:latin typeface="Arial"/>
                <a:cs typeface="Arial"/>
              </a:rPr>
              <a:t>n</a:t>
            </a:r>
            <a:r>
              <a:rPr sz="1200" spc="6" dirty="0">
                <a:latin typeface="Arial"/>
                <a:cs typeface="Arial"/>
              </a:rPr>
              <a:t>k</a:t>
            </a:r>
            <a:r>
              <a:rPr sz="1200" spc="-12" dirty="0">
                <a:latin typeface="Arial"/>
                <a:cs typeface="Arial"/>
              </a:rPr>
              <a:t>ing</a:t>
            </a:r>
            <a:r>
              <a:rPr sz="1200" spc="-24" dirty="0">
                <a:latin typeface="Arial"/>
                <a:cs typeface="Arial"/>
              </a:rPr>
              <a:t> </a:t>
            </a:r>
            <a:r>
              <a:rPr sz="1200" dirty="0">
                <a:latin typeface="Arial"/>
                <a:cs typeface="Arial"/>
              </a:rPr>
              <a:t>c</a:t>
            </a:r>
            <a:r>
              <a:rPr sz="1200" spc="-12" dirty="0">
                <a:latin typeface="Arial"/>
                <a:cs typeface="Arial"/>
              </a:rPr>
              <a:t>a</a:t>
            </a:r>
            <a:r>
              <a:rPr sz="1200" spc="-18" dirty="0">
                <a:latin typeface="Arial"/>
                <a:cs typeface="Arial"/>
              </a:rPr>
              <a:t>l</a:t>
            </a:r>
            <a:r>
              <a:rPr sz="1200" dirty="0">
                <a:latin typeface="Arial"/>
                <a:cs typeface="Arial"/>
              </a:rPr>
              <a:t>c</a:t>
            </a:r>
            <a:r>
              <a:rPr sz="1200" spc="-12" dirty="0">
                <a:latin typeface="Arial"/>
                <a:cs typeface="Arial"/>
              </a:rPr>
              <a:t>u</a:t>
            </a:r>
            <a:r>
              <a:rPr sz="1200" spc="-18" dirty="0">
                <a:latin typeface="Arial"/>
                <a:cs typeface="Arial"/>
              </a:rPr>
              <a:t>l</a:t>
            </a:r>
            <a:r>
              <a:rPr sz="1200" spc="-6" dirty="0">
                <a:latin typeface="Arial"/>
                <a:cs typeface="Arial"/>
              </a:rPr>
              <a:t>at</a:t>
            </a:r>
            <a:r>
              <a:rPr sz="1200" spc="-18" dirty="0">
                <a:latin typeface="Arial"/>
                <a:cs typeface="Arial"/>
              </a:rPr>
              <a:t>e</a:t>
            </a:r>
            <a:r>
              <a:rPr sz="1200" spc="-12" dirty="0">
                <a:latin typeface="Arial"/>
                <a:cs typeface="Arial"/>
              </a:rPr>
              <a:t>d</a:t>
            </a:r>
            <a:r>
              <a:rPr sz="1200" spc="-6" dirty="0">
                <a:latin typeface="Arial"/>
                <a:cs typeface="Arial"/>
              </a:rPr>
              <a:t> </a:t>
            </a:r>
            <a:r>
              <a:rPr sz="1200" spc="-12" dirty="0">
                <a:latin typeface="Arial"/>
                <a:cs typeface="Arial"/>
              </a:rPr>
              <a:t>through </a:t>
            </a:r>
            <a:r>
              <a:rPr sz="1200" dirty="0">
                <a:latin typeface="Arial"/>
                <a:cs typeface="Arial"/>
              </a:rPr>
              <a:t>s</a:t>
            </a:r>
            <a:r>
              <a:rPr sz="1200" spc="-6" dirty="0">
                <a:latin typeface="Arial"/>
                <a:cs typeface="Arial"/>
              </a:rPr>
              <a:t>ur</a:t>
            </a:r>
            <a:r>
              <a:rPr sz="1200" spc="-12" dirty="0">
                <a:latin typeface="Arial"/>
                <a:cs typeface="Arial"/>
              </a:rPr>
              <a:t>ve</a:t>
            </a:r>
            <a:r>
              <a:rPr sz="1200" spc="-49" dirty="0">
                <a:latin typeface="Arial"/>
                <a:cs typeface="Arial"/>
              </a:rPr>
              <a:t>y</a:t>
            </a:r>
            <a:r>
              <a:rPr sz="1200" dirty="0">
                <a:latin typeface="Arial"/>
                <a:cs typeface="Arial"/>
              </a:rPr>
              <a:t>s</a:t>
            </a:r>
            <a:r>
              <a:rPr sz="1200" spc="-6" dirty="0">
                <a:latin typeface="Arial"/>
                <a:cs typeface="Arial"/>
              </a:rPr>
              <a:t>,</a:t>
            </a:r>
            <a:r>
              <a:rPr sz="1200" spc="24" dirty="0">
                <a:latin typeface="Arial"/>
                <a:cs typeface="Arial"/>
              </a:rPr>
              <a:t> </a:t>
            </a:r>
            <a:r>
              <a:rPr sz="1200" spc="-12" dirty="0">
                <a:latin typeface="Arial"/>
                <a:cs typeface="Arial"/>
              </a:rPr>
              <a:t>h</a:t>
            </a:r>
            <a:r>
              <a:rPr sz="1200" spc="-18" dirty="0">
                <a:latin typeface="Arial"/>
                <a:cs typeface="Arial"/>
              </a:rPr>
              <a:t>e</a:t>
            </a:r>
            <a:r>
              <a:rPr sz="1200" spc="-12" dirty="0">
                <a:latin typeface="Arial"/>
                <a:cs typeface="Arial"/>
              </a:rPr>
              <a:t>a</a:t>
            </a:r>
            <a:r>
              <a:rPr sz="1200" spc="-18" dirty="0">
                <a:latin typeface="Arial"/>
                <a:cs typeface="Arial"/>
              </a:rPr>
              <a:t>l</a:t>
            </a:r>
            <a:r>
              <a:rPr sz="1200" spc="-6" dirty="0">
                <a:latin typeface="Arial"/>
                <a:cs typeface="Arial"/>
              </a:rPr>
              <a:t>th, </a:t>
            </a:r>
            <a:r>
              <a:rPr sz="1200" spc="-12" dirty="0">
                <a:latin typeface="Arial"/>
                <a:cs typeface="Arial"/>
              </a:rPr>
              <a:t>sa</a:t>
            </a:r>
            <a:r>
              <a:rPr sz="1200" dirty="0">
                <a:latin typeface="Arial"/>
                <a:cs typeface="Arial"/>
              </a:rPr>
              <a:t>f</a:t>
            </a:r>
            <a:r>
              <a:rPr sz="1200" spc="-6" dirty="0">
                <a:latin typeface="Arial"/>
                <a:cs typeface="Arial"/>
              </a:rPr>
              <a:t>et</a:t>
            </a:r>
            <a:r>
              <a:rPr sz="1200" spc="-42" dirty="0">
                <a:latin typeface="Arial"/>
                <a:cs typeface="Arial"/>
              </a:rPr>
              <a:t>y</a:t>
            </a:r>
            <a:r>
              <a:rPr sz="1200" spc="-6" dirty="0">
                <a:latin typeface="Arial"/>
                <a:cs typeface="Arial"/>
              </a:rPr>
              <a:t>, stu</a:t>
            </a:r>
            <a:r>
              <a:rPr sz="1200" spc="-18" dirty="0">
                <a:latin typeface="Arial"/>
                <a:cs typeface="Arial"/>
              </a:rPr>
              <a:t>d</a:t>
            </a:r>
            <a:r>
              <a:rPr sz="1200" spc="-12" dirty="0">
                <a:latin typeface="Arial"/>
                <a:cs typeface="Arial"/>
              </a:rPr>
              <a:t>e</a:t>
            </a:r>
            <a:r>
              <a:rPr sz="1200" spc="-18" dirty="0">
                <a:latin typeface="Arial"/>
                <a:cs typeface="Arial"/>
              </a:rPr>
              <a:t>n</a:t>
            </a:r>
            <a:r>
              <a:rPr sz="1200" spc="-6" dirty="0">
                <a:latin typeface="Arial"/>
                <a:cs typeface="Arial"/>
              </a:rPr>
              <a:t>t</a:t>
            </a:r>
            <a:r>
              <a:rPr sz="1200" spc="-18" dirty="0">
                <a:latin typeface="Arial"/>
                <a:cs typeface="Arial"/>
              </a:rPr>
              <a:t> </a:t>
            </a:r>
            <a:r>
              <a:rPr sz="1200" dirty="0">
                <a:latin typeface="Arial"/>
                <a:cs typeface="Arial"/>
              </a:rPr>
              <a:t>c</a:t>
            </a:r>
            <a:r>
              <a:rPr sz="1200" spc="-12" dirty="0">
                <a:latin typeface="Arial"/>
                <a:cs typeface="Arial"/>
              </a:rPr>
              <a:t>u</a:t>
            </a:r>
            <a:r>
              <a:rPr sz="1200" spc="-18" dirty="0">
                <a:latin typeface="Arial"/>
                <a:cs typeface="Arial"/>
              </a:rPr>
              <a:t>l</a:t>
            </a:r>
            <a:r>
              <a:rPr sz="1200" spc="-6" dirty="0">
                <a:latin typeface="Arial"/>
                <a:cs typeface="Arial"/>
              </a:rPr>
              <a:t>ture, </a:t>
            </a:r>
            <a:r>
              <a:rPr sz="1200" spc="-12" dirty="0">
                <a:latin typeface="Arial"/>
                <a:cs typeface="Arial"/>
              </a:rPr>
              <a:t>di</a:t>
            </a:r>
            <a:r>
              <a:rPr sz="1200" spc="-18" dirty="0">
                <a:latin typeface="Arial"/>
                <a:cs typeface="Arial"/>
              </a:rPr>
              <a:t>v</a:t>
            </a:r>
            <a:r>
              <a:rPr sz="1200" spc="-6" dirty="0">
                <a:latin typeface="Arial"/>
                <a:cs typeface="Arial"/>
              </a:rPr>
              <a:t>er</a:t>
            </a:r>
            <a:r>
              <a:rPr sz="1200" dirty="0">
                <a:latin typeface="Arial"/>
                <a:cs typeface="Arial"/>
              </a:rPr>
              <a:t>s</a:t>
            </a:r>
            <a:r>
              <a:rPr sz="1200" spc="-12" dirty="0">
                <a:latin typeface="Arial"/>
                <a:cs typeface="Arial"/>
              </a:rPr>
              <a:t>i</a:t>
            </a:r>
            <a:r>
              <a:rPr sz="1200" spc="-6" dirty="0">
                <a:latin typeface="Arial"/>
                <a:cs typeface="Arial"/>
              </a:rPr>
              <a:t>ty</a:t>
            </a:r>
            <a:r>
              <a:rPr sz="1200" spc="18" dirty="0">
                <a:latin typeface="Arial"/>
                <a:cs typeface="Arial"/>
              </a:rPr>
              <a:t> </a:t>
            </a:r>
            <a:r>
              <a:rPr sz="1200" spc="-18" dirty="0">
                <a:latin typeface="Arial"/>
                <a:cs typeface="Arial"/>
              </a:rPr>
              <a:t>and</a:t>
            </a:r>
            <a:r>
              <a:rPr sz="1200" spc="-12" dirty="0">
                <a:latin typeface="Arial"/>
                <a:cs typeface="Arial"/>
              </a:rPr>
              <a:t> </a:t>
            </a:r>
            <a:r>
              <a:rPr sz="1200" dirty="0">
                <a:latin typeface="Arial"/>
                <a:cs typeface="Arial"/>
              </a:rPr>
              <a:t>s</a:t>
            </a:r>
            <a:r>
              <a:rPr sz="1200" spc="-6" dirty="0">
                <a:latin typeface="Arial"/>
                <a:cs typeface="Arial"/>
              </a:rPr>
              <a:t>ta</a:t>
            </a:r>
            <a:r>
              <a:rPr sz="1200" spc="-12" dirty="0">
                <a:latin typeface="Arial"/>
                <a:cs typeface="Arial"/>
              </a:rPr>
              <a:t>te</a:t>
            </a:r>
            <a:r>
              <a:rPr sz="1200" spc="-36" dirty="0">
                <a:latin typeface="Arial"/>
                <a:cs typeface="Arial"/>
              </a:rPr>
              <a:t> </a:t>
            </a:r>
            <a:r>
              <a:rPr sz="1200" spc="-6" dirty="0">
                <a:latin typeface="Arial"/>
                <a:cs typeface="Arial"/>
              </a:rPr>
              <a:t>test</a:t>
            </a:r>
            <a:r>
              <a:rPr sz="1200" spc="-18" dirty="0">
                <a:latin typeface="Arial"/>
                <a:cs typeface="Arial"/>
              </a:rPr>
              <a:t> </a:t>
            </a:r>
            <a:r>
              <a:rPr sz="1200" dirty="0">
                <a:latin typeface="Arial"/>
                <a:cs typeface="Arial"/>
              </a:rPr>
              <a:t>sc</a:t>
            </a:r>
            <a:r>
              <a:rPr sz="1200" spc="-6" dirty="0">
                <a:latin typeface="Arial"/>
                <a:cs typeface="Arial"/>
              </a:rPr>
              <a:t>ores</a:t>
            </a:r>
            <a:r>
              <a:rPr sz="1200" dirty="0">
                <a:latin typeface="Arial"/>
                <a:cs typeface="Arial"/>
              </a:rPr>
              <a:t>	</a:t>
            </a:r>
            <a:r>
              <a:rPr sz="1200" spc="-12" dirty="0">
                <a:latin typeface="Arial"/>
                <a:cs typeface="Arial"/>
              </a:rPr>
              <a:t>2</a:t>
            </a:r>
            <a:r>
              <a:rPr sz="1200" spc="-6" dirty="0">
                <a:latin typeface="Arial"/>
                <a:cs typeface="Arial"/>
              </a:rPr>
              <a:t> </a:t>
            </a:r>
            <a:r>
              <a:rPr sz="1200" spc="-12" dirty="0">
                <a:latin typeface="Arial"/>
                <a:cs typeface="Arial"/>
              </a:rPr>
              <a:t>Un</a:t>
            </a:r>
            <a:r>
              <a:rPr sz="1200" spc="-18" dirty="0">
                <a:latin typeface="Arial"/>
                <a:cs typeface="Arial"/>
              </a:rPr>
              <a:t>e</a:t>
            </a:r>
            <a:r>
              <a:rPr sz="1200" spc="6" dirty="0">
                <a:latin typeface="Arial"/>
                <a:cs typeface="Arial"/>
              </a:rPr>
              <a:t>m</a:t>
            </a:r>
            <a:r>
              <a:rPr sz="1200" spc="-12" dirty="0">
                <a:latin typeface="Arial"/>
                <a:cs typeface="Arial"/>
              </a:rPr>
              <a:t>p</a:t>
            </a:r>
            <a:r>
              <a:rPr sz="1200" spc="-18" dirty="0">
                <a:latin typeface="Arial"/>
                <a:cs typeface="Arial"/>
              </a:rPr>
              <a:t>l</a:t>
            </a:r>
            <a:r>
              <a:rPr sz="1200" spc="-12" dirty="0">
                <a:latin typeface="Arial"/>
                <a:cs typeface="Arial"/>
              </a:rPr>
              <a:t>o</a:t>
            </a:r>
            <a:r>
              <a:rPr sz="1200" spc="-49" dirty="0">
                <a:latin typeface="Arial"/>
                <a:cs typeface="Arial"/>
              </a:rPr>
              <a:t>y</a:t>
            </a:r>
            <a:r>
              <a:rPr sz="1200" spc="6" dirty="0">
                <a:latin typeface="Arial"/>
                <a:cs typeface="Arial"/>
              </a:rPr>
              <a:t>m</a:t>
            </a:r>
            <a:r>
              <a:rPr sz="1200" spc="-12" dirty="0">
                <a:latin typeface="Arial"/>
                <a:cs typeface="Arial"/>
              </a:rPr>
              <a:t>e</a:t>
            </a:r>
            <a:r>
              <a:rPr sz="1200" spc="-18" dirty="0">
                <a:latin typeface="Arial"/>
                <a:cs typeface="Arial"/>
              </a:rPr>
              <a:t>n</a:t>
            </a:r>
            <a:r>
              <a:rPr sz="1200" spc="-6" dirty="0">
                <a:latin typeface="Arial"/>
                <a:cs typeface="Arial"/>
              </a:rPr>
              <a:t>t </a:t>
            </a:r>
            <a:r>
              <a:rPr sz="1200" spc="-18" dirty="0">
                <a:latin typeface="Arial"/>
                <a:cs typeface="Arial"/>
              </a:rPr>
              <a:t>b</a:t>
            </a:r>
            <a:r>
              <a:rPr sz="1200" spc="-12" dirty="0">
                <a:latin typeface="Arial"/>
                <a:cs typeface="Arial"/>
              </a:rPr>
              <a:t>ased on</a:t>
            </a:r>
            <a:r>
              <a:rPr sz="1200" spc="-24" dirty="0">
                <a:latin typeface="Arial"/>
                <a:cs typeface="Arial"/>
              </a:rPr>
              <a:t> </a:t>
            </a:r>
            <a:r>
              <a:rPr sz="1200" spc="-18" dirty="0">
                <a:latin typeface="Arial"/>
                <a:cs typeface="Arial"/>
              </a:rPr>
              <a:t>A</a:t>
            </a:r>
            <a:r>
              <a:rPr sz="1200" spc="-12" dirty="0">
                <a:latin typeface="Arial"/>
                <a:cs typeface="Arial"/>
              </a:rPr>
              <a:t>CS</a:t>
            </a:r>
            <a:r>
              <a:rPr sz="1200" spc="6" dirty="0">
                <a:latin typeface="Arial"/>
                <a:cs typeface="Arial"/>
              </a:rPr>
              <a:t> </a:t>
            </a:r>
            <a:r>
              <a:rPr sz="1200" spc="-12" dirty="0">
                <a:latin typeface="Arial"/>
                <a:cs typeface="Arial"/>
              </a:rPr>
              <a:t>2</a:t>
            </a:r>
            <a:r>
              <a:rPr sz="1200" spc="-18" dirty="0">
                <a:latin typeface="Arial"/>
                <a:cs typeface="Arial"/>
              </a:rPr>
              <a:t>0</a:t>
            </a:r>
            <a:r>
              <a:rPr sz="1200" spc="-12" dirty="0">
                <a:latin typeface="Arial"/>
                <a:cs typeface="Arial"/>
              </a:rPr>
              <a:t>14</a:t>
            </a:r>
            <a:r>
              <a:rPr sz="1200" spc="-24" dirty="0">
                <a:latin typeface="Arial"/>
                <a:cs typeface="Arial"/>
              </a:rPr>
              <a:t> </a:t>
            </a:r>
            <a:r>
              <a:rPr sz="1200" spc="-12" dirty="0">
                <a:latin typeface="Arial"/>
                <a:cs typeface="Arial"/>
              </a:rPr>
              <a:t>o</a:t>
            </a:r>
            <a:r>
              <a:rPr sz="1200" spc="-18" dirty="0">
                <a:latin typeface="Arial"/>
                <a:cs typeface="Arial"/>
              </a:rPr>
              <a:t>n</a:t>
            </a:r>
            <a:r>
              <a:rPr sz="1200" spc="-12" dirty="0">
                <a:latin typeface="Arial"/>
                <a:cs typeface="Arial"/>
              </a:rPr>
              <a:t>e</a:t>
            </a:r>
            <a:r>
              <a:rPr sz="1200" spc="-6" dirty="0">
                <a:latin typeface="Arial"/>
                <a:cs typeface="Arial"/>
              </a:rPr>
              <a:t> </a:t>
            </a:r>
            <a:r>
              <a:rPr sz="1200" spc="-49" dirty="0">
                <a:latin typeface="Arial"/>
                <a:cs typeface="Arial"/>
              </a:rPr>
              <a:t>y</a:t>
            </a:r>
            <a:r>
              <a:rPr sz="1200" spc="-12" dirty="0">
                <a:latin typeface="Arial"/>
                <a:cs typeface="Arial"/>
              </a:rPr>
              <a:t>e</a:t>
            </a:r>
            <a:r>
              <a:rPr sz="1200" spc="-18" dirty="0">
                <a:latin typeface="Arial"/>
                <a:cs typeface="Arial"/>
              </a:rPr>
              <a:t>a</a:t>
            </a:r>
            <a:r>
              <a:rPr sz="1200" spc="-6" dirty="0">
                <a:latin typeface="Arial"/>
                <a:cs typeface="Arial"/>
              </a:rPr>
              <a:t>r</a:t>
            </a:r>
            <a:r>
              <a:rPr sz="1200" spc="24" dirty="0">
                <a:latin typeface="Arial"/>
                <a:cs typeface="Arial"/>
              </a:rPr>
              <a:t> </a:t>
            </a:r>
            <a:r>
              <a:rPr sz="1200" dirty="0">
                <a:latin typeface="Arial"/>
                <a:cs typeface="Arial"/>
              </a:rPr>
              <a:t>s</a:t>
            </a:r>
            <a:r>
              <a:rPr sz="1200" spc="-6" dirty="0">
                <a:latin typeface="Arial"/>
                <a:cs typeface="Arial"/>
              </a:rPr>
              <a:t>ur</a:t>
            </a:r>
            <a:r>
              <a:rPr sz="1200" spc="-12" dirty="0">
                <a:latin typeface="Arial"/>
                <a:cs typeface="Arial"/>
              </a:rPr>
              <a:t>vey</a:t>
            </a:r>
            <a:r>
              <a:rPr sz="1200" dirty="0">
                <a:latin typeface="Arial"/>
                <a:cs typeface="Arial"/>
              </a:rPr>
              <a:t> </a:t>
            </a:r>
            <a:r>
              <a:rPr sz="1200" spc="-6" dirty="0">
                <a:latin typeface="Arial"/>
                <a:cs typeface="Arial"/>
              </a:rPr>
              <a:t>est</a:t>
            </a:r>
            <a:r>
              <a:rPr sz="1200" spc="-18" dirty="0">
                <a:latin typeface="Arial"/>
                <a:cs typeface="Arial"/>
              </a:rPr>
              <a:t>i</a:t>
            </a:r>
            <a:r>
              <a:rPr sz="1200" spc="6" dirty="0">
                <a:latin typeface="Arial"/>
                <a:cs typeface="Arial"/>
              </a:rPr>
              <a:t>m</a:t>
            </a:r>
            <a:r>
              <a:rPr sz="1200" spc="-6" dirty="0">
                <a:latin typeface="Arial"/>
                <a:cs typeface="Arial"/>
              </a:rPr>
              <a:t>ate</a:t>
            </a:r>
            <a:r>
              <a:rPr sz="1200" spc="-36" dirty="0">
                <a:latin typeface="Arial"/>
                <a:cs typeface="Arial"/>
              </a:rPr>
              <a:t> </a:t>
            </a:r>
            <a:r>
              <a:rPr sz="1200" dirty="0">
                <a:latin typeface="Arial"/>
                <a:cs typeface="Arial"/>
              </a:rPr>
              <a:t>f</a:t>
            </a:r>
            <a:r>
              <a:rPr sz="1200" spc="-6" dirty="0">
                <a:latin typeface="Arial"/>
                <a:cs typeface="Arial"/>
              </a:rPr>
              <a:t>or</a:t>
            </a:r>
            <a:r>
              <a:rPr sz="1200" spc="-18" dirty="0">
                <a:latin typeface="Arial"/>
                <a:cs typeface="Arial"/>
              </a:rPr>
              <a:t> </a:t>
            </a:r>
            <a:r>
              <a:rPr sz="1200" spc="-12" dirty="0">
                <a:latin typeface="Arial"/>
                <a:cs typeface="Arial"/>
              </a:rPr>
              <a:t>p</a:t>
            </a:r>
            <a:r>
              <a:rPr sz="1200" spc="-18" dirty="0">
                <a:latin typeface="Arial"/>
                <a:cs typeface="Arial"/>
              </a:rPr>
              <a:t>u</a:t>
            </a:r>
            <a:r>
              <a:rPr sz="1200" spc="-6" dirty="0">
                <a:latin typeface="Arial"/>
                <a:cs typeface="Arial"/>
              </a:rPr>
              <a:t>rp</a:t>
            </a:r>
            <a:r>
              <a:rPr sz="1200" spc="-18" dirty="0">
                <a:latin typeface="Arial"/>
                <a:cs typeface="Arial"/>
              </a:rPr>
              <a:t>o</a:t>
            </a:r>
            <a:r>
              <a:rPr sz="1200" dirty="0">
                <a:latin typeface="Arial"/>
                <a:cs typeface="Arial"/>
              </a:rPr>
              <a:t>s</a:t>
            </a:r>
            <a:r>
              <a:rPr sz="1200" spc="-12" dirty="0">
                <a:latin typeface="Arial"/>
                <a:cs typeface="Arial"/>
              </a:rPr>
              <a:t>es</a:t>
            </a:r>
            <a:r>
              <a:rPr sz="1200" spc="-18" dirty="0">
                <a:latin typeface="Arial"/>
                <a:cs typeface="Arial"/>
              </a:rPr>
              <a:t> </a:t>
            </a:r>
            <a:r>
              <a:rPr sz="1200" spc="-6" dirty="0">
                <a:latin typeface="Arial"/>
                <a:cs typeface="Arial"/>
              </a:rPr>
              <a:t>of</a:t>
            </a:r>
            <a:r>
              <a:rPr sz="1200" spc="-24" dirty="0">
                <a:latin typeface="Arial"/>
                <a:cs typeface="Arial"/>
              </a:rPr>
              <a:t> </a:t>
            </a:r>
            <a:r>
              <a:rPr sz="1200" dirty="0">
                <a:latin typeface="Arial"/>
                <a:cs typeface="Arial"/>
              </a:rPr>
              <a:t>c</a:t>
            </a:r>
            <a:r>
              <a:rPr sz="1200" spc="-12" dirty="0">
                <a:latin typeface="Arial"/>
                <a:cs typeface="Arial"/>
              </a:rPr>
              <a:t>o</a:t>
            </a:r>
            <a:r>
              <a:rPr sz="1200" spc="6" dirty="0">
                <a:latin typeface="Arial"/>
                <a:cs typeface="Arial"/>
              </a:rPr>
              <a:t>m</a:t>
            </a:r>
            <a:r>
              <a:rPr sz="1200" spc="-12" dirty="0">
                <a:latin typeface="Arial"/>
                <a:cs typeface="Arial"/>
              </a:rPr>
              <a:t>p</a:t>
            </a:r>
            <a:r>
              <a:rPr sz="1200" spc="-18" dirty="0">
                <a:latin typeface="Arial"/>
                <a:cs typeface="Arial"/>
              </a:rPr>
              <a:t>a</a:t>
            </a:r>
            <a:r>
              <a:rPr sz="1200" spc="-6" dirty="0">
                <a:latin typeface="Arial"/>
                <a:cs typeface="Arial"/>
              </a:rPr>
              <a:t>r</a:t>
            </a:r>
            <a:r>
              <a:rPr sz="1200" spc="-12" dirty="0">
                <a:latin typeface="Arial"/>
                <a:cs typeface="Arial"/>
              </a:rPr>
              <a:t>i</a:t>
            </a:r>
            <a:r>
              <a:rPr sz="1200" dirty="0">
                <a:latin typeface="Arial"/>
                <a:cs typeface="Arial"/>
              </a:rPr>
              <a:t>s</a:t>
            </a:r>
            <a:r>
              <a:rPr sz="1200" spc="-12" dirty="0">
                <a:latin typeface="Arial"/>
                <a:cs typeface="Arial"/>
              </a:rPr>
              <a:t>on</a:t>
            </a:r>
            <a:r>
              <a:rPr sz="1200" spc="-36" dirty="0">
                <a:latin typeface="Arial"/>
                <a:cs typeface="Arial"/>
              </a:rPr>
              <a:t> </a:t>
            </a:r>
            <a:r>
              <a:rPr sz="1200" spc="-30" dirty="0">
                <a:latin typeface="Arial"/>
                <a:cs typeface="Arial"/>
              </a:rPr>
              <a:t>w</a:t>
            </a:r>
            <a:r>
              <a:rPr sz="1200" spc="-12" dirty="0">
                <a:latin typeface="Arial"/>
                <a:cs typeface="Arial"/>
              </a:rPr>
              <a:t>i</a:t>
            </a:r>
            <a:r>
              <a:rPr sz="1200" spc="-6" dirty="0">
                <a:latin typeface="Arial"/>
                <a:cs typeface="Arial"/>
              </a:rPr>
              <a:t>th</a:t>
            </a:r>
            <a:r>
              <a:rPr sz="1200" spc="18" dirty="0">
                <a:latin typeface="Arial"/>
                <a:cs typeface="Arial"/>
              </a:rPr>
              <a:t> </a:t>
            </a:r>
            <a:r>
              <a:rPr sz="1200" dirty="0">
                <a:latin typeface="Arial"/>
                <a:cs typeface="Arial"/>
              </a:rPr>
              <a:t>c</a:t>
            </a:r>
            <a:r>
              <a:rPr sz="1200" spc="-12" dirty="0">
                <a:latin typeface="Arial"/>
                <a:cs typeface="Arial"/>
              </a:rPr>
              <a:t>i</a:t>
            </a:r>
            <a:r>
              <a:rPr sz="1200" spc="-6" dirty="0">
                <a:latin typeface="Arial"/>
                <a:cs typeface="Arial"/>
              </a:rPr>
              <a:t>t</a:t>
            </a:r>
            <a:r>
              <a:rPr sz="1200" spc="-12" dirty="0">
                <a:latin typeface="Arial"/>
                <a:cs typeface="Arial"/>
              </a:rPr>
              <a:t>y</a:t>
            </a:r>
            <a:r>
              <a:rPr sz="1200" spc="-6" dirty="0">
                <a:latin typeface="Arial"/>
                <a:cs typeface="Arial"/>
              </a:rPr>
              <a:t>-</a:t>
            </a:r>
            <a:r>
              <a:rPr sz="1200" spc="-12" dirty="0">
                <a:latin typeface="Arial"/>
                <a:cs typeface="Arial"/>
              </a:rPr>
              <a:t>l</a:t>
            </a:r>
            <a:r>
              <a:rPr sz="1200" spc="-6" dirty="0">
                <a:latin typeface="Arial"/>
                <a:cs typeface="Arial"/>
              </a:rPr>
              <a:t>e</a:t>
            </a:r>
            <a:r>
              <a:rPr sz="1200" spc="-18" dirty="0">
                <a:latin typeface="Arial"/>
                <a:cs typeface="Arial"/>
              </a:rPr>
              <a:t>v</a:t>
            </a:r>
            <a:r>
              <a:rPr sz="1200" spc="-6" dirty="0">
                <a:latin typeface="Arial"/>
                <a:cs typeface="Arial"/>
              </a:rPr>
              <a:t>el</a:t>
            </a:r>
            <a:r>
              <a:rPr sz="1200" spc="42" dirty="0">
                <a:latin typeface="Arial"/>
                <a:cs typeface="Arial"/>
              </a:rPr>
              <a:t> </a:t>
            </a:r>
            <a:r>
              <a:rPr sz="1200" spc="-12" dirty="0">
                <a:latin typeface="Arial"/>
                <a:cs typeface="Arial"/>
              </a:rPr>
              <a:t>d</a:t>
            </a:r>
            <a:r>
              <a:rPr sz="1200" spc="-18" dirty="0">
                <a:latin typeface="Arial"/>
                <a:cs typeface="Arial"/>
              </a:rPr>
              <a:t>a</a:t>
            </a:r>
            <a:r>
              <a:rPr sz="1200" spc="-6" dirty="0">
                <a:latin typeface="Arial"/>
                <a:cs typeface="Arial"/>
              </a:rPr>
              <a:t>ta</a:t>
            </a:r>
            <a:endParaRPr sz="1200" dirty="0">
              <a:latin typeface="Arial"/>
              <a:cs typeface="Arial"/>
            </a:endParaRPr>
          </a:p>
        </p:txBody>
      </p:sp>
      <p:sp>
        <p:nvSpPr>
          <p:cNvPr id="14" name="object 14"/>
          <p:cNvSpPr txBox="1"/>
          <p:nvPr/>
        </p:nvSpPr>
        <p:spPr>
          <a:xfrm>
            <a:off x="9522365" y="1401988"/>
            <a:ext cx="944621" cy="230832"/>
          </a:xfrm>
          <a:prstGeom prst="rect">
            <a:avLst/>
          </a:prstGeom>
        </p:spPr>
        <p:txBody>
          <a:bodyPr vert="horz" wrap="square" lIns="0" tIns="0" rIns="0" bIns="0" rtlCol="0">
            <a:spAutoFit/>
          </a:bodyPr>
          <a:lstStyle/>
          <a:p>
            <a:pPr marL="15418"/>
            <a:r>
              <a:rPr sz="1500" b="1" dirty="0">
                <a:solidFill>
                  <a:srgbClr val="005481"/>
                </a:solidFill>
                <a:latin typeface="Arial"/>
                <a:cs typeface="Arial"/>
              </a:rPr>
              <a:t>Stamford</a:t>
            </a:r>
            <a:endParaRPr sz="1500">
              <a:latin typeface="Arial"/>
              <a:cs typeface="Arial"/>
            </a:endParaRPr>
          </a:p>
        </p:txBody>
      </p:sp>
      <p:sp>
        <p:nvSpPr>
          <p:cNvPr id="15" name="object 15"/>
          <p:cNvSpPr txBox="1"/>
          <p:nvPr/>
        </p:nvSpPr>
        <p:spPr>
          <a:xfrm>
            <a:off x="6033830" y="1401988"/>
            <a:ext cx="851368" cy="230832"/>
          </a:xfrm>
          <a:prstGeom prst="rect">
            <a:avLst/>
          </a:prstGeom>
        </p:spPr>
        <p:txBody>
          <a:bodyPr vert="horz" wrap="square" lIns="0" tIns="0" rIns="0" bIns="0" rtlCol="0">
            <a:spAutoFit/>
          </a:bodyPr>
          <a:lstStyle/>
          <a:p>
            <a:pPr marL="15418"/>
            <a:r>
              <a:rPr sz="1500" b="1" dirty="0">
                <a:solidFill>
                  <a:srgbClr val="005481"/>
                </a:solidFill>
                <a:latin typeface="Arial"/>
                <a:cs typeface="Arial"/>
              </a:rPr>
              <a:t>Hart</a:t>
            </a:r>
            <a:r>
              <a:rPr sz="1500" b="1" spc="-6" dirty="0">
                <a:solidFill>
                  <a:srgbClr val="005481"/>
                </a:solidFill>
                <a:latin typeface="Arial"/>
                <a:cs typeface="Arial"/>
              </a:rPr>
              <a:t>f</a:t>
            </a:r>
            <a:r>
              <a:rPr sz="1500" b="1" dirty="0">
                <a:solidFill>
                  <a:srgbClr val="005481"/>
                </a:solidFill>
                <a:latin typeface="Arial"/>
                <a:cs typeface="Arial"/>
              </a:rPr>
              <a:t>ord</a:t>
            </a:r>
            <a:endParaRPr sz="1500">
              <a:latin typeface="Arial"/>
              <a:cs typeface="Arial"/>
            </a:endParaRPr>
          </a:p>
        </p:txBody>
      </p:sp>
      <p:sp>
        <p:nvSpPr>
          <p:cNvPr id="16" name="object 16"/>
          <p:cNvSpPr txBox="1"/>
          <p:nvPr/>
        </p:nvSpPr>
        <p:spPr>
          <a:xfrm>
            <a:off x="7077404" y="1401988"/>
            <a:ext cx="1106949" cy="230832"/>
          </a:xfrm>
          <a:prstGeom prst="rect">
            <a:avLst/>
          </a:prstGeom>
        </p:spPr>
        <p:txBody>
          <a:bodyPr vert="horz" wrap="square" lIns="0" tIns="0" rIns="0" bIns="0" rtlCol="0">
            <a:spAutoFit/>
          </a:bodyPr>
          <a:lstStyle/>
          <a:p>
            <a:pPr marL="15418"/>
            <a:r>
              <a:rPr sz="1500" b="1" spc="-36" dirty="0">
                <a:solidFill>
                  <a:srgbClr val="005481"/>
                </a:solidFill>
                <a:latin typeface="Arial"/>
                <a:cs typeface="Arial"/>
              </a:rPr>
              <a:t>N</a:t>
            </a:r>
            <a:r>
              <a:rPr sz="1500" b="1" spc="-24" dirty="0">
                <a:solidFill>
                  <a:srgbClr val="005481"/>
                </a:solidFill>
                <a:latin typeface="Arial"/>
                <a:cs typeface="Arial"/>
              </a:rPr>
              <a:t>e</a:t>
            </a:r>
            <a:r>
              <a:rPr sz="1500" b="1" dirty="0">
                <a:solidFill>
                  <a:srgbClr val="005481"/>
                </a:solidFill>
                <a:latin typeface="Arial"/>
                <a:cs typeface="Arial"/>
              </a:rPr>
              <a:t>w</a:t>
            </a:r>
            <a:r>
              <a:rPr sz="1500" b="1" spc="-55" dirty="0">
                <a:solidFill>
                  <a:srgbClr val="005481"/>
                </a:solidFill>
                <a:latin typeface="Arial"/>
                <a:cs typeface="Arial"/>
              </a:rPr>
              <a:t> </a:t>
            </a:r>
            <a:r>
              <a:rPr sz="1500" b="1" spc="-36" dirty="0">
                <a:solidFill>
                  <a:srgbClr val="005481"/>
                </a:solidFill>
                <a:latin typeface="Arial"/>
                <a:cs typeface="Arial"/>
              </a:rPr>
              <a:t>H</a:t>
            </a:r>
            <a:r>
              <a:rPr sz="1500" b="1" spc="-24" dirty="0">
                <a:solidFill>
                  <a:srgbClr val="005481"/>
                </a:solidFill>
                <a:latin typeface="Arial"/>
                <a:cs typeface="Arial"/>
              </a:rPr>
              <a:t>a</a:t>
            </a:r>
            <a:r>
              <a:rPr sz="1500" b="1" spc="-55" dirty="0">
                <a:solidFill>
                  <a:srgbClr val="005481"/>
                </a:solidFill>
                <a:latin typeface="Arial"/>
                <a:cs typeface="Arial"/>
              </a:rPr>
              <a:t>v</a:t>
            </a:r>
            <a:r>
              <a:rPr sz="1500" b="1" spc="-24" dirty="0">
                <a:solidFill>
                  <a:srgbClr val="005481"/>
                </a:solidFill>
                <a:latin typeface="Arial"/>
                <a:cs typeface="Arial"/>
              </a:rPr>
              <a:t>e</a:t>
            </a:r>
            <a:r>
              <a:rPr sz="1500" b="1" dirty="0">
                <a:solidFill>
                  <a:srgbClr val="005481"/>
                </a:solidFill>
                <a:latin typeface="Arial"/>
                <a:cs typeface="Arial"/>
              </a:rPr>
              <a:t>n</a:t>
            </a:r>
            <a:endParaRPr sz="1500">
              <a:latin typeface="Arial"/>
              <a:cs typeface="Arial"/>
            </a:endParaRPr>
          </a:p>
        </p:txBody>
      </p:sp>
      <p:sp>
        <p:nvSpPr>
          <p:cNvPr id="17" name="object 17"/>
          <p:cNvSpPr txBox="1"/>
          <p:nvPr/>
        </p:nvSpPr>
        <p:spPr>
          <a:xfrm>
            <a:off x="4764378" y="1401988"/>
            <a:ext cx="1094862" cy="230832"/>
          </a:xfrm>
          <a:prstGeom prst="rect">
            <a:avLst/>
          </a:prstGeom>
        </p:spPr>
        <p:txBody>
          <a:bodyPr vert="horz" wrap="square" lIns="0" tIns="0" rIns="0" bIns="0" rtlCol="0">
            <a:spAutoFit/>
          </a:bodyPr>
          <a:lstStyle/>
          <a:p>
            <a:pPr marL="15418"/>
            <a:r>
              <a:rPr sz="1500" b="1" dirty="0">
                <a:solidFill>
                  <a:srgbClr val="005481"/>
                </a:solidFill>
                <a:latin typeface="Arial"/>
                <a:cs typeface="Arial"/>
              </a:rPr>
              <a:t>Bridgeport</a:t>
            </a:r>
            <a:endParaRPr sz="1500">
              <a:latin typeface="Arial"/>
              <a:cs typeface="Arial"/>
            </a:endParaRPr>
          </a:p>
        </p:txBody>
      </p:sp>
      <p:sp>
        <p:nvSpPr>
          <p:cNvPr id="18" name="object 18"/>
          <p:cNvSpPr txBox="1"/>
          <p:nvPr/>
        </p:nvSpPr>
        <p:spPr>
          <a:xfrm>
            <a:off x="10637605" y="1401988"/>
            <a:ext cx="1053416" cy="230832"/>
          </a:xfrm>
          <a:prstGeom prst="rect">
            <a:avLst/>
          </a:prstGeom>
        </p:spPr>
        <p:txBody>
          <a:bodyPr vert="horz" wrap="square" lIns="0" tIns="0" rIns="0" bIns="0" rtlCol="0">
            <a:spAutoFit/>
          </a:bodyPr>
          <a:lstStyle/>
          <a:p>
            <a:pPr marL="15418"/>
            <a:r>
              <a:rPr sz="1500" b="1" spc="-55" dirty="0">
                <a:solidFill>
                  <a:srgbClr val="005481"/>
                </a:solidFill>
                <a:latin typeface="Arial"/>
                <a:cs typeface="Arial"/>
              </a:rPr>
              <a:t>W</a:t>
            </a:r>
            <a:r>
              <a:rPr sz="1500" b="1" dirty="0">
                <a:solidFill>
                  <a:srgbClr val="005481"/>
                </a:solidFill>
                <a:latin typeface="Arial"/>
                <a:cs typeface="Arial"/>
              </a:rPr>
              <a:t>aterbury</a:t>
            </a:r>
            <a:endParaRPr sz="1500">
              <a:latin typeface="Arial"/>
              <a:cs typeface="Arial"/>
            </a:endParaRPr>
          </a:p>
        </p:txBody>
      </p:sp>
      <p:sp>
        <p:nvSpPr>
          <p:cNvPr id="19" name="object 19"/>
          <p:cNvSpPr txBox="1"/>
          <p:nvPr/>
        </p:nvSpPr>
        <p:spPr>
          <a:xfrm>
            <a:off x="8346856" y="1401988"/>
            <a:ext cx="845324" cy="230832"/>
          </a:xfrm>
          <a:prstGeom prst="rect">
            <a:avLst/>
          </a:prstGeom>
        </p:spPr>
        <p:txBody>
          <a:bodyPr vert="horz" wrap="square" lIns="0" tIns="0" rIns="0" bIns="0" rtlCol="0">
            <a:spAutoFit/>
          </a:bodyPr>
          <a:lstStyle/>
          <a:p>
            <a:pPr marL="15418"/>
            <a:r>
              <a:rPr sz="1500" b="1" dirty="0">
                <a:solidFill>
                  <a:srgbClr val="005481"/>
                </a:solidFill>
                <a:latin typeface="Arial"/>
                <a:cs typeface="Arial"/>
              </a:rPr>
              <a:t>Nor</a:t>
            </a:r>
            <a:r>
              <a:rPr sz="1500" b="1" spc="24" dirty="0">
                <a:solidFill>
                  <a:srgbClr val="005481"/>
                </a:solidFill>
                <a:latin typeface="Arial"/>
                <a:cs typeface="Arial"/>
              </a:rPr>
              <a:t>w</a:t>
            </a:r>
            <a:r>
              <a:rPr sz="1500" b="1" dirty="0">
                <a:solidFill>
                  <a:srgbClr val="005481"/>
                </a:solidFill>
                <a:latin typeface="Arial"/>
                <a:cs typeface="Arial"/>
              </a:rPr>
              <a:t>alk</a:t>
            </a:r>
            <a:endParaRPr sz="1500">
              <a:latin typeface="Arial"/>
              <a:cs typeface="Arial"/>
            </a:endParaRPr>
          </a:p>
        </p:txBody>
      </p:sp>
      <p:sp>
        <p:nvSpPr>
          <p:cNvPr id="20" name="object 20"/>
          <p:cNvSpPr/>
          <p:nvPr/>
        </p:nvSpPr>
        <p:spPr>
          <a:xfrm>
            <a:off x="9892020" y="256377"/>
            <a:ext cx="234113" cy="65357"/>
          </a:xfrm>
          <a:custGeom>
            <a:avLst/>
            <a:gdLst/>
            <a:ahLst/>
            <a:cxnLst/>
            <a:rect l="l" t="t" r="r" b="b"/>
            <a:pathLst>
              <a:path w="165100" h="160654">
                <a:moveTo>
                  <a:pt x="0" y="160337"/>
                </a:moveTo>
                <a:lnTo>
                  <a:pt x="165099" y="160337"/>
                </a:lnTo>
                <a:lnTo>
                  <a:pt x="165099" y="0"/>
                </a:lnTo>
                <a:lnTo>
                  <a:pt x="0" y="0"/>
                </a:lnTo>
                <a:lnTo>
                  <a:pt x="0" y="160337"/>
                </a:lnTo>
                <a:close/>
              </a:path>
            </a:pathLst>
          </a:custGeom>
          <a:solidFill>
            <a:srgbClr val="00AF50"/>
          </a:solidFill>
        </p:spPr>
        <p:txBody>
          <a:bodyPr wrap="square" lIns="0" tIns="0" rIns="0" bIns="0" rtlCol="0"/>
          <a:lstStyle/>
          <a:p>
            <a:endParaRPr/>
          </a:p>
        </p:txBody>
      </p:sp>
      <p:sp>
        <p:nvSpPr>
          <p:cNvPr id="21" name="object 21"/>
          <p:cNvSpPr/>
          <p:nvPr/>
        </p:nvSpPr>
        <p:spPr>
          <a:xfrm>
            <a:off x="9892020" y="437966"/>
            <a:ext cx="224499" cy="163841"/>
          </a:xfrm>
          <a:custGeom>
            <a:avLst/>
            <a:gdLst/>
            <a:ahLst/>
            <a:cxnLst/>
            <a:rect l="l" t="t" r="r" b="b"/>
            <a:pathLst>
              <a:path w="165100" h="160654">
                <a:moveTo>
                  <a:pt x="0" y="160337"/>
                </a:moveTo>
                <a:lnTo>
                  <a:pt x="165099" y="160337"/>
                </a:lnTo>
                <a:lnTo>
                  <a:pt x="165099" y="0"/>
                </a:lnTo>
                <a:lnTo>
                  <a:pt x="0" y="0"/>
                </a:lnTo>
                <a:lnTo>
                  <a:pt x="0" y="160337"/>
                </a:lnTo>
                <a:close/>
              </a:path>
            </a:pathLst>
          </a:custGeom>
          <a:solidFill>
            <a:srgbClr val="FFC000"/>
          </a:solidFill>
        </p:spPr>
        <p:txBody>
          <a:bodyPr wrap="square" lIns="0" tIns="0" rIns="0" bIns="0" rtlCol="0"/>
          <a:lstStyle/>
          <a:p>
            <a:endParaRPr/>
          </a:p>
        </p:txBody>
      </p:sp>
      <p:sp>
        <p:nvSpPr>
          <p:cNvPr id="22" name="object 22"/>
          <p:cNvSpPr txBox="1"/>
          <p:nvPr/>
        </p:nvSpPr>
        <p:spPr>
          <a:xfrm>
            <a:off x="10414000" y="-190500"/>
            <a:ext cx="1490133" cy="1140743"/>
          </a:xfrm>
          <a:prstGeom prst="rect">
            <a:avLst/>
          </a:prstGeom>
        </p:spPr>
        <p:txBody>
          <a:bodyPr vert="horz" wrap="square" lIns="0" tIns="0" rIns="0" bIns="0" rtlCol="0">
            <a:spAutoFit/>
          </a:bodyPr>
          <a:lstStyle/>
          <a:p>
            <a:pPr marL="15418" marR="6167">
              <a:lnSpc>
                <a:spcPct val="156800"/>
              </a:lnSpc>
            </a:pPr>
            <a:endParaRPr lang="en-US" sz="1200" dirty="0" smtClean="0">
              <a:latin typeface="Arial"/>
              <a:cs typeface="Arial"/>
            </a:endParaRPr>
          </a:p>
          <a:p>
            <a:pPr marL="15418" marR="6167">
              <a:lnSpc>
                <a:spcPct val="156800"/>
              </a:lnSpc>
            </a:pPr>
            <a:r>
              <a:rPr sz="1200" dirty="0" smtClean="0">
                <a:latin typeface="Arial"/>
                <a:cs typeface="Arial"/>
              </a:rPr>
              <a:t>T</a:t>
            </a:r>
            <a:r>
              <a:rPr sz="1200" spc="-12" dirty="0" smtClean="0">
                <a:latin typeface="Arial"/>
                <a:cs typeface="Arial"/>
              </a:rPr>
              <a:t>op</a:t>
            </a:r>
            <a:r>
              <a:rPr sz="1200" spc="-36" dirty="0" smtClean="0">
                <a:latin typeface="Arial"/>
                <a:cs typeface="Arial"/>
              </a:rPr>
              <a:t> </a:t>
            </a:r>
            <a:r>
              <a:rPr sz="1200" spc="-12" dirty="0">
                <a:latin typeface="Arial"/>
                <a:cs typeface="Arial"/>
              </a:rPr>
              <a:t>q</a:t>
            </a:r>
            <a:r>
              <a:rPr sz="1200" spc="-18" dirty="0">
                <a:latin typeface="Arial"/>
                <a:cs typeface="Arial"/>
              </a:rPr>
              <a:t>u</a:t>
            </a:r>
            <a:r>
              <a:rPr sz="1200" spc="-6" dirty="0">
                <a:latin typeface="Arial"/>
                <a:cs typeface="Arial"/>
              </a:rPr>
              <a:t>art</a:t>
            </a:r>
            <a:r>
              <a:rPr sz="1200" spc="-12" dirty="0">
                <a:latin typeface="Arial"/>
                <a:cs typeface="Arial"/>
              </a:rPr>
              <a:t>ile M</a:t>
            </a:r>
            <a:r>
              <a:rPr sz="1200" spc="-18" dirty="0">
                <a:latin typeface="Arial"/>
                <a:cs typeface="Arial"/>
              </a:rPr>
              <a:t>i</a:t>
            </a:r>
            <a:r>
              <a:rPr sz="1200" spc="-12" dirty="0">
                <a:latin typeface="Arial"/>
                <a:cs typeface="Arial"/>
              </a:rPr>
              <a:t>ddle</a:t>
            </a:r>
            <a:r>
              <a:rPr sz="1200" spc="6" dirty="0">
                <a:latin typeface="Arial"/>
                <a:cs typeface="Arial"/>
              </a:rPr>
              <a:t> </a:t>
            </a:r>
            <a:r>
              <a:rPr sz="1200" spc="-12" dirty="0">
                <a:latin typeface="Arial"/>
                <a:cs typeface="Arial"/>
              </a:rPr>
              <a:t>5</a:t>
            </a:r>
            <a:r>
              <a:rPr sz="1200" spc="-18" dirty="0">
                <a:latin typeface="Arial"/>
                <a:cs typeface="Arial"/>
              </a:rPr>
              <a:t>0</a:t>
            </a:r>
            <a:r>
              <a:rPr sz="1200" spc="-12" dirty="0" smtClean="0">
                <a:latin typeface="Arial"/>
                <a:cs typeface="Arial"/>
              </a:rPr>
              <a:t>%</a:t>
            </a:r>
            <a:endParaRPr lang="en-US" sz="1200" spc="-6" dirty="0">
              <a:latin typeface="Arial"/>
              <a:cs typeface="Arial"/>
            </a:endParaRPr>
          </a:p>
          <a:p>
            <a:pPr marL="15418" marR="6167">
              <a:lnSpc>
                <a:spcPct val="156800"/>
              </a:lnSpc>
            </a:pPr>
            <a:r>
              <a:rPr sz="1200" spc="-18" dirty="0" smtClean="0">
                <a:latin typeface="Arial"/>
                <a:cs typeface="Arial"/>
              </a:rPr>
              <a:t>B</a:t>
            </a:r>
            <a:r>
              <a:rPr sz="1200" spc="-6" dirty="0" smtClean="0">
                <a:latin typeface="Arial"/>
                <a:cs typeface="Arial"/>
              </a:rPr>
              <a:t>ot</a:t>
            </a:r>
            <a:r>
              <a:rPr sz="1200" spc="-12" dirty="0" smtClean="0">
                <a:latin typeface="Arial"/>
                <a:cs typeface="Arial"/>
              </a:rPr>
              <a:t>tom</a:t>
            </a:r>
            <a:r>
              <a:rPr sz="1200" spc="-24" dirty="0" smtClean="0">
                <a:latin typeface="Arial"/>
                <a:cs typeface="Arial"/>
              </a:rPr>
              <a:t> </a:t>
            </a:r>
            <a:r>
              <a:rPr sz="1200" spc="-12" dirty="0">
                <a:latin typeface="Arial"/>
                <a:cs typeface="Arial"/>
              </a:rPr>
              <a:t>q</a:t>
            </a:r>
            <a:r>
              <a:rPr sz="1200" spc="-18" dirty="0">
                <a:latin typeface="Arial"/>
                <a:cs typeface="Arial"/>
              </a:rPr>
              <a:t>u</a:t>
            </a:r>
            <a:r>
              <a:rPr sz="1200" spc="-6" dirty="0">
                <a:latin typeface="Arial"/>
                <a:cs typeface="Arial"/>
              </a:rPr>
              <a:t>art</a:t>
            </a:r>
            <a:r>
              <a:rPr sz="1200" spc="-12" dirty="0">
                <a:latin typeface="Arial"/>
                <a:cs typeface="Arial"/>
              </a:rPr>
              <a:t>ile</a:t>
            </a:r>
            <a:endParaRPr sz="1200" dirty="0">
              <a:latin typeface="Arial"/>
              <a:cs typeface="Arial"/>
            </a:endParaRPr>
          </a:p>
        </p:txBody>
      </p:sp>
      <p:sp>
        <p:nvSpPr>
          <p:cNvPr id="23" name="object 23"/>
          <p:cNvSpPr/>
          <p:nvPr/>
        </p:nvSpPr>
        <p:spPr>
          <a:xfrm>
            <a:off x="9892020" y="675892"/>
            <a:ext cx="224499" cy="163841"/>
          </a:xfrm>
          <a:custGeom>
            <a:avLst/>
            <a:gdLst/>
            <a:ahLst/>
            <a:cxnLst/>
            <a:rect l="l" t="t" r="r" b="b"/>
            <a:pathLst>
              <a:path w="165100" h="160655">
                <a:moveTo>
                  <a:pt x="0" y="160337"/>
                </a:moveTo>
                <a:lnTo>
                  <a:pt x="165099" y="160337"/>
                </a:lnTo>
                <a:lnTo>
                  <a:pt x="165099" y="0"/>
                </a:lnTo>
                <a:lnTo>
                  <a:pt x="0" y="0"/>
                </a:lnTo>
                <a:lnTo>
                  <a:pt x="0" y="160337"/>
                </a:lnTo>
                <a:close/>
              </a:path>
            </a:pathLst>
          </a:custGeom>
          <a:solidFill>
            <a:srgbClr val="FF0000"/>
          </a:solidFill>
        </p:spPr>
        <p:txBody>
          <a:bodyPr wrap="square" lIns="0" tIns="0" rIns="0" bIns="0" rtlCol="0"/>
          <a:lstStyle/>
          <a:p>
            <a:endParaRPr/>
          </a:p>
        </p:txBody>
      </p:sp>
      <p:sp>
        <p:nvSpPr>
          <p:cNvPr id="24" name="object 24"/>
          <p:cNvSpPr txBox="1"/>
          <p:nvPr/>
        </p:nvSpPr>
        <p:spPr>
          <a:xfrm>
            <a:off x="3607518" y="1400045"/>
            <a:ext cx="998155" cy="230832"/>
          </a:xfrm>
          <a:prstGeom prst="rect">
            <a:avLst/>
          </a:prstGeom>
        </p:spPr>
        <p:txBody>
          <a:bodyPr vert="horz" wrap="square" lIns="0" tIns="0" rIns="0" bIns="0" rtlCol="0">
            <a:spAutoFit/>
          </a:bodyPr>
          <a:lstStyle/>
          <a:p>
            <a:pPr marL="15418"/>
            <a:r>
              <a:rPr sz="1500" b="1" spc="-36" dirty="0">
                <a:solidFill>
                  <a:srgbClr val="005481"/>
                </a:solidFill>
                <a:latin typeface="Arial"/>
                <a:cs typeface="Arial"/>
              </a:rPr>
              <a:t>C</a:t>
            </a:r>
            <a:r>
              <a:rPr sz="1500" b="1" dirty="0">
                <a:solidFill>
                  <a:srgbClr val="005481"/>
                </a:solidFill>
                <a:latin typeface="Arial"/>
                <a:cs typeface="Arial"/>
              </a:rPr>
              <a:t>T</a:t>
            </a:r>
            <a:r>
              <a:rPr sz="1500" b="1" spc="-61" dirty="0">
                <a:solidFill>
                  <a:srgbClr val="005481"/>
                </a:solidFill>
                <a:latin typeface="Arial"/>
                <a:cs typeface="Arial"/>
              </a:rPr>
              <a:t> </a:t>
            </a:r>
            <a:r>
              <a:rPr sz="1500" b="1" spc="-36" dirty="0">
                <a:solidFill>
                  <a:srgbClr val="005481"/>
                </a:solidFill>
                <a:latin typeface="Arial"/>
                <a:cs typeface="Arial"/>
              </a:rPr>
              <a:t>o</a:t>
            </a:r>
            <a:r>
              <a:rPr sz="1500" b="1" spc="-55" dirty="0">
                <a:solidFill>
                  <a:srgbClr val="005481"/>
                </a:solidFill>
                <a:latin typeface="Arial"/>
                <a:cs typeface="Arial"/>
              </a:rPr>
              <a:t>v</a:t>
            </a:r>
            <a:r>
              <a:rPr sz="1500" b="1" spc="-24" dirty="0">
                <a:solidFill>
                  <a:srgbClr val="005481"/>
                </a:solidFill>
                <a:latin typeface="Arial"/>
                <a:cs typeface="Arial"/>
              </a:rPr>
              <a:t>e</a:t>
            </a:r>
            <a:r>
              <a:rPr sz="1500" b="1" spc="-30" dirty="0">
                <a:solidFill>
                  <a:srgbClr val="005481"/>
                </a:solidFill>
                <a:latin typeface="Arial"/>
                <a:cs typeface="Arial"/>
              </a:rPr>
              <a:t>r</a:t>
            </a:r>
            <a:r>
              <a:rPr sz="1500" b="1" spc="-24" dirty="0">
                <a:solidFill>
                  <a:srgbClr val="005481"/>
                </a:solidFill>
                <a:latin typeface="Arial"/>
                <a:cs typeface="Arial"/>
              </a:rPr>
              <a:t>a</a:t>
            </a:r>
            <a:r>
              <a:rPr sz="1500" b="1" spc="-30" dirty="0">
                <a:solidFill>
                  <a:srgbClr val="005481"/>
                </a:solidFill>
                <a:latin typeface="Arial"/>
                <a:cs typeface="Arial"/>
              </a:rPr>
              <a:t>l</a:t>
            </a:r>
            <a:r>
              <a:rPr sz="1500" b="1" dirty="0">
                <a:solidFill>
                  <a:srgbClr val="005481"/>
                </a:solidFill>
                <a:latin typeface="Arial"/>
                <a:cs typeface="Arial"/>
              </a:rPr>
              <a:t>l</a:t>
            </a:r>
            <a:endParaRPr sz="1500">
              <a:latin typeface="Arial"/>
              <a:cs typeface="Arial"/>
            </a:endParaRPr>
          </a:p>
        </p:txBody>
      </p:sp>
      <p:sp>
        <p:nvSpPr>
          <p:cNvPr id="25" name="object 25"/>
          <p:cNvSpPr/>
          <p:nvPr/>
        </p:nvSpPr>
        <p:spPr>
          <a:xfrm>
            <a:off x="256187" y="3097821"/>
            <a:ext cx="3272499" cy="0"/>
          </a:xfrm>
          <a:custGeom>
            <a:avLst/>
            <a:gdLst/>
            <a:ahLst/>
            <a:cxnLst/>
            <a:rect l="l" t="t" r="r" b="b"/>
            <a:pathLst>
              <a:path w="2406650">
                <a:moveTo>
                  <a:pt x="2406205" y="0"/>
                </a:moveTo>
                <a:lnTo>
                  <a:pt x="0" y="0"/>
                </a:lnTo>
              </a:path>
            </a:pathLst>
          </a:custGeom>
          <a:ln w="9525">
            <a:solidFill>
              <a:srgbClr val="808080"/>
            </a:solidFill>
            <a:prstDash val="dash"/>
          </a:ln>
        </p:spPr>
        <p:txBody>
          <a:bodyPr wrap="square" lIns="0" tIns="0" rIns="0" bIns="0" rtlCol="0"/>
          <a:lstStyle/>
          <a:p>
            <a:endParaRPr/>
          </a:p>
        </p:txBody>
      </p:sp>
      <p:sp>
        <p:nvSpPr>
          <p:cNvPr id="26" name="object 26"/>
          <p:cNvSpPr/>
          <p:nvPr/>
        </p:nvSpPr>
        <p:spPr>
          <a:xfrm>
            <a:off x="256187" y="3807971"/>
            <a:ext cx="3272499" cy="0"/>
          </a:xfrm>
          <a:custGeom>
            <a:avLst/>
            <a:gdLst/>
            <a:ahLst/>
            <a:cxnLst/>
            <a:rect l="l" t="t" r="r" b="b"/>
            <a:pathLst>
              <a:path w="2406650">
                <a:moveTo>
                  <a:pt x="2406205" y="0"/>
                </a:moveTo>
                <a:lnTo>
                  <a:pt x="0" y="0"/>
                </a:lnTo>
              </a:path>
            </a:pathLst>
          </a:custGeom>
          <a:ln w="9525">
            <a:solidFill>
              <a:srgbClr val="808080"/>
            </a:solidFill>
            <a:prstDash val="dash"/>
          </a:ln>
        </p:spPr>
        <p:txBody>
          <a:bodyPr wrap="square" lIns="0" tIns="0" rIns="0" bIns="0" rtlCol="0"/>
          <a:lstStyle/>
          <a:p>
            <a:endParaRPr/>
          </a:p>
        </p:txBody>
      </p:sp>
      <p:sp>
        <p:nvSpPr>
          <p:cNvPr id="27" name="object 27"/>
          <p:cNvSpPr/>
          <p:nvPr/>
        </p:nvSpPr>
        <p:spPr>
          <a:xfrm>
            <a:off x="256187" y="4518250"/>
            <a:ext cx="3272499" cy="0"/>
          </a:xfrm>
          <a:custGeom>
            <a:avLst/>
            <a:gdLst/>
            <a:ahLst/>
            <a:cxnLst/>
            <a:rect l="l" t="t" r="r" b="b"/>
            <a:pathLst>
              <a:path w="2406650">
                <a:moveTo>
                  <a:pt x="2406205" y="0"/>
                </a:moveTo>
                <a:lnTo>
                  <a:pt x="0" y="0"/>
                </a:lnTo>
              </a:path>
            </a:pathLst>
          </a:custGeom>
          <a:ln w="9525">
            <a:solidFill>
              <a:srgbClr val="808080"/>
            </a:solidFill>
            <a:prstDash val="dash"/>
          </a:ln>
        </p:spPr>
        <p:txBody>
          <a:bodyPr wrap="square" lIns="0" tIns="0" rIns="0" bIns="0" rtlCol="0"/>
          <a:lstStyle/>
          <a:p>
            <a:endParaRPr/>
          </a:p>
        </p:txBody>
      </p:sp>
      <p:sp>
        <p:nvSpPr>
          <p:cNvPr id="28" name="object 28"/>
          <p:cNvSpPr/>
          <p:nvPr/>
        </p:nvSpPr>
        <p:spPr>
          <a:xfrm>
            <a:off x="256187" y="5228529"/>
            <a:ext cx="3272499" cy="0"/>
          </a:xfrm>
          <a:custGeom>
            <a:avLst/>
            <a:gdLst/>
            <a:ahLst/>
            <a:cxnLst/>
            <a:rect l="l" t="t" r="r" b="b"/>
            <a:pathLst>
              <a:path w="2406650">
                <a:moveTo>
                  <a:pt x="2406205" y="0"/>
                </a:moveTo>
                <a:lnTo>
                  <a:pt x="0" y="0"/>
                </a:lnTo>
              </a:path>
            </a:pathLst>
          </a:custGeom>
          <a:ln w="9525">
            <a:solidFill>
              <a:srgbClr val="808080"/>
            </a:solidFill>
            <a:prstDash val="dash"/>
          </a:ln>
        </p:spPr>
        <p:txBody>
          <a:bodyPr wrap="square" lIns="0" tIns="0" rIns="0" bIns="0" rtlCol="0"/>
          <a:lstStyle/>
          <a:p>
            <a:endParaRPr/>
          </a:p>
        </p:txBody>
      </p:sp>
      <p:sp>
        <p:nvSpPr>
          <p:cNvPr id="32" name="object 32"/>
          <p:cNvSpPr/>
          <p:nvPr/>
        </p:nvSpPr>
        <p:spPr>
          <a:xfrm>
            <a:off x="318822" y="459920"/>
            <a:ext cx="112249" cy="212409"/>
          </a:xfrm>
          <a:custGeom>
            <a:avLst/>
            <a:gdLst/>
            <a:ahLst/>
            <a:cxnLst/>
            <a:rect l="l" t="t" r="r" b="b"/>
            <a:pathLst>
              <a:path w="82550" h="208279">
                <a:moveTo>
                  <a:pt x="0" y="208279"/>
                </a:moveTo>
                <a:lnTo>
                  <a:pt x="82207" y="208279"/>
                </a:lnTo>
                <a:lnTo>
                  <a:pt x="82207" y="75311"/>
                </a:lnTo>
                <a:lnTo>
                  <a:pt x="0" y="0"/>
                </a:lnTo>
                <a:lnTo>
                  <a:pt x="0" y="208279"/>
                </a:lnTo>
                <a:close/>
              </a:path>
            </a:pathLst>
          </a:custGeom>
          <a:ln w="9525">
            <a:solidFill>
              <a:srgbClr val="FFFFFF"/>
            </a:solidFill>
          </a:ln>
        </p:spPr>
        <p:txBody>
          <a:bodyPr wrap="square" lIns="0" tIns="0" rIns="0" bIns="0" rtlCol="0"/>
          <a:lstStyle/>
          <a:p>
            <a:endParaRPr/>
          </a:p>
        </p:txBody>
      </p:sp>
      <p:sp>
        <p:nvSpPr>
          <p:cNvPr id="35" name="object 35"/>
          <p:cNvSpPr/>
          <p:nvPr/>
        </p:nvSpPr>
        <p:spPr>
          <a:xfrm>
            <a:off x="606717" y="531414"/>
            <a:ext cx="109659" cy="141175"/>
          </a:xfrm>
          <a:custGeom>
            <a:avLst/>
            <a:gdLst/>
            <a:ahLst/>
            <a:cxnLst/>
            <a:rect l="l" t="t" r="r" b="b"/>
            <a:pathLst>
              <a:path w="80645" h="138429">
                <a:moveTo>
                  <a:pt x="31280" y="31496"/>
                </a:moveTo>
                <a:lnTo>
                  <a:pt x="0" y="0"/>
                </a:lnTo>
                <a:lnTo>
                  <a:pt x="0" y="138175"/>
                </a:lnTo>
                <a:lnTo>
                  <a:pt x="80035" y="138175"/>
                </a:lnTo>
                <a:lnTo>
                  <a:pt x="80035" y="77470"/>
                </a:lnTo>
                <a:lnTo>
                  <a:pt x="10185" y="55625"/>
                </a:lnTo>
                <a:lnTo>
                  <a:pt x="31280" y="31496"/>
                </a:lnTo>
                <a:close/>
              </a:path>
            </a:pathLst>
          </a:custGeom>
          <a:ln w="9525">
            <a:solidFill>
              <a:srgbClr val="FFFFFF"/>
            </a:solidFill>
          </a:ln>
        </p:spPr>
        <p:txBody>
          <a:bodyPr wrap="square" lIns="0" tIns="0" rIns="0" bIns="0" rtlCol="0"/>
          <a:lstStyle/>
          <a:p>
            <a:endParaRPr/>
          </a:p>
        </p:txBody>
      </p:sp>
      <p:graphicFrame>
        <p:nvGraphicFramePr>
          <p:cNvPr id="13" name="object 13"/>
          <p:cNvGraphicFramePr>
            <a:graphicFrameLocks noGrp="1"/>
          </p:cNvGraphicFramePr>
          <p:nvPr/>
        </p:nvGraphicFramePr>
        <p:xfrm>
          <a:off x="3611318" y="1668521"/>
          <a:ext cx="8097228" cy="4259587"/>
        </p:xfrm>
        <a:graphic>
          <a:graphicData uri="http://schemas.openxmlformats.org/drawingml/2006/table">
            <a:tbl>
              <a:tblPr firstRow="1" bandRow="1">
                <a:tableStyleId>{2D5ABB26-0587-4C30-8999-92F81FD0307C}</a:tableStyleId>
              </a:tblPr>
              <a:tblGrid>
                <a:gridCol w="1157419"/>
                <a:gridCol w="1156512"/>
                <a:gridCol w="1156426"/>
                <a:gridCol w="1156426"/>
                <a:gridCol w="1156513"/>
                <a:gridCol w="1156513"/>
                <a:gridCol w="1157419"/>
              </a:tblGrid>
              <a:tr h="709340">
                <a:tc>
                  <a:txBody>
                    <a:bodyPr/>
                    <a:lstStyle/>
                    <a:p>
                      <a:pPr marL="242570">
                        <a:lnSpc>
                          <a:spcPct val="100000"/>
                        </a:lnSpc>
                      </a:pPr>
                      <a:r>
                        <a:rPr sz="1200" dirty="0">
                          <a:latin typeface="Arial"/>
                          <a:cs typeface="Arial"/>
                        </a:rPr>
                        <a:t>8.</a:t>
                      </a:r>
                      <a:r>
                        <a:rPr sz="1200" spc="5" dirty="0">
                          <a:latin typeface="Arial"/>
                          <a:cs typeface="Arial"/>
                        </a:rPr>
                        <a:t>5</a:t>
                      </a:r>
                      <a:r>
                        <a:rPr sz="1200" dirty="0">
                          <a:latin typeface="Arial"/>
                          <a:cs typeface="Arial"/>
                        </a:rPr>
                        <a:t>%</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DDDDD"/>
                    </a:solidFill>
                  </a:tcPr>
                </a:tc>
                <a:tc>
                  <a:txBody>
                    <a:bodyPr/>
                    <a:lstStyle/>
                    <a:p>
                      <a:pPr marL="198755">
                        <a:lnSpc>
                          <a:spcPct val="100000"/>
                        </a:lnSpc>
                      </a:pPr>
                      <a:r>
                        <a:rPr sz="1200" dirty="0">
                          <a:solidFill>
                            <a:srgbClr val="FFFFFF"/>
                          </a:solidFill>
                          <a:latin typeface="Arial"/>
                          <a:cs typeface="Arial"/>
                        </a:rPr>
                        <a:t>20.</a:t>
                      </a:r>
                      <a:r>
                        <a:rPr sz="1200" spc="5" dirty="0">
                          <a:solidFill>
                            <a:srgbClr val="FFFFFF"/>
                          </a:solidFill>
                          <a:latin typeface="Arial"/>
                          <a:cs typeface="Arial"/>
                        </a:rPr>
                        <a:t>3</a:t>
                      </a:r>
                      <a:r>
                        <a:rPr sz="1200" dirty="0">
                          <a:solidFill>
                            <a:srgbClr val="FFFFFF"/>
                          </a:solidFill>
                          <a:latin typeface="Arial"/>
                          <a:cs typeface="Arial"/>
                        </a:rPr>
                        <a:t>%</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0000"/>
                    </a:solidFill>
                  </a:tcPr>
                </a:tc>
                <a:tc>
                  <a:txBody>
                    <a:bodyPr/>
                    <a:lstStyle/>
                    <a:p>
                      <a:pPr marL="198755">
                        <a:lnSpc>
                          <a:spcPct val="100000"/>
                        </a:lnSpc>
                      </a:pPr>
                      <a:r>
                        <a:rPr sz="1200" dirty="0">
                          <a:latin typeface="Arial"/>
                          <a:cs typeface="Arial"/>
                        </a:rPr>
                        <a:t>15.</a:t>
                      </a:r>
                      <a:r>
                        <a:rPr sz="1200" spc="5" dirty="0">
                          <a:latin typeface="Arial"/>
                          <a:cs typeface="Arial"/>
                        </a:rPr>
                        <a:t>5</a:t>
                      </a:r>
                      <a:r>
                        <a:rPr sz="1200" dirty="0">
                          <a:latin typeface="Arial"/>
                          <a:cs typeface="Arial"/>
                        </a:rPr>
                        <a:t>%</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C000"/>
                    </a:solidFill>
                  </a:tcPr>
                </a:tc>
                <a:tc>
                  <a:txBody>
                    <a:bodyPr/>
                    <a:lstStyle/>
                    <a:p>
                      <a:pPr marL="199390">
                        <a:lnSpc>
                          <a:spcPct val="100000"/>
                        </a:lnSpc>
                      </a:pPr>
                      <a:r>
                        <a:rPr sz="1200" dirty="0">
                          <a:latin typeface="Arial"/>
                          <a:cs typeface="Arial"/>
                        </a:rPr>
                        <a:t>12.</a:t>
                      </a:r>
                      <a:r>
                        <a:rPr sz="1200" spc="5" dirty="0">
                          <a:latin typeface="Arial"/>
                          <a:cs typeface="Arial"/>
                        </a:rPr>
                        <a:t>3</a:t>
                      </a:r>
                      <a:r>
                        <a:rPr sz="1200" dirty="0">
                          <a:latin typeface="Arial"/>
                          <a:cs typeface="Arial"/>
                        </a:rPr>
                        <a:t>%</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00AF50"/>
                    </a:solidFill>
                  </a:tcPr>
                </a:tc>
                <a:tc>
                  <a:txBody>
                    <a:bodyPr/>
                    <a:lstStyle/>
                    <a:p>
                      <a:pPr marL="199390">
                        <a:lnSpc>
                          <a:spcPct val="100000"/>
                        </a:lnSpc>
                      </a:pPr>
                      <a:r>
                        <a:rPr sz="1200" dirty="0">
                          <a:latin typeface="Arial"/>
                          <a:cs typeface="Arial"/>
                        </a:rPr>
                        <a:t>17.</a:t>
                      </a:r>
                      <a:r>
                        <a:rPr sz="1200" spc="5" dirty="0">
                          <a:latin typeface="Arial"/>
                          <a:cs typeface="Arial"/>
                        </a:rPr>
                        <a:t>0</a:t>
                      </a:r>
                      <a:r>
                        <a:rPr sz="1200" dirty="0">
                          <a:latin typeface="Arial"/>
                          <a:cs typeface="Arial"/>
                        </a:rPr>
                        <a:t>%</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C000"/>
                    </a:solidFill>
                  </a:tcPr>
                </a:tc>
                <a:tc>
                  <a:txBody>
                    <a:bodyPr/>
                    <a:lstStyle/>
                    <a:p>
                      <a:pPr marL="199390">
                        <a:lnSpc>
                          <a:spcPct val="100000"/>
                        </a:lnSpc>
                      </a:pPr>
                      <a:r>
                        <a:rPr sz="1200" dirty="0">
                          <a:latin typeface="Arial"/>
                          <a:cs typeface="Arial"/>
                        </a:rPr>
                        <a:t>17.</a:t>
                      </a:r>
                      <a:r>
                        <a:rPr sz="1200" spc="5" dirty="0">
                          <a:latin typeface="Arial"/>
                          <a:cs typeface="Arial"/>
                        </a:rPr>
                        <a:t>3</a:t>
                      </a:r>
                      <a:r>
                        <a:rPr sz="1200" dirty="0">
                          <a:latin typeface="Arial"/>
                          <a:cs typeface="Arial"/>
                        </a:rPr>
                        <a:t>%</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C000"/>
                    </a:solidFill>
                  </a:tcPr>
                </a:tc>
                <a:tc>
                  <a:txBody>
                    <a:bodyPr/>
                    <a:lstStyle/>
                    <a:p>
                      <a:pPr marL="199390">
                        <a:lnSpc>
                          <a:spcPct val="100000"/>
                        </a:lnSpc>
                      </a:pPr>
                      <a:r>
                        <a:rPr sz="1200" dirty="0">
                          <a:latin typeface="Arial"/>
                          <a:cs typeface="Arial"/>
                        </a:rPr>
                        <a:t>12.</a:t>
                      </a:r>
                      <a:r>
                        <a:rPr sz="1200" spc="5" dirty="0">
                          <a:latin typeface="Arial"/>
                          <a:cs typeface="Arial"/>
                        </a:rPr>
                        <a:t>6</a:t>
                      </a:r>
                      <a:r>
                        <a:rPr sz="1200" dirty="0">
                          <a:latin typeface="Arial"/>
                          <a:cs typeface="Arial"/>
                        </a:rPr>
                        <a:t>%</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00AF50"/>
                    </a:solidFill>
                  </a:tcPr>
                </a:tc>
              </a:tr>
              <a:tr h="710214">
                <a:tc>
                  <a:txBody>
                    <a:bodyPr/>
                    <a:lstStyle/>
                    <a:p>
                      <a:pPr marL="2540" algn="ctr">
                        <a:lnSpc>
                          <a:spcPct val="100000"/>
                        </a:lnSpc>
                      </a:pPr>
                      <a:r>
                        <a:rPr sz="1200" dirty="0">
                          <a:latin typeface="Arial"/>
                          <a:cs typeface="Arial"/>
                        </a:rPr>
                        <a:t>-</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DDDDD"/>
                    </a:solidFill>
                  </a:tcPr>
                </a:tc>
                <a:tc>
                  <a:txBody>
                    <a:bodyPr/>
                    <a:lstStyle/>
                    <a:p>
                      <a:pPr marL="182245">
                        <a:lnSpc>
                          <a:spcPct val="100000"/>
                        </a:lnSpc>
                      </a:pPr>
                      <a:r>
                        <a:rPr sz="1200" dirty="0">
                          <a:solidFill>
                            <a:srgbClr val="FFFFFF"/>
                          </a:solidFill>
                          <a:latin typeface="Arial"/>
                          <a:cs typeface="Arial"/>
                        </a:rPr>
                        <a:t>1</a:t>
                      </a:r>
                      <a:r>
                        <a:rPr sz="1200" spc="5" dirty="0">
                          <a:solidFill>
                            <a:srgbClr val="FFFFFF"/>
                          </a:solidFill>
                          <a:latin typeface="Arial"/>
                          <a:cs typeface="Arial"/>
                        </a:rPr>
                        <a:t>0</a:t>
                      </a:r>
                      <a:r>
                        <a:rPr sz="1200" dirty="0">
                          <a:solidFill>
                            <a:srgbClr val="FFFFFF"/>
                          </a:solidFill>
                          <a:latin typeface="Arial"/>
                          <a:cs typeface="Arial"/>
                        </a:rPr>
                        <a:t>,196</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0000"/>
                    </a:solidFill>
                  </a:tcPr>
                </a:tc>
                <a:tc>
                  <a:txBody>
                    <a:bodyPr/>
                    <a:lstStyle/>
                    <a:p>
                      <a:pPr marL="223520">
                        <a:lnSpc>
                          <a:spcPct val="100000"/>
                        </a:lnSpc>
                      </a:pPr>
                      <a:r>
                        <a:rPr sz="1200" dirty="0">
                          <a:latin typeface="Arial"/>
                          <a:cs typeface="Arial"/>
                        </a:rPr>
                        <a:t>7,4</a:t>
                      </a:r>
                      <a:r>
                        <a:rPr sz="1200" spc="5" dirty="0">
                          <a:latin typeface="Arial"/>
                          <a:cs typeface="Arial"/>
                        </a:rPr>
                        <a:t>9</a:t>
                      </a:r>
                      <a:r>
                        <a:rPr sz="1200" dirty="0">
                          <a:latin typeface="Arial"/>
                          <a:cs typeface="Arial"/>
                        </a:rPr>
                        <a:t>9</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C000"/>
                    </a:solidFill>
                  </a:tcPr>
                </a:tc>
                <a:tc>
                  <a:txBody>
                    <a:bodyPr/>
                    <a:lstStyle/>
                    <a:p>
                      <a:pPr marL="223520">
                        <a:lnSpc>
                          <a:spcPct val="100000"/>
                        </a:lnSpc>
                      </a:pPr>
                      <a:r>
                        <a:rPr sz="1200" dirty="0">
                          <a:latin typeface="Arial"/>
                          <a:cs typeface="Arial"/>
                        </a:rPr>
                        <a:t>6,0</a:t>
                      </a:r>
                      <a:r>
                        <a:rPr sz="1200" spc="5" dirty="0">
                          <a:latin typeface="Arial"/>
                          <a:cs typeface="Arial"/>
                        </a:rPr>
                        <a:t>0</a:t>
                      </a:r>
                      <a:r>
                        <a:rPr sz="1200" dirty="0">
                          <a:latin typeface="Arial"/>
                          <a:cs typeface="Arial"/>
                        </a:rPr>
                        <a:t>2</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C000"/>
                    </a:solidFill>
                  </a:tcPr>
                </a:tc>
                <a:tc>
                  <a:txBody>
                    <a:bodyPr/>
                    <a:lstStyle/>
                    <a:p>
                      <a:pPr marL="224154">
                        <a:lnSpc>
                          <a:spcPct val="100000"/>
                        </a:lnSpc>
                      </a:pPr>
                      <a:r>
                        <a:rPr sz="1200" dirty="0">
                          <a:solidFill>
                            <a:srgbClr val="FFFFFF"/>
                          </a:solidFill>
                          <a:latin typeface="Arial"/>
                          <a:cs typeface="Arial"/>
                        </a:rPr>
                        <a:t>2,7</a:t>
                      </a:r>
                      <a:r>
                        <a:rPr sz="1200" spc="5" dirty="0">
                          <a:solidFill>
                            <a:srgbClr val="FFFFFF"/>
                          </a:solidFill>
                          <a:latin typeface="Arial"/>
                          <a:cs typeface="Arial"/>
                        </a:rPr>
                        <a:t>1</a:t>
                      </a:r>
                      <a:r>
                        <a:rPr sz="1200" dirty="0">
                          <a:solidFill>
                            <a:srgbClr val="FFFFFF"/>
                          </a:solidFill>
                          <a:latin typeface="Arial"/>
                          <a:cs typeface="Arial"/>
                        </a:rPr>
                        <a:t>7</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00AF50"/>
                    </a:solidFill>
                  </a:tcPr>
                </a:tc>
                <a:tc>
                  <a:txBody>
                    <a:bodyPr/>
                    <a:lstStyle/>
                    <a:p>
                      <a:pPr marL="223520">
                        <a:lnSpc>
                          <a:spcPct val="100000"/>
                        </a:lnSpc>
                      </a:pPr>
                      <a:r>
                        <a:rPr sz="1200" dirty="0">
                          <a:solidFill>
                            <a:srgbClr val="FFFFFF"/>
                          </a:solidFill>
                          <a:latin typeface="Arial"/>
                          <a:cs typeface="Arial"/>
                        </a:rPr>
                        <a:t>1,3</a:t>
                      </a:r>
                      <a:r>
                        <a:rPr sz="1200" spc="5" dirty="0">
                          <a:solidFill>
                            <a:srgbClr val="FFFFFF"/>
                          </a:solidFill>
                          <a:latin typeface="Arial"/>
                          <a:cs typeface="Arial"/>
                        </a:rPr>
                        <a:t>1</a:t>
                      </a:r>
                      <a:r>
                        <a:rPr sz="1200" dirty="0">
                          <a:solidFill>
                            <a:srgbClr val="FFFFFF"/>
                          </a:solidFill>
                          <a:latin typeface="Arial"/>
                          <a:cs typeface="Arial"/>
                        </a:rPr>
                        <a:t>8</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00AF50"/>
                    </a:solidFill>
                  </a:tcPr>
                </a:tc>
                <a:tc>
                  <a:txBody>
                    <a:bodyPr/>
                    <a:lstStyle/>
                    <a:p>
                      <a:pPr marL="224154">
                        <a:lnSpc>
                          <a:spcPct val="100000"/>
                        </a:lnSpc>
                      </a:pPr>
                      <a:r>
                        <a:rPr sz="1200" dirty="0">
                          <a:latin typeface="Arial"/>
                          <a:cs typeface="Arial"/>
                        </a:rPr>
                        <a:t>9,0</a:t>
                      </a:r>
                      <a:r>
                        <a:rPr sz="1200" spc="5" dirty="0">
                          <a:latin typeface="Arial"/>
                          <a:cs typeface="Arial"/>
                        </a:rPr>
                        <a:t>2</a:t>
                      </a:r>
                      <a:r>
                        <a:rPr sz="1200" dirty="0">
                          <a:latin typeface="Arial"/>
                          <a:cs typeface="Arial"/>
                        </a:rPr>
                        <a:t>1</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C000"/>
                    </a:solidFill>
                  </a:tcPr>
                </a:tc>
              </a:tr>
              <a:tr h="710214">
                <a:tc>
                  <a:txBody>
                    <a:bodyPr/>
                    <a:lstStyle/>
                    <a:p>
                      <a:pPr marL="635" algn="ctr">
                        <a:lnSpc>
                          <a:spcPct val="100000"/>
                        </a:lnSpc>
                      </a:pPr>
                      <a:r>
                        <a:rPr sz="1200" dirty="0">
                          <a:latin typeface="Arial"/>
                          <a:cs typeface="Arial"/>
                        </a:rPr>
                        <a:t>263</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DDDDD"/>
                    </a:solidFill>
                  </a:tcPr>
                </a:tc>
                <a:tc>
                  <a:txBody>
                    <a:bodyPr/>
                    <a:lstStyle/>
                    <a:p>
                      <a:pPr algn="ctr">
                        <a:lnSpc>
                          <a:spcPct val="100000"/>
                        </a:lnSpc>
                      </a:pPr>
                      <a:r>
                        <a:rPr sz="1200" dirty="0">
                          <a:solidFill>
                            <a:srgbClr val="FFFFFF"/>
                          </a:solidFill>
                          <a:latin typeface="Arial"/>
                          <a:cs typeface="Arial"/>
                        </a:rPr>
                        <a:t>905</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0000"/>
                    </a:solidFill>
                  </a:tcPr>
                </a:tc>
                <a:tc>
                  <a:txBody>
                    <a:bodyPr/>
                    <a:lstStyle/>
                    <a:p>
                      <a:pPr marL="223520">
                        <a:lnSpc>
                          <a:spcPct val="100000"/>
                        </a:lnSpc>
                      </a:pPr>
                      <a:r>
                        <a:rPr sz="1200" dirty="0">
                          <a:solidFill>
                            <a:srgbClr val="FFFFFF"/>
                          </a:solidFill>
                          <a:latin typeface="Arial"/>
                          <a:cs typeface="Arial"/>
                        </a:rPr>
                        <a:t>1,</a:t>
                      </a:r>
                      <a:r>
                        <a:rPr sz="1200" spc="5" dirty="0">
                          <a:solidFill>
                            <a:srgbClr val="FFFFFF"/>
                          </a:solidFill>
                          <a:latin typeface="Arial"/>
                          <a:cs typeface="Arial"/>
                        </a:rPr>
                        <a:t>1</a:t>
                      </a:r>
                      <a:r>
                        <a:rPr sz="1200" dirty="0">
                          <a:solidFill>
                            <a:srgbClr val="FFFFFF"/>
                          </a:solidFill>
                          <a:latin typeface="Arial"/>
                          <a:cs typeface="Arial"/>
                        </a:rPr>
                        <a:t>04</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0000"/>
                    </a:solidFill>
                  </a:tcPr>
                </a:tc>
                <a:tc>
                  <a:txBody>
                    <a:bodyPr/>
                    <a:lstStyle/>
                    <a:p>
                      <a:pPr marL="223520">
                        <a:lnSpc>
                          <a:spcPct val="100000"/>
                        </a:lnSpc>
                      </a:pPr>
                      <a:r>
                        <a:rPr sz="1200" dirty="0">
                          <a:solidFill>
                            <a:srgbClr val="FFFFFF"/>
                          </a:solidFill>
                          <a:latin typeface="Arial"/>
                          <a:cs typeface="Arial"/>
                        </a:rPr>
                        <a:t>1,</a:t>
                      </a:r>
                      <a:r>
                        <a:rPr sz="1200" spc="5" dirty="0">
                          <a:solidFill>
                            <a:srgbClr val="FFFFFF"/>
                          </a:solidFill>
                          <a:latin typeface="Arial"/>
                          <a:cs typeface="Arial"/>
                        </a:rPr>
                        <a:t>0</a:t>
                      </a:r>
                      <a:r>
                        <a:rPr sz="1200" dirty="0">
                          <a:solidFill>
                            <a:srgbClr val="FFFFFF"/>
                          </a:solidFill>
                          <a:latin typeface="Arial"/>
                          <a:cs typeface="Arial"/>
                        </a:rPr>
                        <a:t>54</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0000"/>
                    </a:solidFill>
                  </a:tcPr>
                </a:tc>
                <a:tc>
                  <a:txBody>
                    <a:bodyPr/>
                    <a:lstStyle/>
                    <a:p>
                      <a:pPr marL="635" algn="ctr">
                        <a:lnSpc>
                          <a:spcPct val="100000"/>
                        </a:lnSpc>
                      </a:pPr>
                      <a:r>
                        <a:rPr sz="1200" dirty="0">
                          <a:latin typeface="Arial"/>
                          <a:cs typeface="Arial"/>
                        </a:rPr>
                        <a:t>296</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C000"/>
                    </a:solidFill>
                  </a:tcPr>
                </a:tc>
                <a:tc>
                  <a:txBody>
                    <a:bodyPr/>
                    <a:lstStyle/>
                    <a:p>
                      <a:pPr marL="635" algn="ctr">
                        <a:lnSpc>
                          <a:spcPct val="100000"/>
                        </a:lnSpc>
                      </a:pPr>
                      <a:r>
                        <a:rPr sz="1200" dirty="0">
                          <a:latin typeface="Arial"/>
                          <a:cs typeface="Arial"/>
                        </a:rPr>
                        <a:t>240</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C000"/>
                    </a:solidFill>
                  </a:tcPr>
                </a:tc>
                <a:tc>
                  <a:txBody>
                    <a:bodyPr/>
                    <a:lstStyle/>
                    <a:p>
                      <a:pPr algn="ctr">
                        <a:lnSpc>
                          <a:spcPct val="100000"/>
                        </a:lnSpc>
                      </a:pPr>
                      <a:r>
                        <a:rPr sz="1200" dirty="0">
                          <a:latin typeface="Arial"/>
                          <a:cs typeface="Arial"/>
                        </a:rPr>
                        <a:t>373</a:t>
                      </a: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C000"/>
                    </a:solidFill>
                  </a:tcPr>
                </a:tc>
              </a:tr>
              <a:tr h="710279">
                <a:tc>
                  <a:txBody>
                    <a:bodyPr/>
                    <a:lstStyle/>
                    <a:p>
                      <a:pPr marL="200025">
                        <a:lnSpc>
                          <a:spcPct val="100000"/>
                        </a:lnSpc>
                      </a:pPr>
                      <a:r>
                        <a:rPr sz="1200" dirty="0">
                          <a:latin typeface="Arial"/>
                          <a:cs typeface="Arial"/>
                        </a:rPr>
                        <a:t>31.</a:t>
                      </a:r>
                      <a:r>
                        <a:rPr sz="1200" spc="5" dirty="0">
                          <a:latin typeface="Arial"/>
                          <a:cs typeface="Arial"/>
                        </a:rPr>
                        <a:t>9</a:t>
                      </a:r>
                      <a:r>
                        <a:rPr sz="1200" dirty="0">
                          <a:latin typeface="Arial"/>
                          <a:cs typeface="Arial"/>
                        </a:rPr>
                        <a:t>%</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DDDDD"/>
                    </a:solidFill>
                  </a:tcPr>
                </a:tc>
                <a:tc>
                  <a:txBody>
                    <a:bodyPr/>
                    <a:lstStyle/>
                    <a:p>
                      <a:pPr marL="198755">
                        <a:lnSpc>
                          <a:spcPct val="100000"/>
                        </a:lnSpc>
                      </a:pPr>
                      <a:r>
                        <a:rPr sz="1200" dirty="0">
                          <a:solidFill>
                            <a:srgbClr val="FFFFFF"/>
                          </a:solidFill>
                          <a:latin typeface="Arial"/>
                          <a:cs typeface="Arial"/>
                        </a:rPr>
                        <a:t>37.</a:t>
                      </a:r>
                      <a:r>
                        <a:rPr sz="1200" spc="5" dirty="0">
                          <a:solidFill>
                            <a:srgbClr val="FFFFFF"/>
                          </a:solidFill>
                          <a:latin typeface="Arial"/>
                          <a:cs typeface="Arial"/>
                        </a:rPr>
                        <a:t>4</a:t>
                      </a:r>
                      <a:r>
                        <a:rPr sz="1200" dirty="0">
                          <a:solidFill>
                            <a:srgbClr val="FFFFFF"/>
                          </a:solidFill>
                          <a:latin typeface="Arial"/>
                          <a:cs typeface="Arial"/>
                        </a:rPr>
                        <a:t>%</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0000"/>
                    </a:solidFill>
                  </a:tcPr>
                </a:tc>
                <a:tc>
                  <a:txBody>
                    <a:bodyPr/>
                    <a:lstStyle/>
                    <a:p>
                      <a:pPr marL="198755">
                        <a:lnSpc>
                          <a:spcPct val="100000"/>
                        </a:lnSpc>
                      </a:pPr>
                      <a:r>
                        <a:rPr sz="1200" dirty="0">
                          <a:solidFill>
                            <a:srgbClr val="FFFFFF"/>
                          </a:solidFill>
                          <a:latin typeface="Arial"/>
                          <a:cs typeface="Arial"/>
                        </a:rPr>
                        <a:t>36.</a:t>
                      </a:r>
                      <a:r>
                        <a:rPr sz="1200" spc="5" dirty="0">
                          <a:solidFill>
                            <a:srgbClr val="FFFFFF"/>
                          </a:solidFill>
                          <a:latin typeface="Arial"/>
                          <a:cs typeface="Arial"/>
                        </a:rPr>
                        <a:t>2</a:t>
                      </a:r>
                      <a:r>
                        <a:rPr sz="1200" dirty="0">
                          <a:solidFill>
                            <a:srgbClr val="FFFFFF"/>
                          </a:solidFill>
                          <a:latin typeface="Arial"/>
                          <a:cs typeface="Arial"/>
                        </a:rPr>
                        <a:t>%</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0000"/>
                    </a:solidFill>
                  </a:tcPr>
                </a:tc>
                <a:tc>
                  <a:txBody>
                    <a:bodyPr/>
                    <a:lstStyle/>
                    <a:p>
                      <a:pPr marL="199390">
                        <a:lnSpc>
                          <a:spcPct val="100000"/>
                        </a:lnSpc>
                      </a:pPr>
                      <a:r>
                        <a:rPr sz="1200" dirty="0">
                          <a:solidFill>
                            <a:srgbClr val="FFFFFF"/>
                          </a:solidFill>
                          <a:latin typeface="Arial"/>
                          <a:cs typeface="Arial"/>
                        </a:rPr>
                        <a:t>36.</a:t>
                      </a:r>
                      <a:r>
                        <a:rPr sz="1200" spc="5" dirty="0">
                          <a:solidFill>
                            <a:srgbClr val="FFFFFF"/>
                          </a:solidFill>
                          <a:latin typeface="Arial"/>
                          <a:cs typeface="Arial"/>
                        </a:rPr>
                        <a:t>4</a:t>
                      </a:r>
                      <a:r>
                        <a:rPr sz="1200" dirty="0">
                          <a:solidFill>
                            <a:srgbClr val="FFFFFF"/>
                          </a:solidFill>
                          <a:latin typeface="Arial"/>
                          <a:cs typeface="Arial"/>
                        </a:rPr>
                        <a:t>%</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0000"/>
                    </a:solidFill>
                  </a:tcPr>
                </a:tc>
                <a:tc>
                  <a:txBody>
                    <a:bodyPr/>
                    <a:lstStyle/>
                    <a:p>
                      <a:pPr marL="199390">
                        <a:lnSpc>
                          <a:spcPct val="100000"/>
                        </a:lnSpc>
                      </a:pPr>
                      <a:r>
                        <a:rPr sz="1200" dirty="0">
                          <a:latin typeface="Arial"/>
                          <a:cs typeface="Arial"/>
                        </a:rPr>
                        <a:t>30.</a:t>
                      </a:r>
                      <a:r>
                        <a:rPr sz="1200" spc="5" dirty="0">
                          <a:latin typeface="Arial"/>
                          <a:cs typeface="Arial"/>
                        </a:rPr>
                        <a:t>3</a:t>
                      </a:r>
                      <a:r>
                        <a:rPr sz="1200" dirty="0">
                          <a:latin typeface="Arial"/>
                          <a:cs typeface="Arial"/>
                        </a:rPr>
                        <a:t>%</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00AF50"/>
                    </a:solidFill>
                  </a:tcPr>
                </a:tc>
                <a:tc>
                  <a:txBody>
                    <a:bodyPr/>
                    <a:lstStyle/>
                    <a:p>
                      <a:pPr marL="199390">
                        <a:lnSpc>
                          <a:spcPct val="100000"/>
                        </a:lnSpc>
                      </a:pPr>
                      <a:r>
                        <a:rPr sz="1200" dirty="0">
                          <a:solidFill>
                            <a:srgbClr val="FFFFFF"/>
                          </a:solidFill>
                          <a:latin typeface="Arial"/>
                          <a:cs typeface="Arial"/>
                        </a:rPr>
                        <a:t>32.</a:t>
                      </a:r>
                      <a:r>
                        <a:rPr sz="1200" spc="5" dirty="0">
                          <a:solidFill>
                            <a:srgbClr val="FFFFFF"/>
                          </a:solidFill>
                          <a:latin typeface="Arial"/>
                          <a:cs typeface="Arial"/>
                        </a:rPr>
                        <a:t>5</a:t>
                      </a:r>
                      <a:r>
                        <a:rPr sz="1200" dirty="0">
                          <a:solidFill>
                            <a:srgbClr val="FFFFFF"/>
                          </a:solidFill>
                          <a:latin typeface="Arial"/>
                          <a:cs typeface="Arial"/>
                        </a:rPr>
                        <a:t>%</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0000"/>
                    </a:solidFill>
                  </a:tcPr>
                </a:tc>
                <a:tc>
                  <a:txBody>
                    <a:bodyPr/>
                    <a:lstStyle/>
                    <a:p>
                      <a:pPr marL="199390">
                        <a:lnSpc>
                          <a:spcPct val="100000"/>
                        </a:lnSpc>
                      </a:pPr>
                      <a:r>
                        <a:rPr sz="1200" dirty="0">
                          <a:solidFill>
                            <a:srgbClr val="FFFFFF"/>
                          </a:solidFill>
                          <a:latin typeface="Arial"/>
                          <a:cs typeface="Arial"/>
                        </a:rPr>
                        <a:t>35.</a:t>
                      </a:r>
                      <a:r>
                        <a:rPr sz="1200" spc="5" dirty="0">
                          <a:solidFill>
                            <a:srgbClr val="FFFFFF"/>
                          </a:solidFill>
                          <a:latin typeface="Arial"/>
                          <a:cs typeface="Arial"/>
                        </a:rPr>
                        <a:t>2</a:t>
                      </a:r>
                      <a:r>
                        <a:rPr sz="1200" dirty="0">
                          <a:solidFill>
                            <a:srgbClr val="FFFFFF"/>
                          </a:solidFill>
                          <a:latin typeface="Arial"/>
                          <a:cs typeface="Arial"/>
                        </a:rPr>
                        <a:t>%</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0000"/>
                    </a:solidFill>
                  </a:tcPr>
                </a:tc>
              </a:tr>
              <a:tr h="710239">
                <a:tc>
                  <a:txBody>
                    <a:bodyPr/>
                    <a:lstStyle/>
                    <a:p>
                      <a:pPr marL="200025">
                        <a:lnSpc>
                          <a:spcPct val="100000"/>
                        </a:lnSpc>
                      </a:pPr>
                      <a:r>
                        <a:rPr sz="1200" dirty="0">
                          <a:latin typeface="Arial"/>
                          <a:cs typeface="Arial"/>
                        </a:rPr>
                        <a:t>0.</a:t>
                      </a:r>
                      <a:r>
                        <a:rPr sz="1200" spc="5" dirty="0">
                          <a:latin typeface="Arial"/>
                          <a:cs typeface="Arial"/>
                        </a:rPr>
                        <a:t>1</a:t>
                      </a:r>
                      <a:r>
                        <a:rPr sz="1200" dirty="0">
                          <a:latin typeface="Arial"/>
                          <a:cs typeface="Arial"/>
                        </a:rPr>
                        <a:t>3%</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DDDDD"/>
                    </a:solidFill>
                  </a:tcPr>
                </a:tc>
                <a:tc>
                  <a:txBody>
                    <a:bodyPr/>
                    <a:lstStyle/>
                    <a:p>
                      <a:pPr marL="198755">
                        <a:lnSpc>
                          <a:spcPct val="100000"/>
                        </a:lnSpc>
                      </a:pPr>
                      <a:r>
                        <a:rPr sz="1200" dirty="0">
                          <a:solidFill>
                            <a:srgbClr val="FFFFFF"/>
                          </a:solidFill>
                          <a:latin typeface="Arial"/>
                          <a:cs typeface="Arial"/>
                        </a:rPr>
                        <a:t>0.</a:t>
                      </a:r>
                      <a:r>
                        <a:rPr sz="1200" spc="5" dirty="0">
                          <a:solidFill>
                            <a:srgbClr val="FFFFFF"/>
                          </a:solidFill>
                          <a:latin typeface="Arial"/>
                          <a:cs typeface="Arial"/>
                        </a:rPr>
                        <a:t>3</a:t>
                      </a:r>
                      <a:r>
                        <a:rPr sz="1200" dirty="0">
                          <a:solidFill>
                            <a:srgbClr val="FFFFFF"/>
                          </a:solidFill>
                          <a:latin typeface="Arial"/>
                          <a:cs typeface="Arial"/>
                        </a:rPr>
                        <a:t>0%</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0000"/>
                    </a:solidFill>
                  </a:tcPr>
                </a:tc>
                <a:tc>
                  <a:txBody>
                    <a:bodyPr/>
                    <a:lstStyle/>
                    <a:p>
                      <a:pPr marL="198755">
                        <a:lnSpc>
                          <a:spcPct val="100000"/>
                        </a:lnSpc>
                      </a:pPr>
                      <a:r>
                        <a:rPr sz="1200" dirty="0">
                          <a:solidFill>
                            <a:srgbClr val="FFFFFF"/>
                          </a:solidFill>
                          <a:latin typeface="Arial"/>
                          <a:cs typeface="Arial"/>
                        </a:rPr>
                        <a:t>0.</a:t>
                      </a:r>
                      <a:r>
                        <a:rPr sz="1200" spc="5" dirty="0">
                          <a:solidFill>
                            <a:srgbClr val="FFFFFF"/>
                          </a:solidFill>
                          <a:latin typeface="Arial"/>
                          <a:cs typeface="Arial"/>
                        </a:rPr>
                        <a:t>5</a:t>
                      </a:r>
                      <a:r>
                        <a:rPr sz="1200" dirty="0">
                          <a:solidFill>
                            <a:srgbClr val="FFFFFF"/>
                          </a:solidFill>
                          <a:latin typeface="Arial"/>
                          <a:cs typeface="Arial"/>
                        </a:rPr>
                        <a:t>7%</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0000"/>
                    </a:solidFill>
                  </a:tcPr>
                </a:tc>
                <a:tc>
                  <a:txBody>
                    <a:bodyPr/>
                    <a:lstStyle/>
                    <a:p>
                      <a:pPr marL="635" algn="ctr">
                        <a:lnSpc>
                          <a:spcPct val="100000"/>
                        </a:lnSpc>
                      </a:pPr>
                      <a:r>
                        <a:rPr sz="1200" spc="-5" dirty="0">
                          <a:latin typeface="Arial"/>
                          <a:cs typeface="Arial"/>
                        </a:rPr>
                        <a:t>ND</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BEBEBE"/>
                    </a:solidFill>
                  </a:tcPr>
                </a:tc>
                <a:tc>
                  <a:txBody>
                    <a:bodyPr/>
                    <a:lstStyle/>
                    <a:p>
                      <a:pPr marL="199390">
                        <a:lnSpc>
                          <a:spcPct val="100000"/>
                        </a:lnSpc>
                      </a:pPr>
                      <a:r>
                        <a:rPr sz="1200" dirty="0">
                          <a:solidFill>
                            <a:srgbClr val="FFFFFF"/>
                          </a:solidFill>
                          <a:latin typeface="Arial"/>
                          <a:cs typeface="Arial"/>
                        </a:rPr>
                        <a:t>0.</a:t>
                      </a:r>
                      <a:r>
                        <a:rPr sz="1200" spc="5" dirty="0">
                          <a:solidFill>
                            <a:srgbClr val="FFFFFF"/>
                          </a:solidFill>
                          <a:latin typeface="Arial"/>
                          <a:cs typeface="Arial"/>
                        </a:rPr>
                        <a:t>2</a:t>
                      </a:r>
                      <a:r>
                        <a:rPr sz="1200" dirty="0">
                          <a:solidFill>
                            <a:srgbClr val="FFFFFF"/>
                          </a:solidFill>
                          <a:latin typeface="Arial"/>
                          <a:cs typeface="Arial"/>
                        </a:rPr>
                        <a:t>8%</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0000"/>
                    </a:solidFill>
                  </a:tcPr>
                </a:tc>
                <a:tc>
                  <a:txBody>
                    <a:bodyPr/>
                    <a:lstStyle/>
                    <a:p>
                      <a:pPr marL="199390">
                        <a:lnSpc>
                          <a:spcPct val="100000"/>
                        </a:lnSpc>
                      </a:pPr>
                      <a:r>
                        <a:rPr sz="1200" dirty="0">
                          <a:solidFill>
                            <a:srgbClr val="FFFFFF"/>
                          </a:solidFill>
                          <a:latin typeface="Arial"/>
                          <a:cs typeface="Arial"/>
                        </a:rPr>
                        <a:t>0.</a:t>
                      </a:r>
                      <a:r>
                        <a:rPr sz="1200" spc="5" dirty="0">
                          <a:solidFill>
                            <a:srgbClr val="FFFFFF"/>
                          </a:solidFill>
                          <a:latin typeface="Arial"/>
                          <a:cs typeface="Arial"/>
                        </a:rPr>
                        <a:t>3</a:t>
                      </a:r>
                      <a:r>
                        <a:rPr sz="1200" dirty="0">
                          <a:solidFill>
                            <a:srgbClr val="FFFFFF"/>
                          </a:solidFill>
                          <a:latin typeface="Arial"/>
                          <a:cs typeface="Arial"/>
                        </a:rPr>
                        <a:t>1%</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0000"/>
                    </a:solidFill>
                  </a:tcPr>
                </a:tc>
                <a:tc>
                  <a:txBody>
                    <a:bodyPr/>
                    <a:lstStyle/>
                    <a:p>
                      <a:pPr marL="199390">
                        <a:lnSpc>
                          <a:spcPct val="100000"/>
                        </a:lnSpc>
                      </a:pPr>
                      <a:r>
                        <a:rPr sz="1200" dirty="0">
                          <a:solidFill>
                            <a:srgbClr val="FFFFFF"/>
                          </a:solidFill>
                          <a:latin typeface="Arial"/>
                          <a:cs typeface="Arial"/>
                        </a:rPr>
                        <a:t>1.</a:t>
                      </a:r>
                      <a:r>
                        <a:rPr sz="1200" spc="5" dirty="0">
                          <a:solidFill>
                            <a:srgbClr val="FFFFFF"/>
                          </a:solidFill>
                          <a:latin typeface="Arial"/>
                          <a:cs typeface="Arial"/>
                        </a:rPr>
                        <a:t>5</a:t>
                      </a:r>
                      <a:r>
                        <a:rPr sz="1200" dirty="0">
                          <a:solidFill>
                            <a:srgbClr val="FFFFFF"/>
                          </a:solidFill>
                          <a:latin typeface="Arial"/>
                          <a:cs typeface="Arial"/>
                        </a:rPr>
                        <a:t>7%</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0000"/>
                    </a:solidFill>
                  </a:tcPr>
                </a:tc>
              </a:tr>
              <a:tr h="709301">
                <a:tc>
                  <a:txBody>
                    <a:bodyPr/>
                    <a:lstStyle/>
                    <a:p>
                      <a:pPr marL="242570">
                        <a:lnSpc>
                          <a:spcPct val="100000"/>
                        </a:lnSpc>
                      </a:pPr>
                      <a:r>
                        <a:rPr sz="1200" dirty="0">
                          <a:latin typeface="Arial"/>
                          <a:cs typeface="Arial"/>
                        </a:rPr>
                        <a:t>7.</a:t>
                      </a:r>
                      <a:r>
                        <a:rPr sz="1200" spc="5" dirty="0">
                          <a:latin typeface="Arial"/>
                          <a:cs typeface="Arial"/>
                        </a:rPr>
                        <a:t>9</a:t>
                      </a:r>
                      <a:r>
                        <a:rPr sz="1200" dirty="0">
                          <a:latin typeface="Arial"/>
                          <a:cs typeface="Arial"/>
                        </a:rPr>
                        <a:t>%</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DDDDD"/>
                    </a:solidFill>
                  </a:tcPr>
                </a:tc>
                <a:tc>
                  <a:txBody>
                    <a:bodyPr/>
                    <a:lstStyle/>
                    <a:p>
                      <a:pPr marL="198755">
                        <a:lnSpc>
                          <a:spcPct val="100000"/>
                        </a:lnSpc>
                      </a:pPr>
                      <a:r>
                        <a:rPr sz="1200" dirty="0">
                          <a:solidFill>
                            <a:srgbClr val="FFFFFF"/>
                          </a:solidFill>
                          <a:latin typeface="Arial"/>
                          <a:cs typeface="Arial"/>
                        </a:rPr>
                        <a:t>14.</a:t>
                      </a:r>
                      <a:r>
                        <a:rPr sz="1200" spc="5" dirty="0">
                          <a:solidFill>
                            <a:srgbClr val="FFFFFF"/>
                          </a:solidFill>
                          <a:latin typeface="Arial"/>
                          <a:cs typeface="Arial"/>
                        </a:rPr>
                        <a:t>6</a:t>
                      </a:r>
                      <a:r>
                        <a:rPr sz="1200" dirty="0">
                          <a:solidFill>
                            <a:srgbClr val="FFFFFF"/>
                          </a:solidFill>
                          <a:latin typeface="Arial"/>
                          <a:cs typeface="Arial"/>
                        </a:rPr>
                        <a:t>%</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0000"/>
                    </a:solidFill>
                  </a:tcPr>
                </a:tc>
                <a:tc>
                  <a:txBody>
                    <a:bodyPr/>
                    <a:lstStyle/>
                    <a:p>
                      <a:pPr marL="198755">
                        <a:lnSpc>
                          <a:spcPct val="100000"/>
                        </a:lnSpc>
                      </a:pPr>
                      <a:r>
                        <a:rPr sz="1200" dirty="0">
                          <a:solidFill>
                            <a:srgbClr val="FFFFFF"/>
                          </a:solidFill>
                          <a:latin typeface="Arial"/>
                          <a:cs typeface="Arial"/>
                        </a:rPr>
                        <a:t>19.</a:t>
                      </a:r>
                      <a:r>
                        <a:rPr sz="1200" spc="5" dirty="0">
                          <a:solidFill>
                            <a:srgbClr val="FFFFFF"/>
                          </a:solidFill>
                          <a:latin typeface="Arial"/>
                          <a:cs typeface="Arial"/>
                        </a:rPr>
                        <a:t>4</a:t>
                      </a:r>
                      <a:r>
                        <a:rPr sz="1200" dirty="0">
                          <a:solidFill>
                            <a:srgbClr val="FFFFFF"/>
                          </a:solidFill>
                          <a:latin typeface="Arial"/>
                          <a:cs typeface="Arial"/>
                        </a:rPr>
                        <a:t>%</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0000"/>
                    </a:solidFill>
                  </a:tcPr>
                </a:tc>
                <a:tc>
                  <a:txBody>
                    <a:bodyPr/>
                    <a:lstStyle/>
                    <a:p>
                      <a:pPr marL="203835">
                        <a:lnSpc>
                          <a:spcPct val="100000"/>
                        </a:lnSpc>
                      </a:pPr>
                      <a:r>
                        <a:rPr sz="1200" spc="-80" dirty="0">
                          <a:solidFill>
                            <a:srgbClr val="FFFFFF"/>
                          </a:solidFill>
                          <a:latin typeface="Arial"/>
                          <a:cs typeface="Arial"/>
                        </a:rPr>
                        <a:t>1</a:t>
                      </a:r>
                      <a:r>
                        <a:rPr sz="1200" dirty="0">
                          <a:solidFill>
                            <a:srgbClr val="FFFFFF"/>
                          </a:solidFill>
                          <a:latin typeface="Arial"/>
                          <a:cs typeface="Arial"/>
                        </a:rPr>
                        <a:t>1.</a:t>
                      </a:r>
                      <a:r>
                        <a:rPr sz="1200" spc="5" dirty="0">
                          <a:solidFill>
                            <a:srgbClr val="FFFFFF"/>
                          </a:solidFill>
                          <a:latin typeface="Arial"/>
                          <a:cs typeface="Arial"/>
                        </a:rPr>
                        <a:t>2</a:t>
                      </a:r>
                      <a:r>
                        <a:rPr sz="1200" dirty="0">
                          <a:solidFill>
                            <a:srgbClr val="FFFFFF"/>
                          </a:solidFill>
                          <a:latin typeface="Arial"/>
                          <a:cs typeface="Arial"/>
                        </a:rPr>
                        <a:t>%</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0000"/>
                    </a:solidFill>
                  </a:tcPr>
                </a:tc>
                <a:tc>
                  <a:txBody>
                    <a:bodyPr/>
                    <a:lstStyle/>
                    <a:p>
                      <a:pPr marL="241935">
                        <a:lnSpc>
                          <a:spcPct val="100000"/>
                        </a:lnSpc>
                      </a:pPr>
                      <a:r>
                        <a:rPr sz="1200" dirty="0">
                          <a:solidFill>
                            <a:srgbClr val="FFFFFF"/>
                          </a:solidFill>
                          <a:latin typeface="Arial"/>
                          <a:cs typeface="Arial"/>
                        </a:rPr>
                        <a:t>8.</a:t>
                      </a:r>
                      <a:r>
                        <a:rPr sz="1200" spc="5" dirty="0">
                          <a:solidFill>
                            <a:srgbClr val="FFFFFF"/>
                          </a:solidFill>
                          <a:latin typeface="Arial"/>
                          <a:cs typeface="Arial"/>
                        </a:rPr>
                        <a:t>5</a:t>
                      </a:r>
                      <a:r>
                        <a:rPr sz="1200" dirty="0">
                          <a:solidFill>
                            <a:srgbClr val="FFFFFF"/>
                          </a:solidFill>
                          <a:latin typeface="Arial"/>
                          <a:cs typeface="Arial"/>
                        </a:rPr>
                        <a:t>%</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0000"/>
                    </a:solidFill>
                  </a:tcPr>
                </a:tc>
                <a:tc>
                  <a:txBody>
                    <a:bodyPr/>
                    <a:lstStyle/>
                    <a:p>
                      <a:pPr marL="241935">
                        <a:lnSpc>
                          <a:spcPct val="100000"/>
                        </a:lnSpc>
                      </a:pPr>
                      <a:r>
                        <a:rPr sz="1200" dirty="0">
                          <a:solidFill>
                            <a:srgbClr val="FFFFFF"/>
                          </a:solidFill>
                          <a:latin typeface="Arial"/>
                          <a:cs typeface="Arial"/>
                        </a:rPr>
                        <a:t>9.</a:t>
                      </a:r>
                      <a:r>
                        <a:rPr sz="1200" spc="5" dirty="0">
                          <a:solidFill>
                            <a:srgbClr val="FFFFFF"/>
                          </a:solidFill>
                          <a:latin typeface="Arial"/>
                          <a:cs typeface="Arial"/>
                        </a:rPr>
                        <a:t>3</a:t>
                      </a:r>
                      <a:r>
                        <a:rPr sz="1200" dirty="0">
                          <a:solidFill>
                            <a:srgbClr val="FFFFFF"/>
                          </a:solidFill>
                          <a:latin typeface="Arial"/>
                          <a:cs typeface="Arial"/>
                        </a:rPr>
                        <a:t>%</a:t>
                      </a:r>
                      <a:endParaRPr sz="120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0000"/>
                    </a:solidFill>
                  </a:tcPr>
                </a:tc>
                <a:tc>
                  <a:txBody>
                    <a:bodyPr/>
                    <a:lstStyle/>
                    <a:p>
                      <a:pPr algn="ctr">
                        <a:lnSpc>
                          <a:spcPct val="100000"/>
                        </a:lnSpc>
                      </a:pPr>
                      <a:r>
                        <a:rPr sz="1200" spc="-5" dirty="0">
                          <a:latin typeface="Arial"/>
                          <a:cs typeface="Arial"/>
                        </a:rPr>
                        <a:t>ND</a:t>
                      </a:r>
                      <a:endParaRPr sz="1200" dirty="0">
                        <a:latin typeface="Arial"/>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BEBEBE"/>
                    </a:solidFill>
                  </a:tcPr>
                </a:tc>
              </a:tr>
            </a:tbl>
          </a:graphicData>
        </a:graphic>
      </p:graphicFrame>
      <p:sp>
        <p:nvSpPr>
          <p:cNvPr id="29" name="TextBox 28"/>
          <p:cNvSpPr txBox="1"/>
          <p:nvPr/>
        </p:nvSpPr>
        <p:spPr>
          <a:xfrm>
            <a:off x="186267" y="135468"/>
            <a:ext cx="9550400" cy="923330"/>
          </a:xfrm>
          <a:prstGeom prst="rect">
            <a:avLst/>
          </a:prstGeom>
          <a:noFill/>
        </p:spPr>
        <p:txBody>
          <a:bodyPr wrap="square" rtlCol="0">
            <a:spAutoFit/>
          </a:bodyPr>
          <a:lstStyle/>
          <a:p>
            <a:r>
              <a:rPr lang="en-US" b="1" dirty="0"/>
              <a:t>Finding </a:t>
            </a:r>
            <a:r>
              <a:rPr lang="en-US" b="1" dirty="0" smtClean="0"/>
              <a:t>#6: Most of our urban areas need significant revitalization to improve the quality of life for families and to attract younger families, which is a critical factor for job creation</a:t>
            </a:r>
            <a:endParaRPr lang="en-US" dirty="0"/>
          </a:p>
          <a:p>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70310</TotalTime>
  <Words>5010</Words>
  <Application>Microsoft Office PowerPoint</Application>
  <PresentationFormat>Widescreen</PresentationFormat>
  <Paragraphs>823</Paragraphs>
  <Slides>27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Cambria</vt:lpstr>
      <vt:lpstr>Times New Roman</vt:lpstr>
      <vt:lpstr>Wingdings</vt:lpstr>
      <vt:lpstr>Office Theme</vt:lpstr>
      <vt:lpstr>PowerPoint Presentation</vt:lpstr>
      <vt:lpstr>The Social Venture Partners Model  </vt:lpstr>
      <vt:lpstr>PowerPoint Presentation</vt:lpstr>
      <vt:lpstr>What We Learned from our Partner Survey and SVP Network Review </vt:lpstr>
      <vt:lpstr>PowerPoint Presentation</vt:lpstr>
      <vt:lpstr>Manufacturing has declined, while Finance and Insurance have stagnated</vt:lpstr>
      <vt:lpstr>Job creation by young companies has not returned to pre-recession levels and is among the lowest in the U.S.</vt:lpstr>
      <vt:lpstr>PowerPoint Presentation</vt:lpstr>
      <vt:lpstr>PowerPoint Presentation</vt:lpstr>
      <vt:lpstr> Finding #7: Highly fragmented nonprofit sector makes it difficult to develop and scale social solutions.  Some of the current nonprofits need to merge to more efficiently serve their populations.  The lack of mid-sized nonprofits with strong entrepreneurs and scalable models makes it challenging to apply SVP’s traditional capacity building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SVP-CT Strategy Committee Kickoff Meeting</dc:title>
  <dc:creator>Clare Hare</dc:creator>
  <cp:lastModifiedBy>Camille Guthrie</cp:lastModifiedBy>
  <cp:revision>804</cp:revision>
  <cp:lastPrinted>2015-11-30T19:31:43Z</cp:lastPrinted>
  <dcterms:created xsi:type="dcterms:W3CDTF">2015-11-24T14:54:12Z</dcterms:created>
  <dcterms:modified xsi:type="dcterms:W3CDTF">2016-06-17T22:23:28Z</dcterms:modified>
</cp:coreProperties>
</file>