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slideLayouts/slideLayout6.xml" ContentType="application/vnd.openxmlformats-officedocument.presentationml.slideLayout+xml"/>
  <Override PartName="/ppt/theme/theme4.xml" ContentType="application/vnd.openxmlformats-officedocument.theme+xml"/>
  <Override PartName="/ppt/slideLayouts/slideLayout7.xml" ContentType="application/vnd.openxmlformats-officedocument.presentationml.slideLayout+xml"/>
  <Override PartName="/ppt/theme/theme5.xml" ContentType="application/vnd.openxmlformats-officedocument.theme+xml"/>
  <Override PartName="/ppt/slideLayouts/slideLayout8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 bookmarkIdSeed="2">
  <p:sldMasterIdLst>
    <p:sldMasterId id="2147483648" r:id="rId1"/>
    <p:sldMasterId id="2147483688" r:id="rId2"/>
    <p:sldMasterId id="2147483693" r:id="rId3"/>
    <p:sldMasterId id="2147483695" r:id="rId4"/>
    <p:sldMasterId id="2147483697" r:id="rId5"/>
    <p:sldMasterId id="2147483699" r:id="rId6"/>
  </p:sldMasterIdLst>
  <p:notesMasterIdLst>
    <p:notesMasterId r:id="rId16"/>
  </p:notesMasterIdLst>
  <p:handoutMasterIdLst>
    <p:handoutMasterId r:id="rId17"/>
  </p:handoutMasterIdLst>
  <p:sldIdLst>
    <p:sldId id="256" r:id="rId7"/>
    <p:sldId id="257" r:id="rId8"/>
    <p:sldId id="262" r:id="rId9"/>
    <p:sldId id="263" r:id="rId10"/>
    <p:sldId id="264" r:id="rId11"/>
    <p:sldId id="265" r:id="rId12"/>
    <p:sldId id="261" r:id="rId13"/>
    <p:sldId id="258" r:id="rId14"/>
    <p:sldId id="260" r:id="rId15"/>
  </p:sldIdLst>
  <p:sldSz cx="9144000" cy="6858000" type="screen4x3"/>
  <p:notesSz cx="7010400" cy="92233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2A9"/>
    <a:srgbClr val="878787"/>
    <a:srgbClr val="E3E3E3"/>
    <a:srgbClr val="00A7B5"/>
    <a:srgbClr val="999C9E"/>
    <a:srgbClr val="00626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63574" autoAdjust="0"/>
  </p:normalViewPr>
  <p:slideViewPr>
    <p:cSldViewPr snapToGrid="0" snapToObjects="1">
      <p:cViewPr varScale="1">
        <p:scale>
          <a:sx n="49" d="100"/>
          <a:sy n="49" d="100"/>
        </p:scale>
        <p:origin x="1446" y="5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10" Type="http://schemas.openxmlformats.org/officeDocument/2006/relationships/slide" Target="slides/slide4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1169"/>
          </a:xfrm>
          <a:prstGeom prst="rect">
            <a:avLst/>
          </a:prstGeom>
        </p:spPr>
        <p:txBody>
          <a:bodyPr vert="horz" lIns="92757" tIns="46378" rIns="92757" bIns="4637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1169"/>
          </a:xfrm>
          <a:prstGeom prst="rect">
            <a:avLst/>
          </a:prstGeom>
        </p:spPr>
        <p:txBody>
          <a:bodyPr vert="horz" lIns="92757" tIns="46378" rIns="92757" bIns="46378" rtlCol="0"/>
          <a:lstStyle>
            <a:lvl1pPr algn="r">
              <a:defRPr sz="1200"/>
            </a:lvl1pPr>
          </a:lstStyle>
          <a:p>
            <a:fld id="{727DD5BF-312D-444B-87CD-AFB267496818}" type="datetimeFigureOut">
              <a:rPr lang="en-US" smtClean="0"/>
              <a:t>10/21/2016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60605"/>
            <a:ext cx="3037840" cy="461169"/>
          </a:xfrm>
          <a:prstGeom prst="rect">
            <a:avLst/>
          </a:prstGeom>
        </p:spPr>
        <p:txBody>
          <a:bodyPr vert="horz" lIns="92757" tIns="46378" rIns="92757" bIns="4637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760605"/>
            <a:ext cx="3037840" cy="461169"/>
          </a:xfrm>
          <a:prstGeom prst="rect">
            <a:avLst/>
          </a:prstGeom>
        </p:spPr>
        <p:txBody>
          <a:bodyPr vert="horz" lIns="92757" tIns="46378" rIns="92757" bIns="46378" rtlCol="0" anchor="b"/>
          <a:lstStyle>
            <a:lvl1pPr algn="r">
              <a:defRPr sz="1200"/>
            </a:lvl1pPr>
          </a:lstStyle>
          <a:p>
            <a:fld id="{AC5C0E79-7011-634C-857B-04AAF91F03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98329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1169"/>
          </a:xfrm>
          <a:prstGeom prst="rect">
            <a:avLst/>
          </a:prstGeom>
        </p:spPr>
        <p:txBody>
          <a:bodyPr vert="horz" lIns="92757" tIns="46378" rIns="92757" bIns="4637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1169"/>
          </a:xfrm>
          <a:prstGeom prst="rect">
            <a:avLst/>
          </a:prstGeom>
        </p:spPr>
        <p:txBody>
          <a:bodyPr vert="horz" lIns="92757" tIns="46378" rIns="92757" bIns="46378" rtlCol="0"/>
          <a:lstStyle>
            <a:lvl1pPr algn="r">
              <a:defRPr sz="1200"/>
            </a:lvl1pPr>
          </a:lstStyle>
          <a:p>
            <a:fld id="{D9117B1E-2C36-8448-AC5A-E06188021A21}" type="datetimeFigureOut">
              <a:rPr lang="en-US" smtClean="0"/>
              <a:t>10/21/2016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692150"/>
            <a:ext cx="4613275" cy="34591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757" tIns="46378" rIns="92757" bIns="4637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381103"/>
            <a:ext cx="5608320" cy="4150519"/>
          </a:xfrm>
          <a:prstGeom prst="rect">
            <a:avLst/>
          </a:prstGeom>
        </p:spPr>
        <p:txBody>
          <a:bodyPr vert="horz" lIns="92757" tIns="46378" rIns="92757" bIns="46378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60605"/>
            <a:ext cx="3037840" cy="461169"/>
          </a:xfrm>
          <a:prstGeom prst="rect">
            <a:avLst/>
          </a:prstGeom>
        </p:spPr>
        <p:txBody>
          <a:bodyPr vert="horz" lIns="92757" tIns="46378" rIns="92757" bIns="4637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760605"/>
            <a:ext cx="3037840" cy="461169"/>
          </a:xfrm>
          <a:prstGeom prst="rect">
            <a:avLst/>
          </a:prstGeom>
        </p:spPr>
        <p:txBody>
          <a:bodyPr vert="horz" lIns="92757" tIns="46378" rIns="92757" bIns="46378" rtlCol="0" anchor="b"/>
          <a:lstStyle>
            <a:lvl1pPr algn="r">
              <a:defRPr sz="1200"/>
            </a:lvl1pPr>
          </a:lstStyle>
          <a:p>
            <a:fld id="{7271B9FA-B3CF-3440-8D25-76D3B431F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21973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71B9FA-B3CF-3440-8D25-76D3B431F57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9286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71B9FA-B3CF-3440-8D25-76D3B431F57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3776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スライド イメージ プレースホルダー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5" name="ノート プレースホルダー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ja-JP" smtClean="0">
                <a:latin typeface="Arial" panose="020B0604020202020204" pitchFamily="34" charset="0"/>
              </a:rPr>
              <a:t>Let me intro duce outline of our partner community.</a:t>
            </a:r>
          </a:p>
          <a:p>
            <a:r>
              <a:rPr lang="en-US" altLang="ja-JP" smtClean="0">
                <a:latin typeface="Arial" panose="020B0604020202020204" pitchFamily="34" charset="0"/>
              </a:rPr>
              <a:t>Firstly, SVP Tokyo has 116 individual Partners which is 110 units.</a:t>
            </a:r>
          </a:p>
          <a:p>
            <a:r>
              <a:rPr lang="en-US" altLang="ja-JP" smtClean="0">
                <a:latin typeface="Arial" panose="020B0604020202020204" pitchFamily="34" charset="0"/>
              </a:rPr>
              <a:t>And Annual fee is 1000$ per year and partner are easy to entry our community.</a:t>
            </a:r>
          </a:p>
          <a:p>
            <a:r>
              <a:rPr lang="en-US" altLang="ja-JP" smtClean="0">
                <a:latin typeface="Arial" panose="020B0604020202020204" pitchFamily="34" charset="0"/>
              </a:rPr>
              <a:t>Consequently , community become young and active.</a:t>
            </a:r>
          </a:p>
          <a:p>
            <a:endParaRPr lang="en-US" altLang="ja-JP" smtClean="0">
              <a:latin typeface="Arial" panose="020B0604020202020204" pitchFamily="34" charset="0"/>
            </a:endParaRPr>
          </a:p>
          <a:p>
            <a:r>
              <a:rPr lang="en-US" altLang="ja-JP" smtClean="0">
                <a:latin typeface="Arial" panose="020B0604020202020204" pitchFamily="34" charset="0"/>
              </a:rPr>
              <a:t>Also society is don</a:t>
            </a:r>
          </a:p>
        </p:txBody>
      </p:sp>
      <p:sp>
        <p:nvSpPr>
          <p:cNvPr id="18436" name="スライド番号プレースホルダー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1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1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1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1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1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49C86929-05BB-42A6-91A9-AA03DABAA816}" type="slidenum">
              <a:rPr lang="en-US" altLang="ja-JP" sz="1200">
                <a:solidFill>
                  <a:srgbClr val="000000"/>
                </a:solidFill>
              </a:rPr>
              <a:pPr/>
              <a:t>3</a:t>
            </a:fld>
            <a:endParaRPr lang="en-US" altLang="ja-JP" sz="12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64716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スライド イメージ プレースホルダー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9" name="ノート プレースホルダー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 smtClean="0">
              <a:latin typeface="Arial" panose="020B0604020202020204" pitchFamily="34" charset="0"/>
            </a:endParaRPr>
          </a:p>
        </p:txBody>
      </p:sp>
      <p:sp>
        <p:nvSpPr>
          <p:cNvPr id="19460" name="スライド番号プレースホルダー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1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1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1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1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1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B7B216F8-0557-4CF5-8FDA-3F81964805D2}" type="slidenum">
              <a:rPr lang="en-US" altLang="ja-JP" sz="1200">
                <a:solidFill>
                  <a:srgbClr val="000000"/>
                </a:solidFill>
              </a:rPr>
              <a:pPr/>
              <a:t>4</a:t>
            </a:fld>
            <a:endParaRPr lang="en-US" altLang="ja-JP" sz="12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77743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71B9FA-B3CF-3440-8D25-76D3B431F57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20974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tand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495760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olor">
    <p:bg>
      <p:bgPr>
        <a:solidFill>
          <a:srgbClr val="00B2A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051119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Stand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685800"/>
            <a:ext cx="7772400" cy="91440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 cap="none" baseline="0">
                <a:latin typeface="Proxima Nova Extrabold"/>
              </a:defRPr>
            </a:lvl1pPr>
          </a:lstStyle>
          <a:p>
            <a:r>
              <a:rPr lang="en-US" dirty="0"/>
              <a:t>Slide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19072"/>
            <a:ext cx="7772400" cy="36576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3400"/>
              </a:lnSpc>
              <a:spcBef>
                <a:spcPts val="1000"/>
              </a:spcBef>
              <a:buFontTx/>
              <a:buNone/>
              <a:defRPr sz="3000" baseline="0">
                <a:latin typeface="Proxima Nova Light"/>
              </a:defRPr>
            </a:lvl1pPr>
            <a:lvl2pPr marL="228600" indent="-228600">
              <a:spcBef>
                <a:spcPts val="900"/>
              </a:spcBef>
              <a:buFont typeface="Arial"/>
              <a:buChar char="•"/>
              <a:defRPr sz="2400" baseline="0">
                <a:solidFill>
                  <a:srgbClr val="00B2A9"/>
                </a:solidFill>
                <a:latin typeface="Proxima Nova Semibold"/>
              </a:defRPr>
            </a:lvl2pPr>
            <a:lvl3pPr marL="457200">
              <a:lnSpc>
                <a:spcPts val="1800"/>
              </a:lnSpc>
              <a:spcBef>
                <a:spcPts val="500"/>
              </a:spcBef>
              <a:defRPr sz="1600">
                <a:latin typeface="Proxima Nova"/>
              </a:defRPr>
            </a:lvl3pPr>
            <a:lvl4pPr marL="457200" indent="0">
              <a:spcBef>
                <a:spcPts val="0"/>
              </a:spcBef>
              <a:buFontTx/>
              <a:buNone/>
              <a:defRPr sz="1000" b="0" i="1" baseline="0">
                <a:solidFill>
                  <a:srgbClr val="878787"/>
                </a:solidFill>
                <a:latin typeface="Georgia"/>
              </a:defRPr>
            </a:lvl4pPr>
            <a:lvl5pPr marL="0" indent="0">
              <a:lnSpc>
                <a:spcPts val="3400"/>
              </a:lnSpc>
              <a:spcBef>
                <a:spcPts val="2000"/>
              </a:spcBef>
              <a:spcAft>
                <a:spcPts val="2000"/>
              </a:spcAft>
              <a:buFontTx/>
              <a:buNone/>
              <a:defRPr sz="3000" baseline="0">
                <a:solidFill>
                  <a:srgbClr val="00B2A9"/>
                </a:solidFill>
                <a:latin typeface="Proxima Nova Light Italic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Footer Placeholder 10"/>
          <p:cNvSpPr>
            <a:spLocks noGrp="1"/>
          </p:cNvSpPr>
          <p:nvPr>
            <p:ph type="ftr" sz="quarter" idx="3"/>
          </p:nvPr>
        </p:nvSpPr>
        <p:spPr>
          <a:xfrm>
            <a:off x="685800" y="5943600"/>
            <a:ext cx="2895600" cy="279399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200" b="1" i="0">
                <a:solidFill>
                  <a:schemeClr val="tx1"/>
                </a:solidFill>
                <a:latin typeface="Proxima Nova"/>
              </a:defRPr>
            </a:lvl1pPr>
          </a:lstStyle>
          <a:p>
            <a:r>
              <a:rPr lang="en-US" dirty="0"/>
              <a:t>socialventurepartners.org</a:t>
            </a:r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29400" y="5943600"/>
            <a:ext cx="1828800" cy="365125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1200" b="0" i="0">
                <a:solidFill>
                  <a:srgbClr val="878787"/>
                </a:solidFill>
                <a:latin typeface="Proxima Nova"/>
              </a:defRPr>
            </a:lvl1pPr>
          </a:lstStyle>
          <a:p>
            <a:fld id="{5E08E0B2-5362-B147-9D00-52BAC557339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90904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SVPlogo_Global-Symbol_Reverse_RGB.eps"/>
          <p:cNvPicPr>
            <a:picLocks noChangeAspect="1"/>
          </p:cNvPicPr>
          <p:nvPr userDrawn="1"/>
        </p:nvPicPr>
        <p:blipFill>
          <a:blip r:embed="rId3">
            <a:alphaModFix amt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1" y="5486400"/>
            <a:ext cx="619125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19071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fld id="{C1827439-06C3-481D-970C-224A3D247365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321800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fld id="{B59436A8-8457-494B-943F-99B74E42E72A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10928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fld id="{B59436A8-8457-494B-943F-99B74E42E72A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687366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fld id="{B59436A8-8457-494B-943F-99B74E42E72A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547423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5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6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7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VPlogo_Global-Symbol_Black + Fill_RGB.eps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685796"/>
            <a:ext cx="1600200" cy="17725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4517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49" r:id="rId2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10"/>
          <p:cNvSpPr>
            <a:spLocks noGrp="1"/>
          </p:cNvSpPr>
          <p:nvPr>
            <p:ph type="ftr" sz="quarter" idx="3"/>
          </p:nvPr>
        </p:nvSpPr>
        <p:spPr>
          <a:xfrm>
            <a:off x="685800" y="5943600"/>
            <a:ext cx="2895600" cy="279399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200" b="1" i="0">
                <a:solidFill>
                  <a:schemeClr val="tx1"/>
                </a:solidFill>
                <a:latin typeface="Proxima Nova"/>
              </a:defRPr>
            </a:lvl1pPr>
          </a:lstStyle>
          <a:p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29400" y="5943600"/>
            <a:ext cx="1828800" cy="365125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1200" b="0" i="0">
                <a:solidFill>
                  <a:srgbClr val="878787"/>
                </a:solidFill>
                <a:latin typeface="Proxima Nova"/>
              </a:defRPr>
            </a:lvl1pPr>
          </a:lstStyle>
          <a:p>
            <a:fld id="{5E08E0B2-5362-B147-9D00-52BAC557339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0567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2" r:id="rId2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76250"/>
            <a:ext cx="8229600" cy="633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12875"/>
            <a:ext cx="8229600" cy="4713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3113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675688" y="6637338"/>
            <a:ext cx="468312" cy="2476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solidFill>
                  <a:srgbClr val="969696"/>
                </a:solidFill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fld id="{E06EF495-D7D4-44BA-B6F7-8B5963122FAC}" type="slidenum">
              <a:rPr kumimoji="1" lang="en-US" altLang="ja-JP" smtClean="0">
                <a:latin typeface="Arial" panose="020B0604020202020204" pitchFamily="34" charset="0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kumimoji="1" lang="en-US" altLang="ja-JP" smtClean="0">
              <a:latin typeface="Arial" panose="020B0604020202020204" pitchFamily="34" charset="0"/>
            </a:endParaRPr>
          </a:p>
        </p:txBody>
      </p:sp>
      <p:pic>
        <p:nvPicPr>
          <p:cNvPr id="1029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8000" y="25400"/>
            <a:ext cx="9080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7" name="Rectangle 7"/>
          <p:cNvSpPr>
            <a:spLocks noChangeArrowheads="1"/>
          </p:cNvSpPr>
          <p:nvPr/>
        </p:nvSpPr>
        <p:spPr bwMode="auto">
          <a:xfrm>
            <a:off x="6350" y="477838"/>
            <a:ext cx="9137650" cy="71437"/>
          </a:xfrm>
          <a:prstGeom prst="rect">
            <a:avLst/>
          </a:prstGeom>
          <a:solidFill>
            <a:srgbClr val="D12205"/>
          </a:solidFill>
          <a:ln>
            <a:noFill/>
          </a:ln>
          <a:extLst/>
        </p:spPr>
        <p:txBody>
          <a:bodyPr wrap="none" anchor="ctr"/>
          <a:lstStyle>
            <a:lvl1pPr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ja-JP" smtClean="0">
              <a:solidFill>
                <a:srgbClr val="4D4D4D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  <a:sym typeface="メイリオ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184815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latin typeface="Calibri" pitchFamily="34" charset="0"/>
          <a:ea typeface="ＭＳ Ｐゴシック" pitchFamily="50" charset="-128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latin typeface="Calibri" pitchFamily="34" charset="0"/>
          <a:ea typeface="ＭＳ Ｐゴシック" pitchFamily="50" charset="-128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latin typeface="Calibri" pitchFamily="34" charset="0"/>
          <a:ea typeface="ＭＳ Ｐゴシック" pitchFamily="50" charset="-128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latin typeface="Calibri" pitchFamily="34" charset="0"/>
          <a:ea typeface="ＭＳ Ｐゴシック" pitchFamily="50" charset="-128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latin typeface="Calibri" pitchFamily="34" charset="0"/>
          <a:ea typeface="ＭＳ Ｐゴシック" pitchFamily="5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latin typeface="Calibri" pitchFamily="34" charset="0"/>
          <a:ea typeface="ＭＳ Ｐゴシック" pitchFamily="5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latin typeface="Calibri" pitchFamily="34" charset="0"/>
          <a:ea typeface="ＭＳ Ｐゴシック" pitchFamily="5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latin typeface="Calibri" pitchFamily="34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28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4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76250"/>
            <a:ext cx="8229600" cy="633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12875"/>
            <a:ext cx="8229600" cy="4713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3113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675688" y="6637338"/>
            <a:ext cx="468312" cy="2476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solidFill>
                  <a:srgbClr val="969696"/>
                </a:solidFill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fld id="{E06EF495-D7D4-44BA-B6F7-8B5963122FAC}" type="slidenum">
              <a:rPr kumimoji="1" lang="en-US" altLang="ja-JP" smtClean="0">
                <a:latin typeface="Arial" panose="020B0604020202020204" pitchFamily="34" charset="0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kumimoji="1" lang="en-US" altLang="ja-JP" smtClean="0">
              <a:latin typeface="Arial" panose="020B0604020202020204" pitchFamily="34" charset="0"/>
            </a:endParaRPr>
          </a:p>
        </p:txBody>
      </p:sp>
      <p:pic>
        <p:nvPicPr>
          <p:cNvPr id="1029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8000" y="25400"/>
            <a:ext cx="9080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7" name="Rectangle 7"/>
          <p:cNvSpPr>
            <a:spLocks noChangeArrowheads="1"/>
          </p:cNvSpPr>
          <p:nvPr/>
        </p:nvSpPr>
        <p:spPr bwMode="auto">
          <a:xfrm>
            <a:off x="6350" y="477838"/>
            <a:ext cx="9137650" cy="71437"/>
          </a:xfrm>
          <a:prstGeom prst="rect">
            <a:avLst/>
          </a:prstGeom>
          <a:solidFill>
            <a:srgbClr val="D12205"/>
          </a:solidFill>
          <a:ln>
            <a:noFill/>
          </a:ln>
          <a:extLst/>
        </p:spPr>
        <p:txBody>
          <a:bodyPr wrap="none" anchor="ctr"/>
          <a:lstStyle>
            <a:lvl1pPr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ja-JP" smtClean="0">
              <a:solidFill>
                <a:srgbClr val="4D4D4D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  <a:sym typeface="メイリオ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846968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latin typeface="Calibri" pitchFamily="34" charset="0"/>
          <a:ea typeface="ＭＳ Ｐゴシック" pitchFamily="50" charset="-128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latin typeface="Calibri" pitchFamily="34" charset="0"/>
          <a:ea typeface="ＭＳ Ｐゴシック" pitchFamily="50" charset="-128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latin typeface="Calibri" pitchFamily="34" charset="0"/>
          <a:ea typeface="ＭＳ Ｐゴシック" pitchFamily="50" charset="-128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latin typeface="Calibri" pitchFamily="34" charset="0"/>
          <a:ea typeface="ＭＳ Ｐゴシック" pitchFamily="50" charset="-128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latin typeface="Calibri" pitchFamily="34" charset="0"/>
          <a:ea typeface="ＭＳ Ｐゴシック" pitchFamily="5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latin typeface="Calibri" pitchFamily="34" charset="0"/>
          <a:ea typeface="ＭＳ Ｐゴシック" pitchFamily="5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latin typeface="Calibri" pitchFamily="34" charset="0"/>
          <a:ea typeface="ＭＳ Ｐゴシック" pitchFamily="5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latin typeface="Calibri" pitchFamily="34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28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4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76250"/>
            <a:ext cx="8229600" cy="633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12875"/>
            <a:ext cx="8229600" cy="4713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3113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675688" y="6637338"/>
            <a:ext cx="468312" cy="2476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solidFill>
                  <a:srgbClr val="969696"/>
                </a:solidFill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fld id="{E06EF495-D7D4-44BA-B6F7-8B5963122FAC}" type="slidenum">
              <a:rPr kumimoji="1" lang="en-US" altLang="ja-JP" smtClean="0">
                <a:latin typeface="Arial" panose="020B0604020202020204" pitchFamily="34" charset="0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kumimoji="1" lang="en-US" altLang="ja-JP" smtClean="0">
              <a:latin typeface="Arial" panose="020B0604020202020204" pitchFamily="34" charset="0"/>
            </a:endParaRPr>
          </a:p>
        </p:txBody>
      </p:sp>
      <p:pic>
        <p:nvPicPr>
          <p:cNvPr id="1029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8000" y="25400"/>
            <a:ext cx="9080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7" name="Rectangle 7"/>
          <p:cNvSpPr>
            <a:spLocks noChangeArrowheads="1"/>
          </p:cNvSpPr>
          <p:nvPr/>
        </p:nvSpPr>
        <p:spPr bwMode="auto">
          <a:xfrm>
            <a:off x="6350" y="477838"/>
            <a:ext cx="9137650" cy="71437"/>
          </a:xfrm>
          <a:prstGeom prst="rect">
            <a:avLst/>
          </a:prstGeom>
          <a:solidFill>
            <a:srgbClr val="D12205"/>
          </a:solidFill>
          <a:ln>
            <a:noFill/>
          </a:ln>
          <a:extLst/>
        </p:spPr>
        <p:txBody>
          <a:bodyPr wrap="none" anchor="ctr"/>
          <a:lstStyle>
            <a:lvl1pPr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ja-JP" smtClean="0">
              <a:solidFill>
                <a:srgbClr val="4D4D4D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  <a:sym typeface="メイリオ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067942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latin typeface="Calibri" pitchFamily="34" charset="0"/>
          <a:ea typeface="ＭＳ Ｐゴシック" pitchFamily="50" charset="-128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latin typeface="Calibri" pitchFamily="34" charset="0"/>
          <a:ea typeface="ＭＳ Ｐゴシック" pitchFamily="50" charset="-128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latin typeface="Calibri" pitchFamily="34" charset="0"/>
          <a:ea typeface="ＭＳ Ｐゴシック" pitchFamily="50" charset="-128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latin typeface="Calibri" pitchFamily="34" charset="0"/>
          <a:ea typeface="ＭＳ Ｐゴシック" pitchFamily="50" charset="-128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latin typeface="Calibri" pitchFamily="34" charset="0"/>
          <a:ea typeface="ＭＳ Ｐゴシック" pitchFamily="5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latin typeface="Calibri" pitchFamily="34" charset="0"/>
          <a:ea typeface="ＭＳ Ｐゴシック" pitchFamily="5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latin typeface="Calibri" pitchFamily="34" charset="0"/>
          <a:ea typeface="ＭＳ Ｐゴシック" pitchFamily="5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latin typeface="Calibri" pitchFamily="34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28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4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76250"/>
            <a:ext cx="8229600" cy="633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12875"/>
            <a:ext cx="8229600" cy="4713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3113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675688" y="6637338"/>
            <a:ext cx="468312" cy="2476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solidFill>
                  <a:srgbClr val="969696"/>
                </a:solidFill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fld id="{E06EF495-D7D4-44BA-B6F7-8B5963122FAC}" type="slidenum">
              <a:rPr kumimoji="1" lang="en-US" altLang="ja-JP" smtClean="0">
                <a:latin typeface="Arial" panose="020B0604020202020204" pitchFamily="34" charset="0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kumimoji="1" lang="en-US" altLang="ja-JP" smtClean="0">
              <a:latin typeface="Arial" panose="020B0604020202020204" pitchFamily="34" charset="0"/>
            </a:endParaRPr>
          </a:p>
        </p:txBody>
      </p:sp>
      <p:pic>
        <p:nvPicPr>
          <p:cNvPr id="1029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8000" y="25400"/>
            <a:ext cx="9080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7" name="Rectangle 7"/>
          <p:cNvSpPr>
            <a:spLocks noChangeArrowheads="1"/>
          </p:cNvSpPr>
          <p:nvPr/>
        </p:nvSpPr>
        <p:spPr bwMode="auto">
          <a:xfrm>
            <a:off x="6350" y="477838"/>
            <a:ext cx="9137650" cy="71437"/>
          </a:xfrm>
          <a:prstGeom prst="rect">
            <a:avLst/>
          </a:prstGeom>
          <a:solidFill>
            <a:srgbClr val="D12205"/>
          </a:solidFill>
          <a:ln>
            <a:noFill/>
          </a:ln>
          <a:extLst/>
        </p:spPr>
        <p:txBody>
          <a:bodyPr wrap="none" anchor="ctr"/>
          <a:lstStyle>
            <a:lvl1pPr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ja-JP" smtClean="0">
              <a:solidFill>
                <a:srgbClr val="4D4D4D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  <a:sym typeface="メイリオ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517999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latin typeface="Calibri" pitchFamily="34" charset="0"/>
          <a:ea typeface="ＭＳ Ｐゴシック" pitchFamily="50" charset="-128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latin typeface="Calibri" pitchFamily="34" charset="0"/>
          <a:ea typeface="ＭＳ Ｐゴシック" pitchFamily="50" charset="-128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latin typeface="Calibri" pitchFamily="34" charset="0"/>
          <a:ea typeface="ＭＳ Ｐゴシック" pitchFamily="50" charset="-128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latin typeface="Calibri" pitchFamily="34" charset="0"/>
          <a:ea typeface="ＭＳ Ｐゴシック" pitchFamily="50" charset="-128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latin typeface="Calibri" pitchFamily="34" charset="0"/>
          <a:ea typeface="ＭＳ Ｐゴシック" pitchFamily="5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latin typeface="Calibri" pitchFamily="34" charset="0"/>
          <a:ea typeface="ＭＳ Ｐゴシック" pitchFamily="5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latin typeface="Calibri" pitchFamily="34" charset="0"/>
          <a:ea typeface="ＭＳ Ｐゴシック" pitchFamily="5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latin typeface="Calibri" pitchFamily="34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28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4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2630054"/>
            <a:ext cx="7730836" cy="301621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</a:rPr>
              <a:t>SVP Global Conference</a:t>
            </a:r>
          </a:p>
          <a:p>
            <a:pPr>
              <a:lnSpc>
                <a:spcPct val="150000"/>
              </a:lnSpc>
            </a:pPr>
            <a:endParaRPr lang="en-US" sz="1200" dirty="0">
              <a:solidFill>
                <a:schemeClr val="bg1"/>
              </a:solidFill>
            </a:endParaRPr>
          </a:p>
          <a:p>
            <a:r>
              <a:rPr lang="en-US" sz="4400" b="1" i="1" dirty="0">
                <a:solidFill>
                  <a:schemeClr val="bg1"/>
                </a:solidFill>
              </a:rPr>
              <a:t>“Rethinking Recruiting”</a:t>
            </a:r>
          </a:p>
          <a:p>
            <a:pPr>
              <a:lnSpc>
                <a:spcPct val="150000"/>
              </a:lnSpc>
            </a:pPr>
            <a:endParaRPr lang="en-US" sz="1200" dirty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</a:pPr>
            <a:endParaRPr lang="en-US" sz="2400" dirty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</a:pPr>
            <a:r>
              <a:rPr lang="en-US" sz="2400" dirty="0">
                <a:solidFill>
                  <a:schemeClr val="bg1"/>
                </a:solidFill>
              </a:rPr>
              <a:t>October 21, 2016</a:t>
            </a:r>
          </a:p>
        </p:txBody>
      </p:sp>
    </p:spTree>
    <p:extLst>
      <p:ext uri="{BB962C8B-B14F-4D97-AF65-F5344CB8AC3E}">
        <p14:creationId xmlns:p14="http://schemas.microsoft.com/office/powerpoint/2010/main" val="1076623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75144"/>
            <a:ext cx="7772400" cy="810044"/>
          </a:xfrm>
        </p:spPr>
        <p:txBody>
          <a:bodyPr/>
          <a:lstStyle/>
          <a:p>
            <a:r>
              <a:rPr lang="en-US" sz="5500" dirty="0">
                <a:solidFill>
                  <a:srgbClr val="00B2A9"/>
                </a:solidFill>
                <a:latin typeface="Calibri" pitchFamily="34" charset="0"/>
              </a:rPr>
              <a:t>SVP Arizona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85188"/>
            <a:ext cx="7772400" cy="5872813"/>
          </a:xfrm>
        </p:spPr>
        <p:txBody>
          <a:bodyPr/>
          <a:lstStyle/>
          <a:p>
            <a:pPr lvl="0">
              <a:lnSpc>
                <a:spcPct val="100000"/>
              </a:lnSpc>
            </a:pPr>
            <a:endParaRPr lang="en-US" sz="3200" dirty="0"/>
          </a:p>
          <a:p>
            <a:pPr lvl="0">
              <a:lnSpc>
                <a:spcPct val="100000"/>
              </a:lnSpc>
            </a:pPr>
            <a:r>
              <a:rPr lang="en-US" sz="3200" dirty="0"/>
              <a:t>Pipeline</a:t>
            </a:r>
          </a:p>
          <a:p>
            <a:pPr marL="800100" lvl="1" indent="-5715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800" dirty="0"/>
              <a:t>All partners are ambassadors</a:t>
            </a:r>
          </a:p>
          <a:p>
            <a:pPr marL="800100" lvl="1" indent="-5715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800" dirty="0"/>
              <a:t>Being intentional</a:t>
            </a:r>
          </a:p>
          <a:p>
            <a:pPr marL="800100" lvl="1" indent="-5715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800" dirty="0"/>
              <a:t>Make it fun (or as fun as possible)</a:t>
            </a:r>
          </a:p>
          <a:p>
            <a:r>
              <a:rPr lang="en-US" sz="3200" dirty="0"/>
              <a:t>Program</a:t>
            </a:r>
          </a:p>
          <a:p>
            <a:pPr marL="800100" lvl="1" indent="-5715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800" dirty="0"/>
              <a:t>Recruitment campaign—Game On!</a:t>
            </a:r>
          </a:p>
          <a:p>
            <a:r>
              <a:rPr lang="en-US" sz="3200" dirty="0"/>
              <a:t>Stewardship</a:t>
            </a:r>
          </a:p>
          <a:p>
            <a:pPr marL="800100" lvl="1" indent="-5715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800" dirty="0"/>
              <a:t>Multiple staff and partners</a:t>
            </a:r>
          </a:p>
          <a:p>
            <a:pPr marL="800100" lvl="1" indent="-571500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US" sz="2800" dirty="0">
              <a:latin typeface="+mn-lt"/>
            </a:endParaRPr>
          </a:p>
          <a:p>
            <a:pPr marL="800100" lvl="1" indent="-571500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US" sz="2800" dirty="0">
              <a:latin typeface="+mn-lt"/>
            </a:endParaRPr>
          </a:p>
          <a:p>
            <a:pPr marL="800100" lvl="1" indent="-571500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US" sz="2800" dirty="0">
              <a:latin typeface="+mn-lt"/>
            </a:endParaRPr>
          </a:p>
          <a:p>
            <a:pPr marL="800100" lvl="1" indent="-571500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US" sz="2800" dirty="0">
              <a:latin typeface="+mn-lt"/>
            </a:endParaRPr>
          </a:p>
          <a:p>
            <a:pPr marL="800100" lvl="1" indent="-571500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US" sz="2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540876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SVP</a:t>
            </a:r>
            <a:r>
              <a:rPr lang="ja-JP" altLang="en-US" smtClean="0"/>
              <a:t>　</a:t>
            </a:r>
            <a:r>
              <a:rPr lang="en-US" altLang="ja-JP" smtClean="0"/>
              <a:t>Tokyo</a:t>
            </a:r>
            <a:endParaRPr lang="ja-JP" altLang="en-US" smtClean="0"/>
          </a:p>
        </p:txBody>
      </p:sp>
      <p:sp>
        <p:nvSpPr>
          <p:cNvPr id="13315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196975"/>
            <a:ext cx="8229600" cy="4713288"/>
          </a:xfrm>
        </p:spPr>
        <p:txBody>
          <a:bodyPr/>
          <a:lstStyle/>
          <a:p>
            <a:r>
              <a:rPr lang="en-US" altLang="ja-JP" smtClean="0"/>
              <a:t>Partner : 110 units / 116 individuals</a:t>
            </a:r>
          </a:p>
          <a:p>
            <a:r>
              <a:rPr lang="en-US" altLang="ja-JP" smtClean="0"/>
              <a:t>Annual fee : 1000$/year</a:t>
            </a:r>
          </a:p>
          <a:p>
            <a:pPr lvl="1"/>
            <a:r>
              <a:rPr lang="en-US" altLang="ja-JP" smtClean="0"/>
              <a:t>Young and active community (over 60%</a:t>
            </a:r>
            <a:r>
              <a:rPr lang="ja-JP" altLang="en-US" smtClean="0"/>
              <a:t> </a:t>
            </a:r>
            <a:r>
              <a:rPr lang="en-US" altLang="ja-JP" smtClean="0"/>
              <a:t>partner are active)</a:t>
            </a:r>
          </a:p>
          <a:p>
            <a:r>
              <a:rPr lang="en-US" altLang="ja-JP" smtClean="0"/>
              <a:t>Large Potential Partners in Tokyo</a:t>
            </a:r>
          </a:p>
          <a:p>
            <a:pPr lvl="1"/>
            <a:r>
              <a:rPr lang="en-US" altLang="ja-JP" smtClean="0"/>
              <a:t>Population is 13M</a:t>
            </a:r>
          </a:p>
          <a:p>
            <a:pPr lvl="1"/>
            <a:r>
              <a:rPr lang="en-US" altLang="ja-JP" smtClean="0"/>
              <a:t>Social Innovation movement is Booming </a:t>
            </a:r>
          </a:p>
          <a:p>
            <a:pPr lvl="1"/>
            <a:endParaRPr lang="en-US" altLang="ja-JP" smtClean="0"/>
          </a:p>
          <a:p>
            <a:r>
              <a:rPr lang="en-US" altLang="ja-JP" smtClean="0"/>
              <a:t>SVP Tokyo need to balance of community</a:t>
            </a:r>
          </a:p>
          <a:p>
            <a:pPr lvl="1"/>
            <a:r>
              <a:rPr lang="en-US" altLang="ja-JP" smtClean="0"/>
              <a:t>Keep the balance of graduate and new comer  (-10 / +20)</a:t>
            </a:r>
          </a:p>
          <a:p>
            <a:pPr lvl="1"/>
            <a:r>
              <a:rPr lang="en-US" altLang="ja-JP" smtClean="0"/>
              <a:t>Have to keep atmosphere, culture and passion.</a:t>
            </a:r>
          </a:p>
          <a:p>
            <a:pPr lvl="1"/>
            <a:endParaRPr lang="en-US" altLang="ja-JP" smtClean="0"/>
          </a:p>
          <a:p>
            <a:pPr lvl="1"/>
            <a:endParaRPr lang="ja-JP" altLang="en-US" smtClean="0"/>
          </a:p>
        </p:txBody>
      </p:sp>
      <p:sp>
        <p:nvSpPr>
          <p:cNvPr id="13316" name="スライド番号プレースホルダー 3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55DE0D4-F0EE-46BE-BC2D-C48763D1BEDA}" type="slidenum">
              <a:rPr lang="en-US" altLang="ja-JP" sz="1000">
                <a:solidFill>
                  <a:srgbClr val="969696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ja-JP" sz="1000">
              <a:solidFill>
                <a:srgbClr val="969696"/>
              </a:solidFill>
              <a:latin typeface="Arial" panose="020B0604020202020204" pitchFamily="34" charset="0"/>
            </a:endParaRPr>
          </a:p>
        </p:txBody>
      </p:sp>
      <p:sp>
        <p:nvSpPr>
          <p:cNvPr id="5" name="タイトル 1"/>
          <p:cNvSpPr txBox="1">
            <a:spLocks/>
          </p:cNvSpPr>
          <p:nvPr/>
        </p:nvSpPr>
        <p:spPr bwMode="auto">
          <a:xfrm>
            <a:off x="457200" y="44450"/>
            <a:ext cx="8229600" cy="633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rgbClr val="990000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2"/>
                </a:solidFill>
                <a:latin typeface="Calibri" pitchFamily="34" charset="0"/>
                <a:ea typeface="ＭＳ Ｐゴシック" pitchFamily="50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2"/>
                </a:solidFill>
                <a:latin typeface="Calibri" pitchFamily="34" charset="0"/>
                <a:ea typeface="ＭＳ Ｐゴシック" pitchFamily="50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2"/>
                </a:solidFill>
                <a:latin typeface="Calibri" pitchFamily="34" charset="0"/>
                <a:ea typeface="ＭＳ Ｐゴシック" pitchFamily="50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2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2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2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2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2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defTabSz="914400">
              <a:defRPr/>
            </a:pPr>
            <a:r>
              <a:rPr lang="en-US" altLang="ja-JP" sz="2000" kern="0" dirty="0" smtClean="0"/>
              <a:t>Out line</a:t>
            </a:r>
            <a:endParaRPr lang="ja-JP" altLang="en-US" sz="2000" kern="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角丸四角形 80"/>
          <p:cNvSpPr/>
          <p:nvPr/>
        </p:nvSpPr>
        <p:spPr>
          <a:xfrm>
            <a:off x="341313" y="4140200"/>
            <a:ext cx="6462712" cy="1743075"/>
          </a:xfrm>
          <a:prstGeom prst="roundRect">
            <a:avLst/>
          </a:prstGeom>
          <a:solidFill>
            <a:srgbClr val="CCFF99">
              <a:alpha val="4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ja-JP" altLang="en-US">
              <a:solidFill>
                <a:srgbClr val="FFFFFF"/>
              </a:solidFill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3409950" y="1223963"/>
            <a:ext cx="3448050" cy="4765675"/>
          </a:xfrm>
          <a:prstGeom prst="rect">
            <a:avLst/>
          </a:prstGeom>
          <a:noFill/>
          <a:ln w="28575">
            <a:solidFill>
              <a:schemeClr val="bg2">
                <a:lumMod val="60000"/>
                <a:lumOff val="40000"/>
              </a:schemeClr>
            </a:solidFill>
          </a:ln>
        </p:spPr>
        <p:txBody>
          <a:bodyPr wrap="none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ja-JP" altLang="en-US" b="1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4907" name="角丸四角形 34906"/>
          <p:cNvSpPr/>
          <p:nvPr/>
        </p:nvSpPr>
        <p:spPr>
          <a:xfrm>
            <a:off x="341313" y="1579563"/>
            <a:ext cx="6462712" cy="1793875"/>
          </a:xfrm>
          <a:prstGeom prst="roundRect">
            <a:avLst/>
          </a:prstGeom>
          <a:solidFill>
            <a:srgbClr val="FFCCFF">
              <a:alpha val="4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ja-JP" altLang="en-US">
              <a:solidFill>
                <a:srgbClr val="FFFFFF"/>
              </a:solidFill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900113" y="1206500"/>
            <a:ext cx="1943100" cy="4765675"/>
          </a:xfrm>
          <a:prstGeom prst="rect">
            <a:avLst/>
          </a:prstGeom>
          <a:noFill/>
          <a:ln w="28575">
            <a:solidFill>
              <a:schemeClr val="bg2">
                <a:lumMod val="60000"/>
                <a:lumOff val="40000"/>
              </a:schemeClr>
            </a:solidFill>
          </a:ln>
        </p:spPr>
        <p:txBody>
          <a:bodyPr wrap="none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ja-JP" altLang="en-US" b="1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4342" name="スライド番号プレースホルダー 1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fld id="{8D6A9F0A-B6F6-407D-9694-9120F318ECAF}" type="slidenum">
              <a:rPr lang="en-US" altLang="ja-JP" sz="1100">
                <a:solidFill>
                  <a:srgbClr val="000000"/>
                </a:solidFill>
                <a:latin typeface="Arial" panose="020B0604020202020204" pitchFamily="34" charset="0"/>
                <a:ea typeface="ＭＳ Ｐ明朝" panose="02020600040205080304" pitchFamily="18" charset="-128"/>
              </a:rPr>
              <a:pPr algn="r">
                <a:spcBef>
                  <a:spcPct val="0"/>
                </a:spcBef>
                <a:buFontTx/>
                <a:buNone/>
              </a:pPr>
              <a:t>4</a:t>
            </a:fld>
            <a:endParaRPr lang="en-US" altLang="ja-JP" sz="1100">
              <a:solidFill>
                <a:srgbClr val="000000"/>
              </a:solidFill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  <p:sp>
        <p:nvSpPr>
          <p:cNvPr id="3" name="タイトル 1"/>
          <p:cNvSpPr txBox="1">
            <a:spLocks/>
          </p:cNvSpPr>
          <p:nvPr/>
        </p:nvSpPr>
        <p:spPr bwMode="auto">
          <a:xfrm>
            <a:off x="457200" y="44450"/>
            <a:ext cx="8229600" cy="633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rgbClr val="990000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2"/>
                </a:solidFill>
                <a:latin typeface="Calibri" pitchFamily="34" charset="0"/>
                <a:ea typeface="ＭＳ Ｐゴシック" pitchFamily="50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2"/>
                </a:solidFill>
                <a:latin typeface="Calibri" pitchFamily="34" charset="0"/>
                <a:ea typeface="ＭＳ Ｐゴシック" pitchFamily="50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2"/>
                </a:solidFill>
                <a:latin typeface="Calibri" pitchFamily="34" charset="0"/>
                <a:ea typeface="ＭＳ Ｐゴシック" pitchFamily="50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2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2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2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2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2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defTabSz="914400">
              <a:defRPr/>
            </a:pPr>
            <a:r>
              <a:rPr lang="en-US" altLang="ja-JP" sz="2000" kern="0" dirty="0" smtClean="0"/>
              <a:t>Recruitment root </a:t>
            </a:r>
            <a:endParaRPr lang="ja-JP" altLang="en-US" sz="2000" kern="0" dirty="0" smtClean="0"/>
          </a:p>
        </p:txBody>
      </p:sp>
      <p:sp>
        <p:nvSpPr>
          <p:cNvPr id="5" name="正方形/長方形 4"/>
          <p:cNvSpPr/>
          <p:nvPr/>
        </p:nvSpPr>
        <p:spPr>
          <a:xfrm>
            <a:off x="3665538" y="1671638"/>
            <a:ext cx="1298575" cy="67468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ja-JP" sz="1600" b="1" dirty="0">
                <a:solidFill>
                  <a:srgbClr val="0070C0"/>
                </a:solidFill>
              </a:rPr>
              <a:t>Introducing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ja-JP" sz="1600" b="1" dirty="0">
                <a:solidFill>
                  <a:srgbClr val="0070C0"/>
                </a:solidFill>
              </a:rPr>
              <a:t>By partner</a:t>
            </a:r>
          </a:p>
        </p:txBody>
      </p:sp>
      <p:sp>
        <p:nvSpPr>
          <p:cNvPr id="6" name="正方形/長方形 5"/>
          <p:cNvSpPr/>
          <p:nvPr/>
        </p:nvSpPr>
        <p:spPr>
          <a:xfrm>
            <a:off x="5343525" y="4243388"/>
            <a:ext cx="1298575" cy="67468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ja-JP" sz="1600" b="1" dirty="0">
                <a:solidFill>
                  <a:srgbClr val="0070C0"/>
                </a:solidFill>
              </a:rPr>
              <a:t>Mailing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ja-JP" sz="1600" b="1" dirty="0">
                <a:solidFill>
                  <a:srgbClr val="0070C0"/>
                </a:solidFill>
              </a:rPr>
              <a:t>List</a:t>
            </a:r>
          </a:p>
        </p:txBody>
      </p:sp>
      <p:sp>
        <p:nvSpPr>
          <p:cNvPr id="8" name="正方形/長方形 7"/>
          <p:cNvSpPr/>
          <p:nvPr/>
        </p:nvSpPr>
        <p:spPr>
          <a:xfrm>
            <a:off x="5364163" y="1670050"/>
            <a:ext cx="1298575" cy="6731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ja-JP" sz="1600" b="1" dirty="0">
                <a:solidFill>
                  <a:srgbClr val="0070C0"/>
                </a:solidFill>
              </a:rPr>
              <a:t>NWM</a:t>
            </a:r>
            <a:endParaRPr kumimoji="1" lang="ja-JP" altLang="en-US" sz="1600" dirty="0">
              <a:solidFill>
                <a:srgbClr val="0070C0"/>
              </a:solidFill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7235825" y="1658938"/>
            <a:ext cx="1298575" cy="6842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ja-JP" altLang="en-US" sz="1600" b="1" dirty="0">
                <a:solidFill>
                  <a:srgbClr val="0070C0"/>
                </a:solidFill>
              </a:rPr>
              <a:t>説明会</a:t>
            </a:r>
          </a:p>
        </p:txBody>
      </p:sp>
      <p:sp>
        <p:nvSpPr>
          <p:cNvPr id="13" name="正方形/長方形 12"/>
          <p:cNvSpPr/>
          <p:nvPr/>
        </p:nvSpPr>
        <p:spPr>
          <a:xfrm>
            <a:off x="7235825" y="2867025"/>
            <a:ext cx="1298575" cy="68421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ja-JP" sz="1600" b="1" dirty="0">
                <a:solidFill>
                  <a:srgbClr val="0070C0"/>
                </a:solidFill>
              </a:rPr>
              <a:t>Interview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ja-JP" sz="1600" b="1" dirty="0">
                <a:solidFill>
                  <a:srgbClr val="0070C0"/>
                </a:solidFill>
              </a:rPr>
              <a:t>B</a:t>
            </a:r>
            <a:r>
              <a:rPr kumimoji="1" lang="ja-JP" altLang="en-US" sz="1600" b="1" dirty="0">
                <a:solidFill>
                  <a:srgbClr val="0070C0"/>
                </a:solidFill>
              </a:rPr>
              <a:t>ｙ </a:t>
            </a:r>
            <a:r>
              <a:rPr kumimoji="1" lang="en-US" altLang="ja-JP" sz="1600" b="1" dirty="0" err="1">
                <a:solidFill>
                  <a:srgbClr val="0070C0"/>
                </a:solidFill>
              </a:rPr>
              <a:t>parter</a:t>
            </a:r>
            <a:endParaRPr kumimoji="1" lang="ja-JP" altLang="en-US" sz="1600" b="1" dirty="0">
              <a:solidFill>
                <a:srgbClr val="0070C0"/>
              </a:solidFill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1193800" y="5083175"/>
            <a:ext cx="1433513" cy="6731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ja-JP" sz="1600" b="1" dirty="0">
                <a:solidFill>
                  <a:srgbClr val="0070C0"/>
                </a:solidFill>
              </a:rPr>
              <a:t>Blog/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ja-JP" sz="1600" b="1" dirty="0">
                <a:solidFill>
                  <a:srgbClr val="0070C0"/>
                </a:solidFill>
              </a:rPr>
              <a:t>Web media</a:t>
            </a:r>
          </a:p>
        </p:txBody>
      </p:sp>
      <p:sp>
        <p:nvSpPr>
          <p:cNvPr id="17" name="正方形/長方形 16"/>
          <p:cNvSpPr/>
          <p:nvPr/>
        </p:nvSpPr>
        <p:spPr>
          <a:xfrm>
            <a:off x="1193800" y="1670050"/>
            <a:ext cx="1433513" cy="6746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ja-JP" sz="1600" b="1" dirty="0">
                <a:solidFill>
                  <a:srgbClr val="0070C0"/>
                </a:solidFill>
              </a:rPr>
              <a:t>External </a:t>
            </a:r>
            <a:br>
              <a:rPr kumimoji="1" lang="en-US" altLang="ja-JP" sz="1600" b="1" dirty="0">
                <a:solidFill>
                  <a:srgbClr val="0070C0"/>
                </a:solidFill>
              </a:rPr>
            </a:br>
            <a:r>
              <a:rPr kumimoji="1" lang="en-US" altLang="ja-JP" sz="1600" b="1" dirty="0">
                <a:solidFill>
                  <a:srgbClr val="0070C0"/>
                </a:solidFill>
              </a:rPr>
              <a:t>Event , 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ja-JP" sz="1600" b="1" dirty="0" err="1">
                <a:solidFill>
                  <a:srgbClr val="0070C0"/>
                </a:solidFill>
              </a:rPr>
              <a:t>Speach</a:t>
            </a:r>
            <a:endParaRPr kumimoji="1" lang="en-US" altLang="ja-JP" sz="1600" b="1" dirty="0">
              <a:solidFill>
                <a:srgbClr val="0070C0"/>
              </a:solidFill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1193800" y="4237038"/>
            <a:ext cx="1433513" cy="67468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ja-JP" sz="1600" b="1" dirty="0">
                <a:solidFill>
                  <a:srgbClr val="0070C0"/>
                </a:solidFill>
              </a:rPr>
              <a:t>SNS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ja-JP" sz="1200" b="1" dirty="0">
                <a:solidFill>
                  <a:srgbClr val="0070C0"/>
                </a:solidFill>
              </a:rPr>
              <a:t>(Facebook,</a:t>
            </a:r>
            <a:r>
              <a:rPr kumimoji="1" lang="ja-JP" altLang="en-US" sz="1200" b="1" dirty="0">
                <a:solidFill>
                  <a:srgbClr val="0070C0"/>
                </a:solidFill>
              </a:rPr>
              <a:t> </a:t>
            </a:r>
            <a:r>
              <a:rPr kumimoji="1" lang="en-US" altLang="ja-JP" sz="1200" b="1" dirty="0" err="1">
                <a:solidFill>
                  <a:srgbClr val="0070C0"/>
                </a:solidFill>
              </a:rPr>
              <a:t>twiter</a:t>
            </a:r>
            <a:r>
              <a:rPr kumimoji="1" lang="en-US" altLang="ja-JP" sz="1600" b="1" dirty="0">
                <a:solidFill>
                  <a:srgbClr val="0070C0"/>
                </a:solidFill>
              </a:rPr>
              <a:t>)</a:t>
            </a:r>
          </a:p>
        </p:txBody>
      </p:sp>
      <p:sp>
        <p:nvSpPr>
          <p:cNvPr id="19" name="正方形/長方形 18"/>
          <p:cNvSpPr/>
          <p:nvPr/>
        </p:nvSpPr>
        <p:spPr>
          <a:xfrm>
            <a:off x="1193800" y="2513013"/>
            <a:ext cx="1433513" cy="67468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ja-JP" sz="1600" b="1" dirty="0">
                <a:solidFill>
                  <a:srgbClr val="0070C0"/>
                </a:solidFill>
              </a:rPr>
              <a:t>MBA Classes 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ja-JP" sz="1600" b="1" dirty="0">
                <a:solidFill>
                  <a:srgbClr val="0070C0"/>
                </a:solidFill>
              </a:rPr>
              <a:t>By CEO</a:t>
            </a:r>
            <a:endParaRPr kumimoji="1" lang="ja-JP" altLang="en-US" sz="1600" b="1" dirty="0">
              <a:solidFill>
                <a:srgbClr val="0070C0"/>
              </a:solidFill>
            </a:endParaRPr>
          </a:p>
        </p:txBody>
      </p:sp>
      <p:sp>
        <p:nvSpPr>
          <p:cNvPr id="14353" name="テキスト ボックス 1"/>
          <p:cNvSpPr txBox="1">
            <a:spLocks noChangeArrowheads="1"/>
          </p:cNvSpPr>
          <p:nvPr/>
        </p:nvSpPr>
        <p:spPr bwMode="auto">
          <a:xfrm rot="-5400000">
            <a:off x="96044" y="4833144"/>
            <a:ext cx="96678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ja-JP" sz="1800" b="1" u="sng" smtClean="0">
                <a:solidFill>
                  <a:srgbClr val="000000"/>
                </a:solidFill>
                <a:latin typeface="Arial" panose="020B0604020202020204" pitchFamily="34" charset="0"/>
              </a:rPr>
              <a:t>On line</a:t>
            </a:r>
            <a:endParaRPr lang="ja-JP" altLang="en-US" sz="1800" b="1" u="sng" smtClean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4354" name="テキスト ボックス 20"/>
          <p:cNvSpPr txBox="1">
            <a:spLocks noChangeArrowheads="1"/>
          </p:cNvSpPr>
          <p:nvPr/>
        </p:nvSpPr>
        <p:spPr bwMode="auto">
          <a:xfrm rot="-5400000">
            <a:off x="115094" y="2334419"/>
            <a:ext cx="96678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ja-JP" sz="1800" b="1" u="sng" smtClean="0">
                <a:solidFill>
                  <a:srgbClr val="000000"/>
                </a:solidFill>
                <a:latin typeface="Arial" panose="020B0604020202020204" pitchFamily="34" charset="0"/>
              </a:rPr>
              <a:t>On site</a:t>
            </a:r>
            <a:endParaRPr lang="ja-JP" altLang="en-US" sz="1800" b="1" u="sng" smtClean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22" name="正方形/長方形 21"/>
          <p:cNvSpPr/>
          <p:nvPr/>
        </p:nvSpPr>
        <p:spPr>
          <a:xfrm>
            <a:off x="3654425" y="5068888"/>
            <a:ext cx="1298575" cy="674687"/>
          </a:xfrm>
          <a:prstGeom prst="rect">
            <a:avLst/>
          </a:prstGeom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ja-JP" sz="1600" b="1" dirty="0">
                <a:solidFill>
                  <a:srgbClr val="0070C0"/>
                </a:solidFill>
              </a:rPr>
              <a:t>Official Website and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ja-JP" sz="1600" b="1" dirty="0">
                <a:solidFill>
                  <a:srgbClr val="0070C0"/>
                </a:solidFill>
              </a:rPr>
              <a:t>Account</a:t>
            </a:r>
            <a:endParaRPr kumimoji="1" lang="ja-JP" altLang="en-US" sz="1600" b="1" dirty="0">
              <a:solidFill>
                <a:srgbClr val="0070C0"/>
              </a:solidFill>
            </a:endParaRPr>
          </a:p>
        </p:txBody>
      </p:sp>
      <p:sp>
        <p:nvSpPr>
          <p:cNvPr id="14356" name="テキスト ボックス 3"/>
          <p:cNvSpPr txBox="1">
            <a:spLocks noChangeArrowheads="1"/>
          </p:cNvSpPr>
          <p:nvPr/>
        </p:nvSpPr>
        <p:spPr bwMode="auto">
          <a:xfrm>
            <a:off x="755650" y="1020763"/>
            <a:ext cx="1095375" cy="369887"/>
          </a:xfrm>
          <a:prstGeom prst="rect">
            <a:avLst/>
          </a:prstGeom>
          <a:solidFill>
            <a:schemeClr val="bg1"/>
          </a:solidFill>
          <a:ln w="28575">
            <a:solidFill>
              <a:schemeClr val="bg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ja-JP" sz="1800" b="1" smtClean="0">
                <a:solidFill>
                  <a:srgbClr val="000000"/>
                </a:solidFill>
                <a:latin typeface="Arial" panose="020B0604020202020204" pitchFamily="34" charset="0"/>
              </a:rPr>
              <a:t>External</a:t>
            </a:r>
            <a:endParaRPr lang="ja-JP" altLang="en-US" sz="1800" b="1" smtClean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4357" name="テキスト ボックス 24"/>
          <p:cNvSpPr txBox="1">
            <a:spLocks noChangeArrowheads="1"/>
          </p:cNvSpPr>
          <p:nvPr/>
        </p:nvSpPr>
        <p:spPr bwMode="auto">
          <a:xfrm>
            <a:off x="3276600" y="1020763"/>
            <a:ext cx="1019175" cy="369887"/>
          </a:xfrm>
          <a:prstGeom prst="rect">
            <a:avLst/>
          </a:prstGeom>
          <a:solidFill>
            <a:schemeClr val="bg1"/>
          </a:solidFill>
          <a:ln w="28575">
            <a:solidFill>
              <a:schemeClr val="bg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ja-JP" sz="1800" b="1" smtClean="0">
                <a:solidFill>
                  <a:srgbClr val="000000"/>
                </a:solidFill>
                <a:latin typeface="Arial" panose="020B0604020202020204" pitchFamily="34" charset="0"/>
              </a:rPr>
              <a:t>Internal</a:t>
            </a:r>
            <a:endParaRPr lang="ja-JP" altLang="en-US" sz="1800" b="1" smtClean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cxnSp>
        <p:nvCxnSpPr>
          <p:cNvPr id="34819" name="カギ線コネクタ 34818"/>
          <p:cNvCxnSpPr>
            <a:stCxn id="22" idx="3"/>
            <a:endCxn id="8" idx="1"/>
          </p:cNvCxnSpPr>
          <p:nvPr/>
        </p:nvCxnSpPr>
        <p:spPr>
          <a:xfrm flipV="1">
            <a:off x="4953000" y="2006600"/>
            <a:ext cx="411163" cy="3398838"/>
          </a:xfrm>
          <a:prstGeom prst="bentConnector3">
            <a:avLst>
              <a:gd name="adj1" fmla="val 50000"/>
            </a:avLst>
          </a:prstGeom>
          <a:ln w="28575">
            <a:solidFill>
              <a:srgbClr val="990000"/>
            </a:solidFill>
            <a:headEnd type="oval" w="med" len="med"/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カギ線コネクタ 84"/>
          <p:cNvCxnSpPr>
            <a:stCxn id="5" idx="3"/>
            <a:endCxn id="8" idx="1"/>
          </p:cNvCxnSpPr>
          <p:nvPr/>
        </p:nvCxnSpPr>
        <p:spPr>
          <a:xfrm flipV="1">
            <a:off x="4964113" y="2006600"/>
            <a:ext cx="400050" cy="1588"/>
          </a:xfrm>
          <a:prstGeom prst="bentConnector3">
            <a:avLst>
              <a:gd name="adj1" fmla="val 50000"/>
            </a:avLst>
          </a:prstGeom>
          <a:ln w="28575">
            <a:solidFill>
              <a:srgbClr val="990000"/>
            </a:solidFill>
            <a:headEnd type="oval" w="med" len="med"/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直線矢印コネクタ 163"/>
          <p:cNvCxnSpPr/>
          <p:nvPr/>
        </p:nvCxnSpPr>
        <p:spPr>
          <a:xfrm flipV="1">
            <a:off x="5692775" y="2298700"/>
            <a:ext cx="0" cy="1944688"/>
          </a:xfrm>
          <a:prstGeom prst="straightConnector1">
            <a:avLst/>
          </a:prstGeom>
          <a:ln w="28575">
            <a:solidFill>
              <a:srgbClr val="990000"/>
            </a:solidFill>
            <a:headEnd type="oval" w="med" len="med"/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直線矢印コネクタ 165"/>
          <p:cNvCxnSpPr/>
          <p:nvPr/>
        </p:nvCxnSpPr>
        <p:spPr>
          <a:xfrm>
            <a:off x="6300788" y="2346325"/>
            <a:ext cx="0" cy="1897063"/>
          </a:xfrm>
          <a:prstGeom prst="straightConnector1">
            <a:avLst/>
          </a:prstGeom>
          <a:ln w="28575">
            <a:solidFill>
              <a:srgbClr val="990000"/>
            </a:solidFill>
            <a:headEnd type="oval" w="med" len="med"/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カギ線コネクタ 168"/>
          <p:cNvCxnSpPr>
            <a:stCxn id="17" idx="3"/>
            <a:endCxn id="22" idx="1"/>
          </p:cNvCxnSpPr>
          <p:nvPr/>
        </p:nvCxnSpPr>
        <p:spPr>
          <a:xfrm>
            <a:off x="2627313" y="2006600"/>
            <a:ext cx="1027112" cy="3398838"/>
          </a:xfrm>
          <a:prstGeom prst="bentConnector3">
            <a:avLst>
              <a:gd name="adj1" fmla="val 50000"/>
            </a:avLst>
          </a:prstGeom>
          <a:ln w="28575">
            <a:solidFill>
              <a:srgbClr val="990000"/>
            </a:solidFill>
            <a:headEnd type="oval" w="med" len="med"/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カギ線コネクタ 171"/>
          <p:cNvCxnSpPr>
            <a:stCxn id="19" idx="3"/>
            <a:endCxn id="22" idx="1"/>
          </p:cNvCxnSpPr>
          <p:nvPr/>
        </p:nvCxnSpPr>
        <p:spPr>
          <a:xfrm>
            <a:off x="2627313" y="2849563"/>
            <a:ext cx="1027112" cy="2555875"/>
          </a:xfrm>
          <a:prstGeom prst="bentConnector3">
            <a:avLst>
              <a:gd name="adj1" fmla="val 50000"/>
            </a:avLst>
          </a:prstGeom>
          <a:ln w="28575">
            <a:solidFill>
              <a:srgbClr val="990000"/>
            </a:solidFill>
            <a:headEnd type="oval" w="med" len="med"/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カギ線コネクタ 174"/>
          <p:cNvCxnSpPr>
            <a:stCxn id="15" idx="3"/>
            <a:endCxn id="22" idx="1"/>
          </p:cNvCxnSpPr>
          <p:nvPr/>
        </p:nvCxnSpPr>
        <p:spPr>
          <a:xfrm flipV="1">
            <a:off x="2627313" y="5405438"/>
            <a:ext cx="1027112" cy="14287"/>
          </a:xfrm>
          <a:prstGeom prst="bentConnector3">
            <a:avLst>
              <a:gd name="adj1" fmla="val 50000"/>
            </a:avLst>
          </a:prstGeom>
          <a:ln w="28575">
            <a:solidFill>
              <a:srgbClr val="990000"/>
            </a:solidFill>
            <a:headEnd type="oval" w="med" len="med"/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カギ線コネクタ 177"/>
          <p:cNvCxnSpPr>
            <a:stCxn id="18" idx="3"/>
            <a:endCxn id="22" idx="1"/>
          </p:cNvCxnSpPr>
          <p:nvPr/>
        </p:nvCxnSpPr>
        <p:spPr>
          <a:xfrm>
            <a:off x="2627313" y="4573588"/>
            <a:ext cx="1027112" cy="831850"/>
          </a:xfrm>
          <a:prstGeom prst="bentConnector3">
            <a:avLst>
              <a:gd name="adj1" fmla="val 50000"/>
            </a:avLst>
          </a:prstGeom>
          <a:ln w="28575">
            <a:solidFill>
              <a:srgbClr val="990000"/>
            </a:solidFill>
            <a:headEnd type="oval" w="med" len="med"/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4" name="直線矢印コネクタ 223"/>
          <p:cNvCxnSpPr>
            <a:stCxn id="14" idx="2"/>
            <a:endCxn id="13" idx="0"/>
          </p:cNvCxnSpPr>
          <p:nvPr/>
        </p:nvCxnSpPr>
        <p:spPr>
          <a:xfrm>
            <a:off x="7885113" y="2343150"/>
            <a:ext cx="0" cy="523875"/>
          </a:xfrm>
          <a:prstGeom prst="straightConnector1">
            <a:avLst/>
          </a:prstGeom>
          <a:ln w="28575">
            <a:solidFill>
              <a:srgbClr val="990000"/>
            </a:solidFill>
            <a:headEnd type="oval" w="med" len="med"/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3" name="正方形/長方形 232"/>
          <p:cNvSpPr/>
          <p:nvPr/>
        </p:nvSpPr>
        <p:spPr>
          <a:xfrm>
            <a:off x="7235825" y="4117975"/>
            <a:ext cx="1298575" cy="68421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ja-JP" sz="1600" b="1" dirty="0">
                <a:solidFill>
                  <a:srgbClr val="0070C0"/>
                </a:solidFill>
              </a:rPr>
              <a:t>Registration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ja-JP" sz="1600" b="1" dirty="0">
                <a:solidFill>
                  <a:srgbClr val="0070C0"/>
                </a:solidFill>
              </a:rPr>
              <a:t>Payment</a:t>
            </a:r>
            <a:endParaRPr kumimoji="1" lang="ja-JP" altLang="en-US" sz="1600" b="1" dirty="0">
              <a:solidFill>
                <a:srgbClr val="0070C0"/>
              </a:solidFill>
            </a:endParaRPr>
          </a:p>
        </p:txBody>
      </p:sp>
      <p:cxnSp>
        <p:nvCxnSpPr>
          <p:cNvPr id="234" name="直線矢印コネクタ 233"/>
          <p:cNvCxnSpPr>
            <a:stCxn id="13" idx="2"/>
            <a:endCxn id="233" idx="0"/>
          </p:cNvCxnSpPr>
          <p:nvPr/>
        </p:nvCxnSpPr>
        <p:spPr>
          <a:xfrm>
            <a:off x="7885113" y="3551238"/>
            <a:ext cx="0" cy="566737"/>
          </a:xfrm>
          <a:prstGeom prst="straightConnector1">
            <a:avLst/>
          </a:prstGeom>
          <a:ln w="28575">
            <a:solidFill>
              <a:srgbClr val="990000"/>
            </a:solidFill>
            <a:headEnd type="oval" w="med" len="med"/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3" name="カギ線コネクタ 242"/>
          <p:cNvCxnSpPr>
            <a:stCxn id="8" idx="3"/>
            <a:endCxn id="14" idx="1"/>
          </p:cNvCxnSpPr>
          <p:nvPr/>
        </p:nvCxnSpPr>
        <p:spPr>
          <a:xfrm flipV="1">
            <a:off x="6662738" y="2001838"/>
            <a:ext cx="573087" cy="4762"/>
          </a:xfrm>
          <a:prstGeom prst="bentConnector3">
            <a:avLst>
              <a:gd name="adj1" fmla="val 50000"/>
            </a:avLst>
          </a:prstGeom>
          <a:ln w="28575">
            <a:solidFill>
              <a:srgbClr val="990000"/>
            </a:solidFill>
            <a:headEnd type="oval" w="med" len="med"/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7" name="カギ線コネクタ 246"/>
          <p:cNvCxnSpPr>
            <a:stCxn id="6" idx="3"/>
            <a:endCxn id="14" idx="1"/>
          </p:cNvCxnSpPr>
          <p:nvPr/>
        </p:nvCxnSpPr>
        <p:spPr>
          <a:xfrm flipV="1">
            <a:off x="6642100" y="2001838"/>
            <a:ext cx="593725" cy="2578100"/>
          </a:xfrm>
          <a:prstGeom prst="bentConnector3">
            <a:avLst>
              <a:gd name="adj1" fmla="val 50000"/>
            </a:avLst>
          </a:prstGeom>
          <a:ln w="28575">
            <a:solidFill>
              <a:srgbClr val="990000"/>
            </a:solidFill>
            <a:headEnd type="oval" w="med" len="med"/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884" name="角丸四角形 34883"/>
          <p:cNvSpPr/>
          <p:nvPr/>
        </p:nvSpPr>
        <p:spPr>
          <a:xfrm>
            <a:off x="8070850" y="2220913"/>
            <a:ext cx="749300" cy="338137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99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ja-JP" dirty="0">
                <a:solidFill>
                  <a:srgbClr val="990000"/>
                </a:solidFill>
              </a:rPr>
              <a:t>24</a:t>
            </a:r>
            <a:endParaRPr kumimoji="1" lang="ja-JP" altLang="en-US" dirty="0">
              <a:solidFill>
                <a:srgbClr val="990000"/>
              </a:solidFill>
            </a:endParaRPr>
          </a:p>
        </p:txBody>
      </p:sp>
      <p:sp>
        <p:nvSpPr>
          <p:cNvPr id="263" name="角丸四角形 262"/>
          <p:cNvSpPr/>
          <p:nvPr/>
        </p:nvSpPr>
        <p:spPr>
          <a:xfrm>
            <a:off x="8070850" y="4645025"/>
            <a:ext cx="749300" cy="336550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99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ja-JP" dirty="0">
                <a:solidFill>
                  <a:srgbClr val="990000"/>
                </a:solidFill>
              </a:rPr>
              <a:t>17</a:t>
            </a:r>
            <a:endParaRPr kumimoji="1" lang="ja-JP" altLang="en-US" dirty="0">
              <a:solidFill>
                <a:srgbClr val="990000"/>
              </a:solidFill>
            </a:endParaRPr>
          </a:p>
        </p:txBody>
      </p:sp>
      <p:sp>
        <p:nvSpPr>
          <p:cNvPr id="94" name="角丸四角形 93"/>
          <p:cNvSpPr/>
          <p:nvPr/>
        </p:nvSpPr>
        <p:spPr>
          <a:xfrm>
            <a:off x="5867400" y="2173288"/>
            <a:ext cx="895350" cy="338137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99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ja-JP" dirty="0">
                <a:solidFill>
                  <a:srgbClr val="990000"/>
                </a:solidFill>
              </a:rPr>
              <a:t>241</a:t>
            </a:r>
            <a:endParaRPr kumimoji="1" lang="ja-JP" altLang="en-US" dirty="0">
              <a:solidFill>
                <a:srgbClr val="990000"/>
              </a:solidFill>
            </a:endParaRPr>
          </a:p>
        </p:txBody>
      </p:sp>
      <p:sp>
        <p:nvSpPr>
          <p:cNvPr id="57" name="正方形/長方形 56"/>
          <p:cNvSpPr/>
          <p:nvPr/>
        </p:nvSpPr>
        <p:spPr>
          <a:xfrm>
            <a:off x="3659188" y="4224338"/>
            <a:ext cx="1296987" cy="67468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ja-JP" sz="1600" b="1" dirty="0">
                <a:solidFill>
                  <a:srgbClr val="0070C0"/>
                </a:solidFill>
              </a:rPr>
              <a:t>Official Account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ja-JP" sz="1050" b="1" dirty="0">
                <a:solidFill>
                  <a:srgbClr val="0070C0"/>
                </a:solidFill>
              </a:rPr>
              <a:t>(Facebook , Twitter)</a:t>
            </a:r>
            <a:endParaRPr kumimoji="1" lang="en-US" altLang="ja-JP" sz="1000" b="1" dirty="0">
              <a:solidFill>
                <a:srgbClr val="0070C0"/>
              </a:solidFill>
            </a:endParaRPr>
          </a:p>
        </p:txBody>
      </p:sp>
      <p:cxnSp>
        <p:nvCxnSpPr>
          <p:cNvPr id="58" name="カギ線コネクタ 57"/>
          <p:cNvCxnSpPr>
            <a:stCxn id="57" idx="2"/>
            <a:endCxn id="22" idx="0"/>
          </p:cNvCxnSpPr>
          <p:nvPr/>
        </p:nvCxnSpPr>
        <p:spPr>
          <a:xfrm rot="5400000">
            <a:off x="4221162" y="4981576"/>
            <a:ext cx="169863" cy="4762"/>
          </a:xfrm>
          <a:prstGeom prst="bentConnector3">
            <a:avLst>
              <a:gd name="adj1" fmla="val 50000"/>
            </a:avLst>
          </a:prstGeom>
          <a:ln w="28575">
            <a:solidFill>
              <a:srgbClr val="990000"/>
            </a:solidFill>
            <a:headEnd type="oval" w="med" len="med"/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カギ線コネクタ 61"/>
          <p:cNvCxnSpPr>
            <a:stCxn id="18" idx="3"/>
            <a:endCxn id="57" idx="1"/>
          </p:cNvCxnSpPr>
          <p:nvPr/>
        </p:nvCxnSpPr>
        <p:spPr>
          <a:xfrm flipV="1">
            <a:off x="2627313" y="4560888"/>
            <a:ext cx="1031875" cy="12700"/>
          </a:xfrm>
          <a:prstGeom prst="bentConnector3">
            <a:avLst>
              <a:gd name="adj1" fmla="val 50000"/>
            </a:avLst>
          </a:prstGeom>
          <a:ln w="28575">
            <a:solidFill>
              <a:srgbClr val="990000"/>
            </a:solidFill>
            <a:headEnd type="oval" w="med" len="med"/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カギ線コネクタ 64"/>
          <p:cNvCxnSpPr>
            <a:stCxn id="57" idx="3"/>
            <a:endCxn id="8" idx="1"/>
          </p:cNvCxnSpPr>
          <p:nvPr/>
        </p:nvCxnSpPr>
        <p:spPr>
          <a:xfrm flipV="1">
            <a:off x="4956175" y="2006600"/>
            <a:ext cx="407988" cy="2555875"/>
          </a:xfrm>
          <a:prstGeom prst="bentConnector3">
            <a:avLst>
              <a:gd name="adj1" fmla="val 50000"/>
            </a:avLst>
          </a:prstGeom>
          <a:ln w="28575">
            <a:solidFill>
              <a:srgbClr val="990000"/>
            </a:solidFill>
            <a:headEnd type="oval" w="med" len="med"/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正方形/長方形 69"/>
          <p:cNvSpPr/>
          <p:nvPr/>
        </p:nvSpPr>
        <p:spPr>
          <a:xfrm>
            <a:off x="1193800" y="3417888"/>
            <a:ext cx="1433513" cy="67468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ja-JP" sz="1600" b="1" dirty="0">
                <a:solidFill>
                  <a:srgbClr val="0070C0"/>
                </a:solidFill>
              </a:rPr>
              <a:t>Media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ja-JP" altLang="en-US" sz="1100" b="1" dirty="0">
                <a:solidFill>
                  <a:srgbClr val="0070C0"/>
                </a:solidFill>
              </a:rPr>
              <a:t>（</a:t>
            </a:r>
            <a:r>
              <a:rPr kumimoji="1" lang="en-US" altLang="ja-JP" sz="1100" b="1" dirty="0">
                <a:solidFill>
                  <a:srgbClr val="0070C0"/>
                </a:solidFill>
              </a:rPr>
              <a:t>Papers, magazines, websites</a:t>
            </a:r>
            <a:r>
              <a:rPr kumimoji="1" lang="ja-JP" altLang="en-US" sz="1100" b="1" dirty="0">
                <a:solidFill>
                  <a:srgbClr val="0070C0"/>
                </a:solidFill>
              </a:rPr>
              <a:t>）</a:t>
            </a:r>
            <a:endParaRPr kumimoji="1" lang="en-US" altLang="ja-JP" sz="1100" b="1" dirty="0">
              <a:solidFill>
                <a:srgbClr val="0070C0"/>
              </a:solidFill>
            </a:endParaRPr>
          </a:p>
        </p:txBody>
      </p:sp>
      <p:cxnSp>
        <p:nvCxnSpPr>
          <p:cNvPr id="71" name="カギ線コネクタ 70"/>
          <p:cNvCxnSpPr>
            <a:stCxn id="70" idx="3"/>
            <a:endCxn id="22" idx="1"/>
          </p:cNvCxnSpPr>
          <p:nvPr/>
        </p:nvCxnSpPr>
        <p:spPr>
          <a:xfrm>
            <a:off x="2627313" y="3754438"/>
            <a:ext cx="1027112" cy="1651000"/>
          </a:xfrm>
          <a:prstGeom prst="bentConnector3">
            <a:avLst>
              <a:gd name="adj1" fmla="val 50000"/>
            </a:avLst>
          </a:prstGeom>
          <a:ln w="28575">
            <a:solidFill>
              <a:srgbClr val="990000"/>
            </a:solidFill>
            <a:headEnd type="oval" w="med" len="med"/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カギ線コネクタ 45"/>
          <p:cNvCxnSpPr>
            <a:stCxn id="5" idx="0"/>
            <a:endCxn id="14" idx="0"/>
          </p:cNvCxnSpPr>
          <p:nvPr/>
        </p:nvCxnSpPr>
        <p:spPr>
          <a:xfrm rot="5400000" flipH="1" flipV="1">
            <a:off x="6093619" y="-119856"/>
            <a:ext cx="12700" cy="3570288"/>
          </a:xfrm>
          <a:prstGeom prst="bentConnector3">
            <a:avLst>
              <a:gd name="adj1" fmla="val 1900000"/>
            </a:avLst>
          </a:prstGeom>
          <a:ln w="28575">
            <a:solidFill>
              <a:srgbClr val="990000"/>
            </a:solidFill>
            <a:headEnd type="oval" w="med" len="med"/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カギ線コネクタ 55"/>
          <p:cNvCxnSpPr>
            <a:stCxn id="70" idx="3"/>
            <a:endCxn id="57" idx="0"/>
          </p:cNvCxnSpPr>
          <p:nvPr/>
        </p:nvCxnSpPr>
        <p:spPr>
          <a:xfrm>
            <a:off x="2627313" y="3754438"/>
            <a:ext cx="1681162" cy="469900"/>
          </a:xfrm>
          <a:prstGeom prst="bentConnector2">
            <a:avLst/>
          </a:prstGeom>
          <a:ln w="28575">
            <a:solidFill>
              <a:srgbClr val="990000"/>
            </a:solidFill>
            <a:headEnd type="oval" w="med" len="med"/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正方形/長方形 63"/>
          <p:cNvSpPr/>
          <p:nvPr/>
        </p:nvSpPr>
        <p:spPr>
          <a:xfrm>
            <a:off x="7235825" y="5337175"/>
            <a:ext cx="1298575" cy="684213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ja-JP" sz="1600" b="1" dirty="0">
                <a:solidFill>
                  <a:srgbClr val="0070C0"/>
                </a:solidFill>
              </a:rPr>
              <a:t>orientation</a:t>
            </a:r>
            <a:endParaRPr kumimoji="1" lang="ja-JP" altLang="en-US" sz="1600" b="1" dirty="0">
              <a:solidFill>
                <a:srgbClr val="0070C0"/>
              </a:solidFill>
            </a:endParaRPr>
          </a:p>
        </p:txBody>
      </p:sp>
      <p:cxnSp>
        <p:nvCxnSpPr>
          <p:cNvPr id="66" name="直線矢印コネクタ 65"/>
          <p:cNvCxnSpPr>
            <a:stCxn id="233" idx="2"/>
            <a:endCxn id="64" idx="0"/>
          </p:cNvCxnSpPr>
          <p:nvPr/>
        </p:nvCxnSpPr>
        <p:spPr>
          <a:xfrm>
            <a:off x="7885113" y="4802188"/>
            <a:ext cx="0" cy="534987"/>
          </a:xfrm>
          <a:prstGeom prst="straightConnector1">
            <a:avLst/>
          </a:prstGeom>
          <a:ln w="28575">
            <a:solidFill>
              <a:srgbClr val="990000"/>
            </a:solidFill>
            <a:headEnd type="oval" w="med" len="med"/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角丸四角形 71"/>
          <p:cNvSpPr/>
          <p:nvPr/>
        </p:nvSpPr>
        <p:spPr>
          <a:xfrm>
            <a:off x="5867400" y="4841875"/>
            <a:ext cx="895350" cy="338138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99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ja-JP" dirty="0">
                <a:solidFill>
                  <a:srgbClr val="990000"/>
                </a:solidFill>
              </a:rPr>
              <a:t>578</a:t>
            </a:r>
            <a:endParaRPr kumimoji="1" lang="ja-JP" altLang="en-US" dirty="0">
              <a:solidFill>
                <a:srgbClr val="99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円/楕円 6"/>
          <p:cNvSpPr/>
          <p:nvPr/>
        </p:nvSpPr>
        <p:spPr>
          <a:xfrm>
            <a:off x="755650" y="1268413"/>
            <a:ext cx="7129463" cy="5256212"/>
          </a:xfrm>
          <a:prstGeom prst="ellipse">
            <a:avLst/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kumimoji="1" lang="ja-JP" altLang="en-US" sz="2000" dirty="0">
              <a:solidFill>
                <a:srgbClr val="C00000"/>
              </a:solidFill>
            </a:endParaRPr>
          </a:p>
        </p:txBody>
      </p:sp>
      <p:sp>
        <p:nvSpPr>
          <p:cNvPr id="6" name="円/楕円 5"/>
          <p:cNvSpPr/>
          <p:nvPr/>
        </p:nvSpPr>
        <p:spPr>
          <a:xfrm>
            <a:off x="2195513" y="1916113"/>
            <a:ext cx="5472112" cy="4141787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kumimoji="1" lang="ja-JP" altLang="en-US" sz="2000" dirty="0">
              <a:solidFill>
                <a:srgbClr val="C00000"/>
              </a:solidFill>
            </a:endParaRPr>
          </a:p>
        </p:txBody>
      </p:sp>
      <p:sp>
        <p:nvSpPr>
          <p:cNvPr id="15364" name="スライド番号プレースホルダー 1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0FC1DF0-CE3C-443C-A6F0-5867E0F4B837}" type="slidenum">
              <a:rPr lang="en-US" altLang="ja-JP" sz="1000">
                <a:solidFill>
                  <a:srgbClr val="969696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ja-JP" sz="1000">
              <a:solidFill>
                <a:srgbClr val="969696"/>
              </a:solidFill>
              <a:latin typeface="Arial" panose="020B0604020202020204" pitchFamily="34" charset="0"/>
            </a:endParaRPr>
          </a:p>
        </p:txBody>
      </p:sp>
      <p:sp>
        <p:nvSpPr>
          <p:cNvPr id="3" name="タイトル 1"/>
          <p:cNvSpPr txBox="1">
            <a:spLocks/>
          </p:cNvSpPr>
          <p:nvPr/>
        </p:nvSpPr>
        <p:spPr bwMode="auto">
          <a:xfrm>
            <a:off x="457200" y="44450"/>
            <a:ext cx="8229600" cy="633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rgbClr val="990000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2"/>
                </a:solidFill>
                <a:latin typeface="Calibri" pitchFamily="34" charset="0"/>
                <a:ea typeface="ＭＳ Ｐゴシック" pitchFamily="50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2"/>
                </a:solidFill>
                <a:latin typeface="Calibri" pitchFamily="34" charset="0"/>
                <a:ea typeface="ＭＳ Ｐゴシック" pitchFamily="50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2"/>
                </a:solidFill>
                <a:latin typeface="Calibri" pitchFamily="34" charset="0"/>
                <a:ea typeface="ＭＳ Ｐゴシック" pitchFamily="50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2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2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2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2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2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defTabSz="914400">
              <a:defRPr/>
            </a:pPr>
            <a:endParaRPr lang="ja-JP" altLang="en-US" sz="2000" kern="0" dirty="0" smtClean="0"/>
          </a:p>
        </p:txBody>
      </p:sp>
      <p:sp>
        <p:nvSpPr>
          <p:cNvPr id="4" name="円/楕円 3"/>
          <p:cNvSpPr/>
          <p:nvPr/>
        </p:nvSpPr>
        <p:spPr>
          <a:xfrm>
            <a:off x="5338763" y="3654425"/>
            <a:ext cx="1979612" cy="1944688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ja-JP" sz="2000" dirty="0">
                <a:solidFill>
                  <a:srgbClr val="C00000"/>
                </a:solidFill>
              </a:rPr>
              <a:t>SVP</a:t>
            </a:r>
            <a:r>
              <a:rPr kumimoji="1" lang="ja-JP" altLang="en-US" sz="2000" dirty="0">
                <a:solidFill>
                  <a:srgbClr val="C00000"/>
                </a:solidFill>
              </a:rPr>
              <a:t> </a:t>
            </a:r>
            <a:r>
              <a:rPr kumimoji="1" lang="en-US" altLang="ja-JP" sz="2000" dirty="0">
                <a:solidFill>
                  <a:srgbClr val="C00000"/>
                </a:solidFill>
              </a:rPr>
              <a:t>Tokyo</a:t>
            </a:r>
          </a:p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ja-JP" sz="2000" dirty="0">
                <a:solidFill>
                  <a:srgbClr val="C00000"/>
                </a:solidFill>
              </a:rPr>
              <a:t>Community</a:t>
            </a:r>
          </a:p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ja-JP" sz="2000" dirty="0">
              <a:solidFill>
                <a:srgbClr val="C00000"/>
              </a:solidFill>
            </a:endParaRPr>
          </a:p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kumimoji="1" lang="ja-JP" altLang="en-US" sz="2000" dirty="0">
              <a:solidFill>
                <a:srgbClr val="C00000"/>
              </a:solidFill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468688" y="2133600"/>
            <a:ext cx="2687637" cy="3381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ja-JP" sz="1600" b="1" u="sng" dirty="0">
                <a:solidFill>
                  <a:srgbClr val="FF9966">
                    <a:lumMod val="50000"/>
                  </a:srgbClr>
                </a:solidFill>
                <a:latin typeface="Arial" charset="0"/>
              </a:rPr>
              <a:t>Interesting / likes SVP</a:t>
            </a:r>
            <a:endParaRPr kumimoji="1" lang="ja-JP" altLang="en-US" sz="1600" b="1" u="sng" dirty="0">
              <a:solidFill>
                <a:srgbClr val="FF9966">
                  <a:lumMod val="50000"/>
                </a:srgbClr>
              </a:solidFill>
              <a:latin typeface="Arial" charset="0"/>
            </a:endParaRPr>
          </a:p>
        </p:txBody>
      </p:sp>
      <p:sp>
        <p:nvSpPr>
          <p:cNvPr id="15368" name="テキスト ボックス 8"/>
          <p:cNvSpPr txBox="1">
            <a:spLocks noChangeArrowheads="1"/>
          </p:cNvSpPr>
          <p:nvPr/>
        </p:nvSpPr>
        <p:spPr bwMode="auto">
          <a:xfrm>
            <a:off x="3284538" y="1327150"/>
            <a:ext cx="20701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ja-JP" sz="1600" b="1" u="sng" smtClean="0">
                <a:solidFill>
                  <a:srgbClr val="969696"/>
                </a:solidFill>
                <a:latin typeface="Arial" panose="020B0604020202020204" pitchFamily="34" charset="0"/>
              </a:rPr>
              <a:t>Knows SVP</a:t>
            </a:r>
            <a:endParaRPr lang="ja-JP" altLang="en-US" sz="1600" b="1" u="sng" smtClean="0">
              <a:solidFill>
                <a:srgbClr val="969696"/>
              </a:solidFill>
              <a:latin typeface="Arial" panose="020B0604020202020204" pitchFamily="34" charset="0"/>
            </a:endParaRPr>
          </a:p>
        </p:txBody>
      </p:sp>
      <p:sp>
        <p:nvSpPr>
          <p:cNvPr id="15369" name="テキスト ボックス 9"/>
          <p:cNvSpPr txBox="1">
            <a:spLocks noChangeArrowheads="1"/>
          </p:cNvSpPr>
          <p:nvPr/>
        </p:nvSpPr>
        <p:spPr bwMode="auto">
          <a:xfrm>
            <a:off x="6065838" y="2992438"/>
            <a:ext cx="9540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ja-JP" sz="1800" smtClean="0">
                <a:solidFill>
                  <a:srgbClr val="000000"/>
                </a:solidFill>
                <a:latin typeface="Arial" panose="020B0604020202020204" pitchFamily="34" charset="0"/>
              </a:rPr>
              <a:t>Alumni </a:t>
            </a:r>
          </a:p>
        </p:txBody>
      </p:sp>
      <p:sp>
        <p:nvSpPr>
          <p:cNvPr id="15370" name="テキスト ボックス 10"/>
          <p:cNvSpPr txBox="1">
            <a:spLocks noChangeArrowheads="1"/>
          </p:cNvSpPr>
          <p:nvPr/>
        </p:nvSpPr>
        <p:spPr bwMode="auto">
          <a:xfrm>
            <a:off x="3468688" y="3325813"/>
            <a:ext cx="235108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ja-JP" sz="1800" smtClean="0">
                <a:solidFill>
                  <a:srgbClr val="000000"/>
                </a:solidFill>
                <a:latin typeface="Arial" panose="020B0604020202020204" pitchFamily="34" charset="0"/>
              </a:rPr>
              <a:t>Mailing-list members </a:t>
            </a:r>
          </a:p>
        </p:txBody>
      </p:sp>
      <p:sp>
        <p:nvSpPr>
          <p:cNvPr id="15371" name="テキスト ボックス 11"/>
          <p:cNvSpPr txBox="1">
            <a:spLocks noChangeArrowheads="1"/>
          </p:cNvSpPr>
          <p:nvPr/>
        </p:nvSpPr>
        <p:spPr bwMode="auto">
          <a:xfrm>
            <a:off x="2794000" y="4221163"/>
            <a:ext cx="201771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ja-JP" sz="1800" smtClean="0">
                <a:solidFill>
                  <a:srgbClr val="000000"/>
                </a:solidFill>
                <a:latin typeface="Arial" panose="020B0604020202020204" pitchFamily="34" charset="0"/>
              </a:rPr>
              <a:t>Event participants</a:t>
            </a:r>
          </a:p>
        </p:txBody>
      </p:sp>
      <p:sp>
        <p:nvSpPr>
          <p:cNvPr id="15372" name="テキスト ボックス 13"/>
          <p:cNvSpPr txBox="1">
            <a:spLocks noChangeArrowheads="1"/>
          </p:cNvSpPr>
          <p:nvPr/>
        </p:nvSpPr>
        <p:spPr bwMode="auto">
          <a:xfrm>
            <a:off x="4265612" y="2674938"/>
            <a:ext cx="158273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ja-JP" sz="1800" dirty="0" smtClean="0">
                <a:solidFill>
                  <a:srgbClr val="000000"/>
                </a:solidFill>
                <a:latin typeface="Arial" panose="020B0604020202020204" pitchFamily="34" charset="0"/>
              </a:rPr>
              <a:t>SNS follower </a:t>
            </a:r>
          </a:p>
        </p:txBody>
      </p:sp>
      <p:sp>
        <p:nvSpPr>
          <p:cNvPr id="15373" name="テキスト ボックス 15"/>
          <p:cNvSpPr txBox="1">
            <a:spLocks noChangeArrowheads="1"/>
          </p:cNvSpPr>
          <p:nvPr/>
        </p:nvSpPr>
        <p:spPr bwMode="auto">
          <a:xfrm>
            <a:off x="3057525" y="5229225"/>
            <a:ext cx="24288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ja-JP" sz="1800" smtClean="0">
                <a:solidFill>
                  <a:srgbClr val="000000"/>
                </a:solidFill>
                <a:latin typeface="Arial" panose="020B0604020202020204" pitchFamily="34" charset="0"/>
              </a:rPr>
              <a:t>Support organizations</a:t>
            </a:r>
          </a:p>
        </p:txBody>
      </p:sp>
      <p:sp>
        <p:nvSpPr>
          <p:cNvPr id="15374" name="テキスト ボックス 16"/>
          <p:cNvSpPr txBox="1">
            <a:spLocks noChangeArrowheads="1"/>
          </p:cNvSpPr>
          <p:nvPr/>
        </p:nvSpPr>
        <p:spPr bwMode="auto">
          <a:xfrm>
            <a:off x="5710238" y="4799013"/>
            <a:ext cx="1236662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ja-JP" sz="1800" smtClean="0">
                <a:solidFill>
                  <a:srgbClr val="000000"/>
                </a:solidFill>
                <a:latin typeface="Arial" panose="020B0604020202020204" pitchFamily="34" charset="0"/>
              </a:rPr>
              <a:t>Partners</a:t>
            </a:r>
          </a:p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ja-JP" sz="1800" smtClean="0">
                <a:solidFill>
                  <a:srgbClr val="000000"/>
                </a:solidFill>
                <a:latin typeface="Arial" panose="020B0604020202020204" pitchFamily="34" charset="0"/>
              </a:rPr>
              <a:t>Investees </a:t>
            </a:r>
          </a:p>
        </p:txBody>
      </p:sp>
      <p:sp>
        <p:nvSpPr>
          <p:cNvPr id="15" name="タイトル 1"/>
          <p:cNvSpPr txBox="1">
            <a:spLocks/>
          </p:cNvSpPr>
          <p:nvPr/>
        </p:nvSpPr>
        <p:spPr bwMode="auto">
          <a:xfrm>
            <a:off x="609600" y="196850"/>
            <a:ext cx="8229600" cy="633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rgbClr val="990000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2"/>
                </a:solidFill>
                <a:latin typeface="Calibri" pitchFamily="34" charset="0"/>
                <a:ea typeface="ＭＳ Ｐゴシック" pitchFamily="50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2"/>
                </a:solidFill>
                <a:latin typeface="Calibri" pitchFamily="34" charset="0"/>
                <a:ea typeface="ＭＳ Ｐゴシック" pitchFamily="50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2"/>
                </a:solidFill>
                <a:latin typeface="Calibri" pitchFamily="34" charset="0"/>
                <a:ea typeface="ＭＳ Ｐゴシック" pitchFamily="50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2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2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2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2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2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defTabSz="914400">
              <a:defRPr/>
            </a:pPr>
            <a:r>
              <a:rPr lang="en-US" altLang="ja-JP" sz="2000" kern="0" dirty="0" smtClean="0"/>
              <a:t>Image </a:t>
            </a:r>
            <a:endParaRPr lang="ja-JP" altLang="en-US" sz="2000" kern="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スライド番号プレースホルダー 1"/>
          <p:cNvSpPr>
            <a:spLocks noGrp="1"/>
          </p:cNvSpPr>
          <p:nvPr>
            <p:ph type="sldNum" sz="quarter" idx="10"/>
          </p:nvPr>
        </p:nvSpPr>
        <p:spPr>
          <a:xfrm>
            <a:off x="6623050" y="6669088"/>
            <a:ext cx="2447925" cy="4762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DDB047A3-9B51-42E5-93A9-B5AF348B1E65}" type="slidenum">
              <a:rPr lang="en-US" altLang="ja-JP" sz="1100">
                <a:solidFill>
                  <a:srgbClr val="000000"/>
                </a:solidFill>
                <a:latin typeface="Arial" panose="020B0604020202020204" pitchFamily="34" charset="0"/>
                <a:ea typeface="ＭＳ Ｐ明朝" panose="02020600040205080304" pitchFamily="18" charset="-128"/>
              </a:rPr>
              <a:pPr eaLnBrk="1" hangingPunct="1">
                <a:spcBef>
                  <a:spcPct val="0"/>
                </a:spcBef>
                <a:buFontTx/>
                <a:buNone/>
              </a:pPr>
              <a:t>6</a:t>
            </a:fld>
            <a:endParaRPr lang="en-US" altLang="ja-JP" sz="1100">
              <a:solidFill>
                <a:srgbClr val="000000"/>
              </a:solidFill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  <p:pic>
        <p:nvPicPr>
          <p:cNvPr id="16387" name="Picture 4" descr="https://scontent-b-nrt.xx.fbcdn.net/hphotos-xpf1/v/t1.0-9/10644731_10205528820244690_2885637630285918533_n.jpg?oh=dd3280c9161bcb9ada6fe6789660cd3a&amp;oe=554D550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1238" y="3789363"/>
            <a:ext cx="3910012" cy="2932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8" name="図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338" y="692150"/>
            <a:ext cx="4479925" cy="252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9" name="図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338" y="3294063"/>
            <a:ext cx="4392612" cy="3294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0" name="図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5838" y="692150"/>
            <a:ext cx="3935412" cy="295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タイトル 1"/>
          <p:cNvSpPr txBox="1">
            <a:spLocks/>
          </p:cNvSpPr>
          <p:nvPr/>
        </p:nvSpPr>
        <p:spPr bwMode="auto">
          <a:xfrm>
            <a:off x="457200" y="44450"/>
            <a:ext cx="8229600" cy="633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rgbClr val="990000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2"/>
                </a:solidFill>
                <a:latin typeface="Calibri" pitchFamily="34" charset="0"/>
                <a:ea typeface="ＭＳ Ｐゴシック" pitchFamily="50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2"/>
                </a:solidFill>
                <a:latin typeface="Calibri" pitchFamily="34" charset="0"/>
                <a:ea typeface="ＭＳ Ｐゴシック" pitchFamily="50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2"/>
                </a:solidFill>
                <a:latin typeface="Calibri" pitchFamily="34" charset="0"/>
                <a:ea typeface="ＭＳ Ｐゴシック" pitchFamily="50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2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2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2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2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2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defTabSz="914400">
              <a:defRPr/>
            </a:pPr>
            <a:r>
              <a:rPr lang="en-US" altLang="ja-JP" sz="2000" kern="0" dirty="0" smtClean="0"/>
              <a:t>Network meeting</a:t>
            </a:r>
            <a:endParaRPr lang="ja-JP" altLang="en-US" sz="2000" kern="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75144"/>
            <a:ext cx="7772400" cy="810044"/>
          </a:xfrm>
        </p:spPr>
        <p:txBody>
          <a:bodyPr/>
          <a:lstStyle/>
          <a:p>
            <a:r>
              <a:rPr lang="en-US" sz="5500" dirty="0">
                <a:solidFill>
                  <a:srgbClr val="00B2A9"/>
                </a:solidFill>
                <a:latin typeface="Calibri" pitchFamily="34" charset="0"/>
              </a:rPr>
              <a:t>SVP Charlotte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85188"/>
            <a:ext cx="7772400" cy="5872813"/>
          </a:xfrm>
        </p:spPr>
        <p:txBody>
          <a:bodyPr/>
          <a:lstStyle/>
          <a:p>
            <a:pPr lvl="0">
              <a:lnSpc>
                <a:spcPct val="100000"/>
              </a:lnSpc>
            </a:pPr>
            <a:r>
              <a:rPr lang="en-US" sz="3200" dirty="0">
                <a:latin typeface="+mn-lt"/>
              </a:rPr>
              <a:t>Pipeline</a:t>
            </a:r>
          </a:p>
          <a:p>
            <a:pPr marL="800100" lvl="1" indent="-5715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800" dirty="0">
                <a:latin typeface="+mn-lt"/>
              </a:rPr>
              <a:t>Leverage relationships of Partners</a:t>
            </a:r>
          </a:p>
          <a:p>
            <a:pPr marL="800100" lvl="1" indent="-5715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800" dirty="0">
                <a:latin typeface="+mn-lt"/>
              </a:rPr>
              <a:t>Fast-pitch &amp; Investees</a:t>
            </a:r>
          </a:p>
          <a:p>
            <a:r>
              <a:rPr lang="en-US" sz="3200" dirty="0">
                <a:latin typeface="+mn-lt"/>
              </a:rPr>
              <a:t>Program</a:t>
            </a:r>
          </a:p>
          <a:p>
            <a:pPr marL="800100" lvl="1" indent="-5715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800" dirty="0">
                <a:latin typeface="+mn-lt"/>
              </a:rPr>
              <a:t>Annual event</a:t>
            </a:r>
          </a:p>
          <a:p>
            <a:pPr marL="800100" lvl="1" indent="-5715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800" dirty="0">
                <a:latin typeface="+mn-lt"/>
              </a:rPr>
              <a:t>Its all about the stories!</a:t>
            </a:r>
          </a:p>
          <a:p>
            <a:pPr marL="800100" lvl="1" indent="-5715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800" dirty="0">
                <a:latin typeface="+mn-lt"/>
              </a:rPr>
              <a:t>Keep the social in SVP alive</a:t>
            </a:r>
          </a:p>
          <a:p>
            <a:r>
              <a:rPr lang="en-US" sz="3200" dirty="0">
                <a:latin typeface="+mn-lt"/>
              </a:rPr>
              <a:t>Stewardship</a:t>
            </a:r>
          </a:p>
          <a:p>
            <a:pPr marL="800100" lvl="1" indent="-5715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800" dirty="0">
                <a:latin typeface="+mn-lt"/>
              </a:rPr>
              <a:t>Timeliness of follow-up</a:t>
            </a:r>
          </a:p>
          <a:p>
            <a:pPr marL="800100" lvl="1" indent="-5715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800" dirty="0">
                <a:latin typeface="+mn-lt"/>
              </a:rPr>
              <a:t>Make the ask – keep inviting</a:t>
            </a:r>
          </a:p>
          <a:p>
            <a:pPr marL="800100" lvl="1" indent="-5715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800" dirty="0" err="1">
                <a:latin typeface="+mn-lt"/>
              </a:rPr>
              <a:t>Salesforce</a:t>
            </a:r>
            <a:endParaRPr lang="en-US" sz="2800" dirty="0">
              <a:latin typeface="+mn-lt"/>
            </a:endParaRPr>
          </a:p>
          <a:p>
            <a:pPr marL="800100" lvl="1" indent="-571500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US" sz="2800" dirty="0">
              <a:latin typeface="+mn-lt"/>
            </a:endParaRPr>
          </a:p>
          <a:p>
            <a:pPr marL="800100" lvl="1" indent="-571500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US" sz="2800" dirty="0">
              <a:latin typeface="+mn-lt"/>
            </a:endParaRPr>
          </a:p>
          <a:p>
            <a:pPr marL="800100" lvl="1" indent="-571500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US" sz="2800" dirty="0">
              <a:latin typeface="+mn-lt"/>
            </a:endParaRPr>
          </a:p>
          <a:p>
            <a:pPr marL="800100" lvl="1" indent="-571500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US" sz="2800" dirty="0">
              <a:latin typeface="+mn-lt"/>
            </a:endParaRPr>
          </a:p>
          <a:p>
            <a:pPr marL="800100" lvl="1" indent="-571500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US" sz="2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187003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500" dirty="0">
                <a:solidFill>
                  <a:srgbClr val="00B2A9"/>
                </a:solidFill>
                <a:latin typeface="Calibri" pitchFamily="34" charset="0"/>
              </a:rPr>
              <a:t>SVP Seattle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64853"/>
            <a:ext cx="7772400" cy="3206127"/>
          </a:xfrm>
        </p:spPr>
        <p:txBody>
          <a:bodyPr/>
          <a:lstStyle/>
          <a:p>
            <a:pPr lvl="0">
              <a:lnSpc>
                <a:spcPct val="100000"/>
              </a:lnSpc>
            </a:pPr>
            <a:r>
              <a:rPr lang="en-US" sz="3200" dirty="0">
                <a:latin typeface="+mn-lt"/>
              </a:rPr>
              <a:t>Pipeline</a:t>
            </a:r>
          </a:p>
          <a:p>
            <a:pPr marL="800100" lvl="1" indent="-5715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800" dirty="0">
                <a:latin typeface="+mn-lt"/>
              </a:rPr>
              <a:t>All partners are ambassadors</a:t>
            </a:r>
          </a:p>
          <a:p>
            <a:pPr marL="800100" lvl="1" indent="-5715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800" dirty="0">
                <a:latin typeface="+mn-lt"/>
              </a:rPr>
              <a:t>Make it easy, acknowledge</a:t>
            </a:r>
          </a:p>
          <a:p>
            <a:pPr marL="800100" lvl="1" indent="-5715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800" dirty="0">
                <a:latin typeface="+mn-lt"/>
              </a:rPr>
              <a:t>Community events</a:t>
            </a:r>
          </a:p>
          <a:p>
            <a:r>
              <a:rPr lang="en-US" sz="3200" dirty="0">
                <a:latin typeface="+mn-lt"/>
              </a:rPr>
              <a:t>Program</a:t>
            </a:r>
          </a:p>
          <a:p>
            <a:pPr marL="800100" lvl="1" indent="-5715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800" dirty="0">
                <a:latin typeface="+mn-lt"/>
              </a:rPr>
              <a:t>Prospective Partner Receptions</a:t>
            </a:r>
          </a:p>
          <a:p>
            <a:pPr marL="800100" lvl="1" indent="-5715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800" dirty="0">
                <a:latin typeface="+mn-lt"/>
              </a:rPr>
              <a:t>One on one meetings</a:t>
            </a:r>
          </a:p>
          <a:p>
            <a:r>
              <a:rPr lang="en-US" sz="3200" dirty="0">
                <a:latin typeface="+mn-lt"/>
              </a:rPr>
              <a:t>Stewardship</a:t>
            </a:r>
          </a:p>
          <a:p>
            <a:pPr marL="800100" lvl="1" indent="-5715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800" dirty="0">
                <a:latin typeface="+mn-lt"/>
              </a:rPr>
              <a:t>Multiple staff and partners</a:t>
            </a:r>
          </a:p>
        </p:txBody>
      </p:sp>
    </p:spTree>
    <p:extLst>
      <p:ext uri="{BB962C8B-B14F-4D97-AF65-F5344CB8AC3E}">
        <p14:creationId xmlns:p14="http://schemas.microsoft.com/office/powerpoint/2010/main" val="1099484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500" dirty="0">
                <a:solidFill>
                  <a:srgbClr val="00B2A9"/>
                </a:solidFill>
                <a:latin typeface="Calibri" pitchFamily="34" charset="0"/>
              </a:rPr>
              <a:t>SVP San Diego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799" y="1664853"/>
            <a:ext cx="8239539" cy="5193147"/>
          </a:xfrm>
        </p:spPr>
        <p:txBody>
          <a:bodyPr/>
          <a:lstStyle/>
          <a:p>
            <a:pPr lvl="0">
              <a:lnSpc>
                <a:spcPct val="100000"/>
              </a:lnSpc>
            </a:pPr>
            <a:r>
              <a:rPr lang="en-US" sz="3200" dirty="0">
                <a:latin typeface="+mn-lt"/>
              </a:rPr>
              <a:t>Listen and Probe</a:t>
            </a:r>
          </a:p>
          <a:p>
            <a:pPr marL="800100" lvl="1" indent="-5715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800" dirty="0">
                <a:latin typeface="+mn-lt"/>
              </a:rPr>
              <a:t>Talk Less, Smile More </a:t>
            </a:r>
          </a:p>
          <a:p>
            <a:pPr marL="800100" lvl="1" indent="-5715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800" dirty="0">
                <a:latin typeface="+mn-lt"/>
              </a:rPr>
              <a:t>Get Answers to Questions Beforehand</a:t>
            </a:r>
          </a:p>
          <a:p>
            <a:pPr marL="800100" lvl="1" indent="-5715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800" dirty="0">
                <a:latin typeface="+mn-lt"/>
              </a:rPr>
              <a:t>Translate Features To Benefits</a:t>
            </a:r>
            <a:br>
              <a:rPr lang="en-US" sz="2800" dirty="0">
                <a:latin typeface="+mn-lt"/>
              </a:rPr>
            </a:br>
            <a:r>
              <a:rPr lang="en-US" dirty="0">
                <a:latin typeface="+mn-lt"/>
              </a:rPr>
              <a:t> (e.g. so that, which means, which gives you)</a:t>
            </a:r>
            <a:endParaRPr lang="en-US" sz="2800" dirty="0">
              <a:latin typeface="+mn-lt"/>
            </a:endParaRPr>
          </a:p>
          <a:p>
            <a:r>
              <a:rPr lang="en-US" sz="3200" dirty="0">
                <a:latin typeface="+mn-lt"/>
              </a:rPr>
              <a:t>Objections</a:t>
            </a:r>
          </a:p>
          <a:p>
            <a:pPr marL="800100" lvl="1" indent="-5715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800" dirty="0">
                <a:latin typeface="+mn-lt"/>
              </a:rPr>
              <a:t>Write Out Common Objections and Responses</a:t>
            </a:r>
          </a:p>
          <a:p>
            <a:pPr marL="800100" lvl="1" indent="-5715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800" dirty="0">
                <a:latin typeface="+mn-lt"/>
              </a:rPr>
              <a:t>Use Feel, Felt Found to Respond to Objections</a:t>
            </a:r>
          </a:p>
          <a:p>
            <a:r>
              <a:rPr lang="en-US" sz="3200" dirty="0">
                <a:latin typeface="+mn-lt"/>
              </a:rPr>
              <a:t>Closing</a:t>
            </a:r>
          </a:p>
          <a:p>
            <a:pPr marL="800100" lvl="1" indent="-5715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800" dirty="0">
                <a:latin typeface="+mn-lt"/>
              </a:rPr>
              <a:t>Develop Closes that Work for Your SVP</a:t>
            </a:r>
          </a:p>
        </p:txBody>
      </p:sp>
    </p:spTree>
    <p:extLst>
      <p:ext uri="{BB962C8B-B14F-4D97-AF65-F5344CB8AC3E}">
        <p14:creationId xmlns:p14="http://schemas.microsoft.com/office/powerpoint/2010/main" val="4279834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v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Interio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3_テンプレート">
  <a:themeElements>
    <a:clrScheme name="テンプレート 2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BDF53"/>
      </a:accent1>
      <a:accent2>
        <a:srgbClr val="FF9966"/>
      </a:accent2>
      <a:accent3>
        <a:srgbClr val="FFFFFF"/>
      </a:accent3>
      <a:accent4>
        <a:srgbClr val="000000"/>
      </a:accent4>
      <a:accent5>
        <a:srgbClr val="FDECB3"/>
      </a:accent5>
      <a:accent6>
        <a:srgbClr val="E78A5C"/>
      </a:accent6>
      <a:hlink>
        <a:srgbClr val="CC3300"/>
      </a:hlink>
      <a:folHlink>
        <a:srgbClr val="996600"/>
      </a:folHlink>
    </a:clrScheme>
    <a:fontScheme name="テンプレート">
      <a:majorFont>
        <a:latin typeface="Calibri"/>
        <a:ea typeface="ＭＳ Ｐゴシック"/>
        <a:cs typeface=""/>
      </a:majorFont>
      <a:minorFont>
        <a:latin typeface="Calibri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 sz="1000" dirty="0" smtClean="0">
            <a:solidFill>
              <a:srgbClr val="000000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>
    <a:extraClrScheme>
      <a:clrScheme name="テンプレー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テンプレー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テンプレー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テンプレー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テンプレー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テンプレー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テンプレー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テンプレー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テンプレー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テンプレー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テンプレー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テンプレー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4_テンプレート">
  <a:themeElements>
    <a:clrScheme name="テンプレート 2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BDF53"/>
      </a:accent1>
      <a:accent2>
        <a:srgbClr val="FF9966"/>
      </a:accent2>
      <a:accent3>
        <a:srgbClr val="FFFFFF"/>
      </a:accent3>
      <a:accent4>
        <a:srgbClr val="000000"/>
      </a:accent4>
      <a:accent5>
        <a:srgbClr val="FDECB3"/>
      </a:accent5>
      <a:accent6>
        <a:srgbClr val="E78A5C"/>
      </a:accent6>
      <a:hlink>
        <a:srgbClr val="CC3300"/>
      </a:hlink>
      <a:folHlink>
        <a:srgbClr val="996600"/>
      </a:folHlink>
    </a:clrScheme>
    <a:fontScheme name="テンプレート">
      <a:majorFont>
        <a:latin typeface="Calibri"/>
        <a:ea typeface="ＭＳ Ｐゴシック"/>
        <a:cs typeface=""/>
      </a:majorFont>
      <a:minorFont>
        <a:latin typeface="Calibri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 sz="1000" dirty="0" smtClean="0">
            <a:solidFill>
              <a:srgbClr val="000000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>
    <a:extraClrScheme>
      <a:clrScheme name="テンプレー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テンプレー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テンプレー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テンプレー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テンプレー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テンプレー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テンプレー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テンプレー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テンプレー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テンプレー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テンプレー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テンプレー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5_テンプレート">
  <a:themeElements>
    <a:clrScheme name="テンプレート 2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BDF53"/>
      </a:accent1>
      <a:accent2>
        <a:srgbClr val="FF9966"/>
      </a:accent2>
      <a:accent3>
        <a:srgbClr val="FFFFFF"/>
      </a:accent3>
      <a:accent4>
        <a:srgbClr val="000000"/>
      </a:accent4>
      <a:accent5>
        <a:srgbClr val="FDECB3"/>
      </a:accent5>
      <a:accent6>
        <a:srgbClr val="E78A5C"/>
      </a:accent6>
      <a:hlink>
        <a:srgbClr val="CC3300"/>
      </a:hlink>
      <a:folHlink>
        <a:srgbClr val="996600"/>
      </a:folHlink>
    </a:clrScheme>
    <a:fontScheme name="テンプレート">
      <a:majorFont>
        <a:latin typeface="Calibri"/>
        <a:ea typeface="ＭＳ Ｐゴシック"/>
        <a:cs typeface=""/>
      </a:majorFont>
      <a:minorFont>
        <a:latin typeface="Calibri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 sz="1000" dirty="0" smtClean="0">
            <a:solidFill>
              <a:srgbClr val="000000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>
    <a:extraClrScheme>
      <a:clrScheme name="テンプレー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テンプレー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テンプレー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テンプレー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テンプレー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テンプレー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テンプレー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テンプレー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テンプレー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テンプレー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テンプレー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テンプレー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6_テンプレート">
  <a:themeElements>
    <a:clrScheme name="テンプレート 2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BDF53"/>
      </a:accent1>
      <a:accent2>
        <a:srgbClr val="FF9966"/>
      </a:accent2>
      <a:accent3>
        <a:srgbClr val="FFFFFF"/>
      </a:accent3>
      <a:accent4>
        <a:srgbClr val="000000"/>
      </a:accent4>
      <a:accent5>
        <a:srgbClr val="FDECB3"/>
      </a:accent5>
      <a:accent6>
        <a:srgbClr val="E78A5C"/>
      </a:accent6>
      <a:hlink>
        <a:srgbClr val="CC3300"/>
      </a:hlink>
      <a:folHlink>
        <a:srgbClr val="996600"/>
      </a:folHlink>
    </a:clrScheme>
    <a:fontScheme name="テンプレート">
      <a:majorFont>
        <a:latin typeface="Calibri"/>
        <a:ea typeface="ＭＳ Ｐゴシック"/>
        <a:cs typeface=""/>
      </a:majorFont>
      <a:minorFont>
        <a:latin typeface="Calibri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 sz="1000" dirty="0" smtClean="0">
            <a:solidFill>
              <a:srgbClr val="000000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>
    <a:extraClrScheme>
      <a:clrScheme name="テンプレー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テンプレー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テンプレー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テンプレー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テンプレー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テンプレー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テンプレー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テンプレー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テンプレー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テンプレー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テンプレー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テンプレー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2830</TotalTime>
  <Words>340</Words>
  <Application>Microsoft Office PowerPoint</Application>
  <PresentationFormat>On-screen Show (4:3)</PresentationFormat>
  <Paragraphs>128</Paragraphs>
  <Slides>9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6</vt:i4>
      </vt:variant>
      <vt:variant>
        <vt:lpstr>Slide Titles</vt:lpstr>
      </vt:variant>
      <vt:variant>
        <vt:i4>9</vt:i4>
      </vt:variant>
    </vt:vector>
  </HeadingPairs>
  <TitlesOfParts>
    <vt:vector size="26" baseType="lpstr">
      <vt:lpstr>メイリオ</vt:lpstr>
      <vt:lpstr>ＭＳ Ｐゴシック</vt:lpstr>
      <vt:lpstr>ＭＳ Ｐ明朝</vt:lpstr>
      <vt:lpstr>Arial</vt:lpstr>
      <vt:lpstr>Calibri</vt:lpstr>
      <vt:lpstr>Georgia</vt:lpstr>
      <vt:lpstr>Proxima Nova</vt:lpstr>
      <vt:lpstr>Proxima Nova Extrabold</vt:lpstr>
      <vt:lpstr>Proxima Nova Light</vt:lpstr>
      <vt:lpstr>Proxima Nova Light Italic</vt:lpstr>
      <vt:lpstr>Proxima Nova Semibold</vt:lpstr>
      <vt:lpstr>Cover</vt:lpstr>
      <vt:lpstr>Interior</vt:lpstr>
      <vt:lpstr>3_テンプレート</vt:lpstr>
      <vt:lpstr>4_テンプレート</vt:lpstr>
      <vt:lpstr>5_テンプレート</vt:lpstr>
      <vt:lpstr>6_テンプレート</vt:lpstr>
      <vt:lpstr>PowerPoint Presentation</vt:lpstr>
      <vt:lpstr>SVP Arizona</vt:lpstr>
      <vt:lpstr>SVP　Tokyo</vt:lpstr>
      <vt:lpstr>PowerPoint Presentation</vt:lpstr>
      <vt:lpstr>PowerPoint Presentation</vt:lpstr>
      <vt:lpstr>PowerPoint Presentation</vt:lpstr>
      <vt:lpstr>SVP Charlotte</vt:lpstr>
      <vt:lpstr>SVP Seattle</vt:lpstr>
      <vt:lpstr>SVP San Diego</vt:lpstr>
    </vt:vector>
  </TitlesOfParts>
  <Company>Wall-to-Wall Studios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Jim Hargreaves</dc:creator>
  <cp:lastModifiedBy>Sarabeth Zemel</cp:lastModifiedBy>
  <cp:revision>103</cp:revision>
  <cp:lastPrinted>2013-03-19T22:09:49Z</cp:lastPrinted>
  <dcterms:created xsi:type="dcterms:W3CDTF">2012-12-27T16:30:38Z</dcterms:created>
  <dcterms:modified xsi:type="dcterms:W3CDTF">2016-10-21T21:48:42Z</dcterms:modified>
</cp:coreProperties>
</file>