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520" y="-1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6C2E-AB58-EA4E-9E77-7243E6C90685}" type="datetimeFigureOut">
              <a:rPr lang="en-US" smtClean="0"/>
              <a:t>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4AD-AFC7-C642-8D1C-7CA91F4E0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55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6C2E-AB58-EA4E-9E77-7243E6C90685}" type="datetimeFigureOut">
              <a:rPr lang="en-US" smtClean="0"/>
              <a:t>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4AD-AFC7-C642-8D1C-7CA91F4E0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21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6C2E-AB58-EA4E-9E77-7243E6C90685}" type="datetimeFigureOut">
              <a:rPr lang="en-US" smtClean="0"/>
              <a:t>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4AD-AFC7-C642-8D1C-7CA91F4E0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85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6C2E-AB58-EA4E-9E77-7243E6C90685}" type="datetimeFigureOut">
              <a:rPr lang="en-US" smtClean="0"/>
              <a:t>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4AD-AFC7-C642-8D1C-7CA91F4E0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6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6C2E-AB58-EA4E-9E77-7243E6C90685}" type="datetimeFigureOut">
              <a:rPr lang="en-US" smtClean="0"/>
              <a:t>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4AD-AFC7-C642-8D1C-7CA91F4E0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14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6C2E-AB58-EA4E-9E77-7243E6C90685}" type="datetimeFigureOut">
              <a:rPr lang="en-US" smtClean="0"/>
              <a:t>1/13/15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4AD-AFC7-C642-8D1C-7CA91F4E0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13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6C2E-AB58-EA4E-9E77-7243E6C90685}" type="datetimeFigureOut">
              <a:rPr lang="en-US" smtClean="0"/>
              <a:t>1/13/15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4AD-AFC7-C642-8D1C-7CA91F4E0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4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6C2E-AB58-EA4E-9E77-7243E6C90685}" type="datetimeFigureOut">
              <a:rPr lang="en-US" smtClean="0"/>
              <a:t>1/13/15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4AD-AFC7-C642-8D1C-7CA91F4E0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82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6C2E-AB58-EA4E-9E77-7243E6C90685}" type="datetimeFigureOut">
              <a:rPr lang="en-US" smtClean="0"/>
              <a:t>1/13/15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4AD-AFC7-C642-8D1C-7CA91F4E0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7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6C2E-AB58-EA4E-9E77-7243E6C90685}" type="datetimeFigureOut">
              <a:rPr lang="en-US" smtClean="0"/>
              <a:t>1/13/15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4AD-AFC7-C642-8D1C-7CA91F4E0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1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6C2E-AB58-EA4E-9E77-7243E6C90685}" type="datetimeFigureOut">
              <a:rPr lang="en-US" smtClean="0"/>
              <a:t>1/13/15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34AD-AFC7-C642-8D1C-7CA91F4E0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9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A6C2E-AB58-EA4E-9E77-7243E6C90685}" type="datetimeFigureOut">
              <a:rPr lang="en-US" smtClean="0"/>
              <a:t>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A34AD-AFC7-C642-8D1C-7CA91F4E0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</p:spPr>
        <p:txBody>
          <a:bodyPr/>
          <a:lstStyle/>
          <a:p>
            <a:pPr>
              <a:defRPr/>
            </a:pPr>
            <a:fld id="{613BF9E9-2CF6-2441-B75E-A3B33820DD4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81426">
            <a:off x="5339375" y="110760"/>
            <a:ext cx="1077237" cy="1341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342900" y="232633"/>
            <a:ext cx="6172200" cy="1524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dirty="0">
              <a:latin typeface="Calibri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2785" y="818446"/>
            <a:ext cx="6366934" cy="8156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halkboard"/>
                <a:cs typeface="Chalkboard"/>
              </a:rPr>
              <a:t>January 2015 </a:t>
            </a:r>
          </a:p>
          <a:p>
            <a:pPr algn="ctr"/>
            <a:r>
              <a:rPr lang="en-US" sz="1400" dirty="0">
                <a:latin typeface="Chalkboard"/>
                <a:cs typeface="Chalkboard"/>
              </a:rPr>
              <a:t>Checklist:  New Partner Team Kick-off</a:t>
            </a:r>
          </a:p>
          <a:p>
            <a:r>
              <a:rPr lang="en-US" sz="1400" dirty="0">
                <a:latin typeface="Chalkboard"/>
                <a:cs typeface="Chalkboard"/>
              </a:rPr>
              <a:t> </a:t>
            </a:r>
            <a:endParaRPr lang="en-US" sz="1200" dirty="0">
              <a:latin typeface="Chalkboard"/>
              <a:cs typeface="Chalkboard"/>
            </a:endParaRPr>
          </a:p>
          <a:p>
            <a:r>
              <a:rPr lang="en-US" sz="1400" u="sng" dirty="0">
                <a:latin typeface="Chalkboard"/>
                <a:cs typeface="Chalkboard"/>
              </a:rPr>
              <a:t>Intention:</a:t>
            </a:r>
            <a:r>
              <a:rPr lang="en-US" sz="1400" dirty="0">
                <a:latin typeface="Chalkboard"/>
                <a:cs typeface="Chalkboard"/>
              </a:rPr>
              <a:t>  </a:t>
            </a:r>
            <a:r>
              <a:rPr lang="en-US" sz="1200" dirty="0">
                <a:latin typeface="Chalkboard"/>
                <a:cs typeface="Chalkboard"/>
              </a:rPr>
              <a:t>Lead Partners can use the checklist below as the agenda for your first SVP Partner Team Meeting as the Investee engagement begins (or moves into a new phase).  The goal for this meeting is to align on: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>
                <a:latin typeface="Chalkboard"/>
                <a:cs typeface="Chalkboard"/>
              </a:rPr>
              <a:t>Purpose and objectives for the engagement (MOU)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>
                <a:latin typeface="Chalkboard"/>
                <a:cs typeface="Chalkboard"/>
              </a:rPr>
              <a:t>Best current thinking about the engagement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>
                <a:latin typeface="Chalkboard"/>
                <a:cs typeface="Chalkboard"/>
              </a:rPr>
              <a:t>Intra-team commitment and support</a:t>
            </a:r>
          </a:p>
          <a:p>
            <a:r>
              <a:rPr lang="en-US" sz="1400" dirty="0">
                <a:latin typeface="Chalkboard"/>
                <a:cs typeface="Chalkboard"/>
              </a:rPr>
              <a:t> </a:t>
            </a:r>
          </a:p>
          <a:p>
            <a:r>
              <a:rPr lang="en-US" sz="1400" u="sng" dirty="0">
                <a:latin typeface="Chalkboard"/>
                <a:cs typeface="Chalkboard"/>
              </a:rPr>
              <a:t>Pre-work for the Meeting:</a:t>
            </a:r>
            <a:r>
              <a:rPr lang="en-US" sz="1400" dirty="0">
                <a:latin typeface="Chalkboard"/>
                <a:cs typeface="Chalkboard"/>
              </a:rPr>
              <a:t> </a:t>
            </a:r>
            <a:r>
              <a:rPr lang="en-US" sz="1200" dirty="0">
                <a:latin typeface="Chalkboard"/>
                <a:cs typeface="Chalkboard"/>
              </a:rPr>
              <a:t> Gather &amp; distribute the following documents (as available) as pre-reading for Partners: 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>
                <a:latin typeface="Chalkboard"/>
                <a:cs typeface="Chalkboard"/>
              </a:rPr>
              <a:t>SVP-Investee MOU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>
                <a:latin typeface="Chalkboard"/>
                <a:cs typeface="Chalkboard"/>
              </a:rPr>
              <a:t>CIT investment decision meeting notes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>
                <a:latin typeface="Chalkboard"/>
                <a:cs typeface="Chalkboard"/>
              </a:rPr>
              <a:t>Investee Strategic Plan (if they have one!)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>
                <a:latin typeface="Chalkboard"/>
                <a:cs typeface="Chalkboard"/>
              </a:rPr>
              <a:t>Encore Fellow Scope of Work (if they have or need one)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>
                <a:latin typeface="Chalkboard"/>
                <a:cs typeface="Chalkboard"/>
              </a:rPr>
              <a:t>SVP Values Overview</a:t>
            </a:r>
          </a:p>
          <a:p>
            <a:r>
              <a:rPr lang="en-US" sz="1400" dirty="0">
                <a:latin typeface="Chalkboard"/>
                <a:cs typeface="Chalkboard"/>
              </a:rPr>
              <a:t> </a:t>
            </a:r>
          </a:p>
          <a:p>
            <a:r>
              <a:rPr lang="en-US" sz="1400" u="sng" dirty="0">
                <a:latin typeface="Chalkboard"/>
                <a:cs typeface="Chalkboard"/>
              </a:rPr>
              <a:t>Meeting Agenda</a:t>
            </a:r>
            <a:r>
              <a:rPr lang="en-US" sz="1400" u="sng" dirty="0" smtClean="0">
                <a:latin typeface="Chalkboard"/>
                <a:cs typeface="Chalkboard"/>
              </a:rPr>
              <a:t>:</a:t>
            </a:r>
          </a:p>
          <a:p>
            <a:endParaRPr lang="en-US" sz="1400" dirty="0">
              <a:latin typeface="Chalkboard"/>
              <a:cs typeface="Chalkboard"/>
            </a:endParaRPr>
          </a:p>
          <a:p>
            <a:r>
              <a:rPr lang="en-US" sz="1400" dirty="0">
                <a:latin typeface="Chalkboard"/>
                <a:cs typeface="Chalkboard"/>
              </a:rPr>
              <a:t>Teamwork…</a:t>
            </a:r>
          </a:p>
          <a:p>
            <a:pPr marL="742950" lvl="1" indent="-285750">
              <a:buFont typeface="Wingdings" charset="2"/>
              <a:buChar char="ü"/>
            </a:pPr>
            <a:r>
              <a:rPr lang="en-US" sz="1200" dirty="0">
                <a:latin typeface="Chalkboard"/>
                <a:cs typeface="Chalkboard"/>
              </a:rPr>
              <a:t>What are our respective roles &amp; responsibilities with the Investee (and as a Partner Team)?  Likely intersections – overlaps?</a:t>
            </a:r>
          </a:p>
          <a:p>
            <a:pPr marL="742950" lvl="1" indent="-285750">
              <a:buFont typeface="Wingdings" charset="2"/>
              <a:buChar char="ü"/>
            </a:pPr>
            <a:r>
              <a:rPr lang="en-US" sz="1200" dirty="0">
                <a:latin typeface="Chalkboard"/>
                <a:cs typeface="Chalkboard"/>
              </a:rPr>
              <a:t>How will we time and coordinate our activities?</a:t>
            </a:r>
          </a:p>
          <a:p>
            <a:pPr marL="742950" lvl="1" indent="-285750">
              <a:buFont typeface="Wingdings" charset="2"/>
              <a:buChar char="ü"/>
            </a:pPr>
            <a:r>
              <a:rPr lang="en-US" sz="1200" dirty="0">
                <a:latin typeface="Chalkboard"/>
                <a:cs typeface="Chalkboard"/>
              </a:rPr>
              <a:t>How will we communicate together to stay informed and up to date?</a:t>
            </a:r>
          </a:p>
          <a:p>
            <a:pPr marL="742950" lvl="1" indent="-285750">
              <a:buFont typeface="Wingdings" charset="2"/>
              <a:buChar char="ü"/>
            </a:pPr>
            <a:r>
              <a:rPr lang="en-US" sz="1200" dirty="0">
                <a:latin typeface="Chalkboard"/>
                <a:cs typeface="Chalkboard"/>
              </a:rPr>
              <a:t>What are our assumptions re our respective time commitments?</a:t>
            </a:r>
          </a:p>
          <a:p>
            <a:pPr marL="742950" lvl="1" indent="-285750">
              <a:buFont typeface="Wingdings" charset="2"/>
              <a:buChar char="ü"/>
            </a:pPr>
            <a:r>
              <a:rPr lang="en-US" sz="1200" dirty="0">
                <a:latin typeface="Chalkboard"/>
                <a:cs typeface="Chalkboard"/>
              </a:rPr>
              <a:t>What kind(s) of check-in &amp; feedback process do we want as a team?</a:t>
            </a:r>
          </a:p>
          <a:p>
            <a:endParaRPr lang="en-US" sz="1400" dirty="0" smtClean="0">
              <a:latin typeface="Chalkboard"/>
              <a:cs typeface="Chalkboard"/>
            </a:endParaRPr>
          </a:p>
          <a:p>
            <a:r>
              <a:rPr lang="en-US" sz="1400" dirty="0" smtClean="0">
                <a:latin typeface="Chalkboard"/>
                <a:cs typeface="Chalkboard"/>
              </a:rPr>
              <a:t>Investee</a:t>
            </a:r>
            <a:r>
              <a:rPr lang="en-US" sz="1400" dirty="0">
                <a:latin typeface="Chalkboard"/>
                <a:cs typeface="Chalkboard"/>
              </a:rPr>
              <a:t>…</a:t>
            </a:r>
          </a:p>
          <a:p>
            <a:pPr marL="742950" lvl="1" indent="-285750">
              <a:buFont typeface="Wingdings" charset="2"/>
              <a:buChar char="ü"/>
            </a:pPr>
            <a:r>
              <a:rPr lang="en-US" sz="1200" dirty="0">
                <a:latin typeface="Chalkboard"/>
                <a:cs typeface="Chalkboard"/>
              </a:rPr>
              <a:t>What’s currently known and understood about the Investee?</a:t>
            </a:r>
          </a:p>
          <a:p>
            <a:pPr marL="742950" lvl="1" indent="-285750">
              <a:buFont typeface="Wingdings" charset="2"/>
              <a:buChar char="ü"/>
            </a:pPr>
            <a:r>
              <a:rPr lang="en-US" sz="1200" dirty="0">
                <a:latin typeface="Chalkboard"/>
                <a:cs typeface="Chalkboard"/>
              </a:rPr>
              <a:t>Uncertainties / unknowns about the engagement?</a:t>
            </a:r>
          </a:p>
          <a:p>
            <a:pPr marL="742950" lvl="1" indent="-285750">
              <a:buFont typeface="Wingdings" charset="2"/>
              <a:buChar char="ü"/>
            </a:pPr>
            <a:r>
              <a:rPr lang="en-US" sz="1200" dirty="0">
                <a:latin typeface="Chalkboard"/>
                <a:cs typeface="Chalkboard"/>
              </a:rPr>
              <a:t>Key objectives / goals in this first quarter or two?</a:t>
            </a:r>
          </a:p>
          <a:p>
            <a:pPr marL="742950" lvl="1" indent="-285750">
              <a:buFont typeface="Wingdings" charset="2"/>
              <a:buChar char="ü"/>
            </a:pPr>
            <a:r>
              <a:rPr lang="en-US" sz="1200" dirty="0">
                <a:latin typeface="Chalkboard"/>
                <a:cs typeface="Chalkboard"/>
              </a:rPr>
              <a:t>Likely speed bumps or challenges to be aware of?</a:t>
            </a:r>
          </a:p>
          <a:p>
            <a:pPr marL="742950" lvl="1" indent="-285750">
              <a:buFont typeface="Wingdings" charset="2"/>
              <a:buChar char="ü"/>
            </a:pPr>
            <a:r>
              <a:rPr lang="en-US" sz="1200" dirty="0">
                <a:latin typeface="Chalkboard"/>
                <a:cs typeface="Chalkboard"/>
              </a:rPr>
              <a:t>Additional resource needs coming up?</a:t>
            </a:r>
          </a:p>
          <a:p>
            <a:endParaRPr lang="en-US" sz="1400" dirty="0" smtClean="0">
              <a:latin typeface="Chalkboard"/>
              <a:cs typeface="Chalkboard"/>
            </a:endParaRPr>
          </a:p>
          <a:p>
            <a:r>
              <a:rPr lang="en-US" sz="1400" dirty="0" smtClean="0">
                <a:latin typeface="Chalkboard"/>
                <a:cs typeface="Chalkboard"/>
              </a:rPr>
              <a:t>Lead </a:t>
            </a:r>
            <a:r>
              <a:rPr lang="en-US" sz="1400" dirty="0">
                <a:latin typeface="Chalkboard"/>
                <a:cs typeface="Chalkboard"/>
              </a:rPr>
              <a:t>Partner…</a:t>
            </a:r>
          </a:p>
          <a:p>
            <a:pPr marL="742950" lvl="1" indent="-285750">
              <a:buFont typeface="Wingdings" charset="2"/>
              <a:buChar char="ü"/>
            </a:pPr>
            <a:r>
              <a:rPr lang="en-US" sz="1200" dirty="0">
                <a:latin typeface="Chalkboard"/>
                <a:cs typeface="Chalkboard"/>
              </a:rPr>
              <a:t>How can I help you be successful for your piece of the engagement?</a:t>
            </a:r>
          </a:p>
          <a:p>
            <a:pPr marL="742950" lvl="1" indent="-285750">
              <a:buFont typeface="Wingdings" charset="2"/>
              <a:buChar char="ü"/>
            </a:pPr>
            <a:r>
              <a:rPr lang="en-US" sz="1200" dirty="0">
                <a:latin typeface="Chalkboard"/>
                <a:cs typeface="Chalkboard"/>
              </a:rPr>
              <a:t>What I need from you to be successful as the Lead</a:t>
            </a:r>
          </a:p>
          <a:p>
            <a:pPr marL="742950" lvl="1" indent="-285750">
              <a:buFont typeface="Wingdings" charset="2"/>
              <a:buChar char="ü"/>
            </a:pPr>
            <a:r>
              <a:rPr lang="en-US" sz="1200" dirty="0">
                <a:latin typeface="Chalkboard"/>
                <a:cs typeface="Chalkboard"/>
              </a:rPr>
              <a:t>W</a:t>
            </a:r>
            <a:r>
              <a:rPr lang="en-US" sz="1200" dirty="0" smtClean="0">
                <a:latin typeface="Chalkboard"/>
                <a:cs typeface="Chalkboard"/>
              </a:rPr>
              <a:t>here </a:t>
            </a:r>
            <a:r>
              <a:rPr lang="en-US" sz="1200" dirty="0">
                <a:latin typeface="Chalkboard"/>
                <a:cs typeface="Chalkboard"/>
              </a:rPr>
              <a:t>I’ll likely need “extra help” or support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129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11</Words>
  <Application>Microsoft Macintosh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Weissman</dc:creator>
  <cp:lastModifiedBy>Wendy Weissman</cp:lastModifiedBy>
  <cp:revision>4</cp:revision>
  <dcterms:created xsi:type="dcterms:W3CDTF">2015-01-13T23:24:10Z</dcterms:created>
  <dcterms:modified xsi:type="dcterms:W3CDTF">2015-01-14T00:59:44Z</dcterms:modified>
</cp:coreProperties>
</file>