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95" r:id="rId4"/>
    <p:sldId id="290" r:id="rId5"/>
    <p:sldId id="271" r:id="rId6"/>
    <p:sldId id="297" r:id="rId7"/>
    <p:sldId id="303" r:id="rId8"/>
    <p:sldId id="302" r:id="rId9"/>
    <p:sldId id="301" r:id="rId10"/>
    <p:sldId id="300" r:id="rId11"/>
    <p:sldId id="298" r:id="rId12"/>
    <p:sldId id="304" r:id="rId13"/>
    <p:sldId id="263" r:id="rId14"/>
    <p:sldId id="272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492"/>
    <a:srgbClr val="F57008"/>
    <a:srgbClr val="1FB34B"/>
    <a:srgbClr val="C90034"/>
    <a:srgbClr val="DADBD9"/>
    <a:srgbClr val="B4001E"/>
    <a:srgbClr val="9F002A"/>
    <a:srgbClr val="1EB44C"/>
    <a:srgbClr val="094F97"/>
    <a:srgbClr val="8C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52" autoAdjust="0"/>
  </p:normalViewPr>
  <p:slideViewPr>
    <p:cSldViewPr snapToGrid="0" snapToObjects="1">
      <p:cViewPr varScale="1">
        <p:scale>
          <a:sx n="69" d="100"/>
          <a:sy n="69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2D271-656D-4A1C-B2F6-57E004BC25C0}" type="doc">
      <dgm:prSet loTypeId="urn:microsoft.com/office/officeart/2005/8/layout/cycle3" loCatId="cycl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0D78D3F8-24CF-4D91-AF40-B438D581A14C}">
      <dgm:prSet phldrT="[Text]"/>
      <dgm:spPr>
        <a:solidFill>
          <a:srgbClr val="005EB8"/>
        </a:solidFill>
        <a:ln>
          <a:solidFill>
            <a:srgbClr val="005EB8"/>
          </a:solidFill>
        </a:ln>
      </dgm:spPr>
      <dgm:t>
        <a:bodyPr/>
        <a:lstStyle/>
        <a:p>
          <a:r>
            <a:rPr lang="en-US" dirty="0"/>
            <a:t>Develop plan &amp; begin capacity building</a:t>
          </a:r>
        </a:p>
      </dgm:t>
    </dgm:pt>
    <dgm:pt modelId="{265158D4-92F2-424B-B4C4-3391C5268975}" type="parTrans" cxnId="{01C16FF4-DE7E-4237-872A-8C889995B518}">
      <dgm:prSet/>
      <dgm:spPr/>
      <dgm:t>
        <a:bodyPr/>
        <a:lstStyle/>
        <a:p>
          <a:endParaRPr lang="en-US"/>
        </a:p>
      </dgm:t>
    </dgm:pt>
    <dgm:pt modelId="{A039AED2-C538-447B-9E5C-8EA3BA082E56}" type="sibTrans" cxnId="{01C16FF4-DE7E-4237-872A-8C889995B518}">
      <dgm:prSet/>
      <dgm:spPr/>
      <dgm:t>
        <a:bodyPr/>
        <a:lstStyle/>
        <a:p>
          <a:endParaRPr lang="en-US"/>
        </a:p>
      </dgm:t>
    </dgm:pt>
    <dgm:pt modelId="{BD2D90C3-FE8C-471A-904C-9D4CE4792A25}">
      <dgm:prSet phldrT="[Text]"/>
      <dgm:spPr>
        <a:solidFill>
          <a:srgbClr val="00B2A9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dirty="0"/>
            <a:t>Year-end Review &amp; </a:t>
          </a:r>
        </a:p>
        <a:p>
          <a:pPr>
            <a:spcAft>
              <a:spcPct val="35000"/>
            </a:spcAft>
          </a:pPr>
          <a:r>
            <a:rPr lang="en-US" dirty="0"/>
            <a:t>Re-grant</a:t>
          </a:r>
        </a:p>
      </dgm:t>
    </dgm:pt>
    <dgm:pt modelId="{C6A6A1B9-C286-4733-86CD-C892AE29BE81}" type="sibTrans" cxnId="{D232C58B-D471-4751-AA86-B7E1DFC19340}">
      <dgm:prSet/>
      <dgm:spPr/>
      <dgm:t>
        <a:bodyPr/>
        <a:lstStyle/>
        <a:p>
          <a:endParaRPr lang="en-US"/>
        </a:p>
      </dgm:t>
    </dgm:pt>
    <dgm:pt modelId="{9EA17907-C7C7-4276-816D-6A14BA2F5C9B}" type="parTrans" cxnId="{D232C58B-D471-4751-AA86-B7E1DFC19340}">
      <dgm:prSet/>
      <dgm:spPr/>
      <dgm:t>
        <a:bodyPr/>
        <a:lstStyle/>
        <a:p>
          <a:endParaRPr lang="en-US"/>
        </a:p>
      </dgm:t>
    </dgm:pt>
    <dgm:pt modelId="{CEC2F0E2-0FFE-42D6-8F44-9B8CF0CDBEB5}">
      <dgm:prSet phldrT="[Text]"/>
      <dgm:spPr>
        <a:solidFill>
          <a:srgbClr val="005EB8"/>
        </a:solidFill>
        <a:ln>
          <a:noFill/>
        </a:ln>
      </dgm:spPr>
      <dgm:t>
        <a:bodyPr/>
        <a:lstStyle/>
        <a:p>
          <a:r>
            <a:rPr lang="en-US" dirty="0"/>
            <a:t>Continue capacity building</a:t>
          </a:r>
        </a:p>
      </dgm:t>
    </dgm:pt>
    <dgm:pt modelId="{60F27832-7160-47C4-AABB-6640CEB3DAA5}" type="sibTrans" cxnId="{9B6BAAFA-D6C0-4EAF-B3C2-15D311C75464}">
      <dgm:prSet/>
      <dgm:spPr/>
      <dgm:t>
        <a:bodyPr/>
        <a:lstStyle/>
        <a:p>
          <a:endParaRPr lang="en-US"/>
        </a:p>
      </dgm:t>
    </dgm:pt>
    <dgm:pt modelId="{94C8A900-4DEA-40C0-96E0-120DE505055B}" type="parTrans" cxnId="{9B6BAAFA-D6C0-4EAF-B3C2-15D311C75464}">
      <dgm:prSet/>
      <dgm:spPr/>
      <dgm:t>
        <a:bodyPr/>
        <a:lstStyle/>
        <a:p>
          <a:endParaRPr lang="en-US"/>
        </a:p>
      </dgm:t>
    </dgm:pt>
    <dgm:pt modelId="{A99897A5-5A05-48F9-AB10-50836DE1291C}">
      <dgm:prSet phldrT="[Text]"/>
      <dgm:spPr>
        <a:solidFill>
          <a:srgbClr val="00B2A9"/>
        </a:solidFill>
        <a:ln>
          <a:noFill/>
        </a:ln>
      </dgm:spPr>
      <dgm:t>
        <a:bodyPr/>
        <a:lstStyle/>
        <a:p>
          <a:r>
            <a:rPr lang="en-US" dirty="0"/>
            <a:t>Mid-year Review</a:t>
          </a:r>
        </a:p>
      </dgm:t>
    </dgm:pt>
    <dgm:pt modelId="{CDF6AFF0-0DC1-4281-8F2E-AD0D0AB7E99B}" type="sibTrans" cxnId="{8A5B5070-1157-4BE1-9C1E-4AA6897D6CBC}">
      <dgm:prSet/>
      <dgm:spPr/>
      <dgm:t>
        <a:bodyPr/>
        <a:lstStyle/>
        <a:p>
          <a:endParaRPr lang="en-US"/>
        </a:p>
      </dgm:t>
    </dgm:pt>
    <dgm:pt modelId="{1C29ECE7-6C53-427F-AAEF-C2AD94CFD99B}" type="parTrans" cxnId="{8A5B5070-1157-4BE1-9C1E-4AA6897D6CBC}">
      <dgm:prSet/>
      <dgm:spPr/>
      <dgm:t>
        <a:bodyPr/>
        <a:lstStyle/>
        <a:p>
          <a:endParaRPr lang="en-US"/>
        </a:p>
      </dgm:t>
    </dgm:pt>
    <dgm:pt modelId="{D4D34C2F-FEC6-448B-AB00-2231D982C33B}" type="pres">
      <dgm:prSet presAssocID="{9412D271-656D-4A1C-B2F6-57E004BC25C0}" presName="Name0" presStyleCnt="0">
        <dgm:presLayoutVars>
          <dgm:dir/>
          <dgm:resizeHandles val="exact"/>
        </dgm:presLayoutVars>
      </dgm:prSet>
      <dgm:spPr/>
    </dgm:pt>
    <dgm:pt modelId="{C696858D-E0F4-4E31-AB0D-45FFB340F82A}" type="pres">
      <dgm:prSet presAssocID="{9412D271-656D-4A1C-B2F6-57E004BC25C0}" presName="cycle" presStyleCnt="0"/>
      <dgm:spPr/>
    </dgm:pt>
    <dgm:pt modelId="{54620B2E-AC14-42E2-9B29-339C6ECAE994}" type="pres">
      <dgm:prSet presAssocID="{0D78D3F8-24CF-4D91-AF40-B438D581A14C}" presName="nodeFirstNode" presStyleLbl="node1" presStyleIdx="0" presStyleCnt="4" custScaleX="75153" custScaleY="71934">
        <dgm:presLayoutVars>
          <dgm:bulletEnabled val="1"/>
        </dgm:presLayoutVars>
      </dgm:prSet>
      <dgm:spPr/>
    </dgm:pt>
    <dgm:pt modelId="{26715A9F-9A87-48C8-8384-6B97B05ACF2D}" type="pres">
      <dgm:prSet presAssocID="{A039AED2-C538-447B-9E5C-8EA3BA082E56}" presName="sibTransFirstNode" presStyleLbl="bgShp" presStyleIdx="0" presStyleCnt="1"/>
      <dgm:spPr/>
    </dgm:pt>
    <dgm:pt modelId="{B5AB3D00-58A3-4FA4-A20B-ED2DD6004C28}" type="pres">
      <dgm:prSet presAssocID="{A99897A5-5A05-48F9-AB10-50836DE1291C}" presName="nodeFollowingNodes" presStyleLbl="node1" presStyleIdx="1" presStyleCnt="4" custScaleX="74224" custScaleY="72027" custRadScaleRad="121223" custRadScaleInc="1281">
        <dgm:presLayoutVars>
          <dgm:bulletEnabled val="1"/>
        </dgm:presLayoutVars>
      </dgm:prSet>
      <dgm:spPr/>
    </dgm:pt>
    <dgm:pt modelId="{C54912D7-C687-476B-A7FD-5A7277906812}" type="pres">
      <dgm:prSet presAssocID="{CEC2F0E2-0FFE-42D6-8F44-9B8CF0CDBEB5}" presName="nodeFollowingNodes" presStyleLbl="node1" presStyleIdx="2" presStyleCnt="4" custScaleX="80772" custScaleY="68935" custRadScaleRad="118363" custRadScaleInc="-2596">
        <dgm:presLayoutVars>
          <dgm:bulletEnabled val="1"/>
        </dgm:presLayoutVars>
      </dgm:prSet>
      <dgm:spPr/>
    </dgm:pt>
    <dgm:pt modelId="{1D949A61-F15F-47E2-9829-4C6EF992CD90}" type="pres">
      <dgm:prSet presAssocID="{BD2D90C3-FE8C-471A-904C-9D4CE4792A25}" presName="nodeFollowingNodes" presStyleLbl="node1" presStyleIdx="3" presStyleCnt="4" custScaleX="59959" custScaleY="80159" custRadScaleRad="118626">
        <dgm:presLayoutVars>
          <dgm:bulletEnabled val="1"/>
        </dgm:presLayoutVars>
      </dgm:prSet>
      <dgm:spPr/>
    </dgm:pt>
  </dgm:ptLst>
  <dgm:cxnLst>
    <dgm:cxn modelId="{909CEA31-C024-4437-8B3B-1BEB4641D22E}" type="presOf" srcId="{A039AED2-C538-447B-9E5C-8EA3BA082E56}" destId="{26715A9F-9A87-48C8-8384-6B97B05ACF2D}" srcOrd="0" destOrd="0" presId="urn:microsoft.com/office/officeart/2005/8/layout/cycle3"/>
    <dgm:cxn modelId="{0983B7DC-4A9B-4B56-853C-11FA3A978C6F}" type="presOf" srcId="{CEC2F0E2-0FFE-42D6-8F44-9B8CF0CDBEB5}" destId="{C54912D7-C687-476B-A7FD-5A7277906812}" srcOrd="0" destOrd="0" presId="urn:microsoft.com/office/officeart/2005/8/layout/cycle3"/>
    <dgm:cxn modelId="{BBD62C9C-8AE4-4465-99B5-D9E69356E9B9}" type="presOf" srcId="{0D78D3F8-24CF-4D91-AF40-B438D581A14C}" destId="{54620B2E-AC14-42E2-9B29-339C6ECAE994}" srcOrd="0" destOrd="0" presId="urn:microsoft.com/office/officeart/2005/8/layout/cycle3"/>
    <dgm:cxn modelId="{01C16FF4-DE7E-4237-872A-8C889995B518}" srcId="{9412D271-656D-4A1C-B2F6-57E004BC25C0}" destId="{0D78D3F8-24CF-4D91-AF40-B438D581A14C}" srcOrd="0" destOrd="0" parTransId="{265158D4-92F2-424B-B4C4-3391C5268975}" sibTransId="{A039AED2-C538-447B-9E5C-8EA3BA082E56}"/>
    <dgm:cxn modelId="{66CB9E5F-D0C3-4A1E-8A5B-B171E426FD9B}" type="presOf" srcId="{9412D271-656D-4A1C-B2F6-57E004BC25C0}" destId="{D4D34C2F-FEC6-448B-AB00-2231D982C33B}" srcOrd="0" destOrd="0" presId="urn:microsoft.com/office/officeart/2005/8/layout/cycle3"/>
    <dgm:cxn modelId="{9B6BAAFA-D6C0-4EAF-B3C2-15D311C75464}" srcId="{9412D271-656D-4A1C-B2F6-57E004BC25C0}" destId="{CEC2F0E2-0FFE-42D6-8F44-9B8CF0CDBEB5}" srcOrd="2" destOrd="0" parTransId="{94C8A900-4DEA-40C0-96E0-120DE505055B}" sibTransId="{60F27832-7160-47C4-AABB-6640CEB3DAA5}"/>
    <dgm:cxn modelId="{C82A0815-2F6A-43F2-B291-C0F61DE289A0}" type="presOf" srcId="{A99897A5-5A05-48F9-AB10-50836DE1291C}" destId="{B5AB3D00-58A3-4FA4-A20B-ED2DD6004C28}" srcOrd="0" destOrd="0" presId="urn:microsoft.com/office/officeart/2005/8/layout/cycle3"/>
    <dgm:cxn modelId="{8A5B5070-1157-4BE1-9C1E-4AA6897D6CBC}" srcId="{9412D271-656D-4A1C-B2F6-57E004BC25C0}" destId="{A99897A5-5A05-48F9-AB10-50836DE1291C}" srcOrd="1" destOrd="0" parTransId="{1C29ECE7-6C53-427F-AAEF-C2AD94CFD99B}" sibTransId="{CDF6AFF0-0DC1-4281-8F2E-AD0D0AB7E99B}"/>
    <dgm:cxn modelId="{D232C58B-D471-4751-AA86-B7E1DFC19340}" srcId="{9412D271-656D-4A1C-B2F6-57E004BC25C0}" destId="{BD2D90C3-FE8C-471A-904C-9D4CE4792A25}" srcOrd="3" destOrd="0" parTransId="{9EA17907-C7C7-4276-816D-6A14BA2F5C9B}" sibTransId="{C6A6A1B9-C286-4733-86CD-C892AE29BE81}"/>
    <dgm:cxn modelId="{0821E117-EC80-4373-A48A-B5AF591C4E29}" type="presOf" srcId="{BD2D90C3-FE8C-471A-904C-9D4CE4792A25}" destId="{1D949A61-F15F-47E2-9829-4C6EF992CD90}" srcOrd="0" destOrd="0" presId="urn:microsoft.com/office/officeart/2005/8/layout/cycle3"/>
    <dgm:cxn modelId="{916A4E1B-6147-44AD-B810-4C16CFE40344}" type="presParOf" srcId="{D4D34C2F-FEC6-448B-AB00-2231D982C33B}" destId="{C696858D-E0F4-4E31-AB0D-45FFB340F82A}" srcOrd="0" destOrd="0" presId="urn:microsoft.com/office/officeart/2005/8/layout/cycle3"/>
    <dgm:cxn modelId="{84952600-20D2-4347-8002-EF2D08DD6C18}" type="presParOf" srcId="{C696858D-E0F4-4E31-AB0D-45FFB340F82A}" destId="{54620B2E-AC14-42E2-9B29-339C6ECAE994}" srcOrd="0" destOrd="0" presId="urn:microsoft.com/office/officeart/2005/8/layout/cycle3"/>
    <dgm:cxn modelId="{E630F66D-6681-4CA3-957F-2D9FE9AD419B}" type="presParOf" srcId="{C696858D-E0F4-4E31-AB0D-45FFB340F82A}" destId="{26715A9F-9A87-48C8-8384-6B97B05ACF2D}" srcOrd="1" destOrd="0" presId="urn:microsoft.com/office/officeart/2005/8/layout/cycle3"/>
    <dgm:cxn modelId="{E36AC60A-2E92-456B-A03E-21F3BB0AD73C}" type="presParOf" srcId="{C696858D-E0F4-4E31-AB0D-45FFB340F82A}" destId="{B5AB3D00-58A3-4FA4-A20B-ED2DD6004C28}" srcOrd="2" destOrd="0" presId="urn:microsoft.com/office/officeart/2005/8/layout/cycle3"/>
    <dgm:cxn modelId="{9F168CA3-5189-4705-8F38-C09A4F3A9725}" type="presParOf" srcId="{C696858D-E0F4-4E31-AB0D-45FFB340F82A}" destId="{C54912D7-C687-476B-A7FD-5A7277906812}" srcOrd="3" destOrd="0" presId="urn:microsoft.com/office/officeart/2005/8/layout/cycle3"/>
    <dgm:cxn modelId="{AE0A6644-7520-4194-8E1B-1B3664439129}" type="presParOf" srcId="{C696858D-E0F4-4E31-AB0D-45FFB340F82A}" destId="{1D949A61-F15F-47E2-9829-4C6EF992CD9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15A9F-9A87-48C8-8384-6B97B05ACF2D}">
      <dsp:nvSpPr>
        <dsp:cNvPr id="0" name=""/>
        <dsp:cNvSpPr/>
      </dsp:nvSpPr>
      <dsp:spPr>
        <a:xfrm>
          <a:off x="1364483" y="197565"/>
          <a:ext cx="4310361" cy="4310361"/>
        </a:xfrm>
        <a:prstGeom prst="circularArrow">
          <a:avLst>
            <a:gd name="adj1" fmla="val 4668"/>
            <a:gd name="adj2" fmla="val 272909"/>
            <a:gd name="adj3" fmla="val 13782980"/>
            <a:gd name="adj4" fmla="val 17416908"/>
            <a:gd name="adj5" fmla="val 484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20B2E-AC14-42E2-9B29-339C6ECAE994}">
      <dsp:nvSpPr>
        <dsp:cNvPr id="0" name=""/>
        <dsp:cNvSpPr/>
      </dsp:nvSpPr>
      <dsp:spPr>
        <a:xfrm>
          <a:off x="2467726" y="207248"/>
          <a:ext cx="2103875" cy="1006880"/>
        </a:xfrm>
        <a:prstGeom prst="roundRect">
          <a:avLst/>
        </a:prstGeom>
        <a:solidFill>
          <a:srgbClr val="005EB8"/>
        </a:solidFill>
        <a:ln w="25400" cap="flat" cmpd="sng" algn="ctr">
          <a:solidFill>
            <a:srgbClr val="005EB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 plan &amp; begin capacity building</a:t>
          </a:r>
        </a:p>
      </dsp:txBody>
      <dsp:txXfrm>
        <a:off x="2516878" y="256400"/>
        <a:ext cx="2005571" cy="908576"/>
      </dsp:txXfrm>
    </dsp:sp>
    <dsp:sp modelId="{B5AB3D00-58A3-4FA4-A20B-ED2DD6004C28}">
      <dsp:nvSpPr>
        <dsp:cNvPr id="0" name=""/>
        <dsp:cNvSpPr/>
      </dsp:nvSpPr>
      <dsp:spPr>
        <a:xfrm>
          <a:off x="4356662" y="1784503"/>
          <a:ext cx="2077868" cy="1008182"/>
        </a:xfrm>
        <a:prstGeom prst="roundRect">
          <a:avLst/>
        </a:prstGeom>
        <a:solidFill>
          <a:srgbClr val="00B2A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Mid-year Review</a:t>
          </a:r>
        </a:p>
      </dsp:txBody>
      <dsp:txXfrm>
        <a:off x="4405877" y="1833718"/>
        <a:ext cx="1979438" cy="909752"/>
      </dsp:txXfrm>
    </dsp:sp>
    <dsp:sp modelId="{C54912D7-C687-476B-A7FD-5A7277906812}">
      <dsp:nvSpPr>
        <dsp:cNvPr id="0" name=""/>
        <dsp:cNvSpPr/>
      </dsp:nvSpPr>
      <dsp:spPr>
        <a:xfrm>
          <a:off x="2448826" y="3530897"/>
          <a:ext cx="2261177" cy="964902"/>
        </a:xfrm>
        <a:prstGeom prst="roundRect">
          <a:avLst/>
        </a:prstGeom>
        <a:solidFill>
          <a:srgbClr val="005EB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Continue capacity building</a:t>
          </a:r>
        </a:p>
      </dsp:txBody>
      <dsp:txXfrm>
        <a:off x="2495929" y="3578000"/>
        <a:ext cx="2166971" cy="870696"/>
      </dsp:txXfrm>
    </dsp:sp>
    <dsp:sp modelId="{1D949A61-F15F-47E2-9829-4C6EF992CD90}">
      <dsp:nvSpPr>
        <dsp:cNvPr id="0" name=""/>
        <dsp:cNvSpPr/>
      </dsp:nvSpPr>
      <dsp:spPr>
        <a:xfrm>
          <a:off x="844419" y="1697390"/>
          <a:ext cx="1678526" cy="1122008"/>
        </a:xfrm>
        <a:prstGeom prst="roundRect">
          <a:avLst/>
        </a:prstGeom>
        <a:solidFill>
          <a:srgbClr val="00B2A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kern="1200" dirty="0"/>
            <a:t>Year-end Review &amp;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Re-grant</a:t>
          </a:r>
        </a:p>
      </dsp:txBody>
      <dsp:txXfrm>
        <a:off x="899191" y="1752162"/>
        <a:ext cx="1568982" cy="101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FABCA-E003-4428-8A49-9DA9D5EB283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D9B48-84BC-4914-880A-B803DF64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2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</a:t>
            </a:r>
            <a:r>
              <a:rPr lang="en-US" baseline="0" dirty="0"/>
              <a:t>I am Ann Herzog-Olson and I am the Executive Director of Social Venture Partners Minnesota. </a:t>
            </a:r>
          </a:p>
          <a:p>
            <a:r>
              <a:rPr lang="en-US" baseline="0" dirty="0"/>
              <a:t>We are one of 40 SVP affiliates from around the globe. </a:t>
            </a:r>
          </a:p>
          <a:p>
            <a:r>
              <a:rPr lang="en-US" baseline="0" dirty="0"/>
              <a:t>We are a nonprofit that uses the venture capital model to help other nonprofits scale.</a:t>
            </a:r>
            <a:endParaRPr lang="en-US" dirty="0"/>
          </a:p>
          <a:p>
            <a:r>
              <a:rPr lang="en-US" dirty="0"/>
              <a:t>SVP </a:t>
            </a:r>
            <a:r>
              <a:rPr lang="en-US" baseline="0" dirty="0"/>
              <a:t>was launched in Seattle in 1997 and in Minnesota in 2002. </a:t>
            </a:r>
          </a:p>
          <a:p>
            <a:r>
              <a:rPr lang="en-US" baseline="0" dirty="0"/>
              <a:t>Our model has always focused on two things: </a:t>
            </a:r>
          </a:p>
          <a:p>
            <a:pPr marL="228600" indent="-228600">
              <a:buAutoNum type="arabicPeriod"/>
            </a:pPr>
            <a:r>
              <a:rPr lang="en-US" baseline="0" dirty="0"/>
              <a:t>help social entrepreneurs in the Twin Cities build capacity, and </a:t>
            </a:r>
          </a:p>
          <a:p>
            <a:pPr marL="228600" indent="-228600">
              <a:buAutoNum type="arabicPeriod"/>
            </a:pPr>
            <a:r>
              <a:rPr lang="en-US" baseline="0" dirty="0"/>
              <a:t>2. educate our partners on how to become engaged philanthropists using the VC model.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9B48-84BC-4914-880A-B803DF6483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 is everything.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 orgs at the right time for expansion is part of the art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VC work. 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strategically timed </a:t>
            </a:r>
            <a:r>
              <a:rPr lang="en-US" dirty="0"/>
              <a:t>investments</a:t>
            </a:r>
            <a:r>
              <a:rPr lang="en-US" baseline="0" dirty="0"/>
              <a:t> for our grants and to build capacity. </a:t>
            </a:r>
          </a:p>
          <a:p>
            <a:r>
              <a:rPr lang="en-US" baseline="0" dirty="0"/>
              <a:t>We look for collaboration to attain sustainable long term success.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88894" indent="-188894">
              <a:lnSpc>
                <a:spcPct val="80000"/>
              </a:lnSpc>
              <a:defRPr/>
            </a:pPr>
            <a:endParaRPr lang="en-US" dirty="0"/>
          </a:p>
          <a:p>
            <a:pPr marL="188894" indent="-188894">
              <a:lnSpc>
                <a:spcPct val="80000"/>
              </a:lnSpc>
              <a:defRPr/>
            </a:pPr>
            <a:r>
              <a:rPr lang="en-US" dirty="0"/>
              <a:t>It’s all about building capacity for organizations at the</a:t>
            </a:r>
            <a:r>
              <a:rPr lang="en-US" baseline="0" dirty="0"/>
              <a:t> point of inflection</a:t>
            </a:r>
            <a:r>
              <a:rPr lang="en-US" dirty="0"/>
              <a:t>. </a:t>
            </a:r>
          </a:p>
          <a:p>
            <a:pPr marL="188894" indent="-188894">
              <a:lnSpc>
                <a:spcPct val="80000"/>
              </a:lnSpc>
              <a:defRPr/>
            </a:pPr>
            <a:r>
              <a:rPr lang="en-US" sz="1200" dirty="0"/>
              <a:t>We</a:t>
            </a:r>
            <a:r>
              <a:rPr lang="en-US" sz="1200" baseline="0" dirty="0"/>
              <a:t> help them be</a:t>
            </a:r>
          </a:p>
          <a:p>
            <a:pPr marL="228600" indent="-228600">
              <a:lnSpc>
                <a:spcPct val="80000"/>
              </a:lnSpc>
              <a:buAutoNum type="arabicPeriod"/>
              <a:defRPr/>
            </a:pPr>
            <a:r>
              <a:rPr lang="en-US" sz="1200" baseline="0" dirty="0"/>
              <a:t>financially stable, </a:t>
            </a:r>
          </a:p>
          <a:p>
            <a:pPr marL="228600" indent="-228600">
              <a:lnSpc>
                <a:spcPct val="80000"/>
              </a:lnSpc>
              <a:buAutoNum type="arabicPeriod"/>
              <a:defRPr/>
            </a:pPr>
            <a:r>
              <a:rPr lang="en-US" sz="1200" baseline="0" dirty="0"/>
              <a:t>retain key staff, </a:t>
            </a:r>
          </a:p>
          <a:p>
            <a:pPr marL="228600" indent="-228600">
              <a:lnSpc>
                <a:spcPct val="80000"/>
              </a:lnSpc>
              <a:buAutoNum type="arabicPeriod"/>
              <a:defRPr/>
            </a:pPr>
            <a:r>
              <a:rPr lang="en-US" sz="1200" baseline="0" dirty="0"/>
              <a:t>develop strong boards, </a:t>
            </a:r>
          </a:p>
          <a:p>
            <a:pPr marL="228600" indent="-228600">
              <a:lnSpc>
                <a:spcPct val="80000"/>
              </a:lnSpc>
              <a:buAutoNum type="arabicPeriod"/>
              <a:defRPr/>
            </a:pPr>
            <a:r>
              <a:rPr lang="en-US" sz="1200" baseline="0" dirty="0"/>
              <a:t>be adaptive to change and committed to results.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9B48-84BC-4914-880A-B803DF64838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8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typically have 4-6 investees at any given time. </a:t>
            </a:r>
          </a:p>
          <a:p>
            <a:r>
              <a:rPr lang="en-US" dirty="0"/>
              <a:t>All</a:t>
            </a:r>
            <a:r>
              <a:rPr lang="en-US" baseline="0" dirty="0"/>
              <a:t> of these organizations:</a:t>
            </a:r>
          </a:p>
          <a:p>
            <a:pPr marL="228600" indent="-228600">
              <a:buAutoNum type="arabicPeriod"/>
            </a:pPr>
            <a:r>
              <a:rPr lang="en-US" baseline="0" dirty="0"/>
              <a:t>serve at-risk teens </a:t>
            </a:r>
          </a:p>
          <a:p>
            <a:pPr marL="228600" indent="-228600">
              <a:buAutoNum type="arabicPeriod"/>
            </a:pPr>
            <a:r>
              <a:rPr lang="en-US" baseline="0" dirty="0"/>
              <a:t>in the 7-county metro area and </a:t>
            </a:r>
          </a:p>
          <a:p>
            <a:pPr marL="228600" indent="-228600">
              <a:buAutoNum type="arabicPeriod"/>
            </a:pPr>
            <a:r>
              <a:rPr lang="en-US" baseline="0" dirty="0"/>
              <a:t>we are helping them scale.</a:t>
            </a:r>
            <a:endParaRPr lang="en-US" dirty="0"/>
          </a:p>
          <a:p>
            <a:r>
              <a:rPr lang="en-US" dirty="0"/>
              <a:t>In 2017, two will “retire” including BTC and Emerge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9B48-84BC-4914-880A-B803DF6483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2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 select investees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9B48-84BC-4914-880A-B803DF6483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4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D436-EED9-DA46-BD52-043EDCE1DEA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488F-BE8A-CC4A-A932-BD8D4E7C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D436-EED9-DA46-BD52-043EDCE1DEA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488F-BE8A-CC4A-A932-BD8D4E7C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9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D436-EED9-DA46-BD52-043EDCE1DEA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488F-BE8A-CC4A-A932-BD8D4E7C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67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14400" y="2971800"/>
            <a:ext cx="7315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87878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8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D436-EED9-DA46-BD52-043EDCE1DEA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488F-BE8A-CC4A-A932-BD8D4E7C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D436-EED9-DA46-BD52-043EDCE1DEA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488F-BE8A-CC4A-A932-BD8D4E7C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9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D436-EED9-DA46-BD52-043EDCE1DEA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488F-BE8A-CC4A-A932-BD8D4E7C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0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D436-EED9-DA46-BD52-043EDCE1DEA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488F-BE8A-CC4A-A932-BD8D4E7C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2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D436-EED9-DA46-BD52-043EDCE1DEA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488F-BE8A-CC4A-A932-BD8D4E7C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1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D436-EED9-DA46-BD52-043EDCE1DEA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488F-BE8A-CC4A-A932-BD8D4E7C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D436-EED9-DA46-BD52-043EDCE1DEA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488F-BE8A-CC4A-A932-BD8D4E7C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D436-EED9-DA46-BD52-043EDCE1DEA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488F-BE8A-CC4A-A932-BD8D4E7C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4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D436-EED9-DA46-BD52-043EDCE1DEA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A488F-BE8A-CC4A-A932-BD8D4E7C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socialventurepartners.org/login.action?os_destination=/index.action&amp;permissionViolation=true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://www.socialventurepartners.org/network-office/svp-connec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jhenrich@luriellp.com" TargetMode="External"/><Relationship Id="rId13" Type="http://schemas.openxmlformats.org/officeDocument/2006/relationships/hyperlink" Target="mailto:trmckinnon@mmm.com" TargetMode="External"/><Relationship Id="rId18" Type="http://schemas.openxmlformats.org/officeDocument/2006/relationships/hyperlink" Target="mailto:louis_ricard@cargill.com" TargetMode="External"/><Relationship Id="rId3" Type="http://schemas.openxmlformats.org/officeDocument/2006/relationships/hyperlink" Target="mailto:rbeaird@luriellp.com" TargetMode="External"/><Relationship Id="rId21" Type="http://schemas.openxmlformats.org/officeDocument/2006/relationships/hyperlink" Target="mailto:tttu@mmm.com" TargetMode="External"/><Relationship Id="rId7" Type="http://schemas.openxmlformats.org/officeDocument/2006/relationships/hyperlink" Target="mailto:bgarshelis@newsector.org" TargetMode="External"/><Relationship Id="rId12" Type="http://schemas.openxmlformats.org/officeDocument/2006/relationships/hyperlink" Target="mailto:alexandrakmarston@me.com" TargetMode="External"/><Relationship Id="rId17" Type="http://schemas.openxmlformats.org/officeDocument/2006/relationships/hyperlink" Target="mailto:vicki.raport@gmail.com" TargetMode="External"/><Relationship Id="rId2" Type="http://schemas.openxmlformats.org/officeDocument/2006/relationships/hyperlink" Target="mailto:parksinep60@gmail.com" TargetMode="External"/><Relationship Id="rId16" Type="http://schemas.openxmlformats.org/officeDocument/2006/relationships/hyperlink" Target="mailto:brian.peterson.c@gmail.com" TargetMode="External"/><Relationship Id="rId20" Type="http://schemas.openxmlformats.org/officeDocument/2006/relationships/hyperlink" Target="mailto:ksmith9@mmm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duvick@comcast.net" TargetMode="External"/><Relationship Id="rId11" Type="http://schemas.openxmlformats.org/officeDocument/2006/relationships/hyperlink" Target="mailto:mladhoff@mmm.com" TargetMode="External"/><Relationship Id="rId24" Type="http://schemas.openxmlformats.org/officeDocument/2006/relationships/image" Target="../media/image3.png"/><Relationship Id="rId5" Type="http://schemas.openxmlformats.org/officeDocument/2006/relationships/hyperlink" Target="mailto:nmchang@mmm.com" TargetMode="External"/><Relationship Id="rId15" Type="http://schemas.openxmlformats.org/officeDocument/2006/relationships/hyperlink" Target="mailto:jphp@aol.com" TargetMode="External"/><Relationship Id="rId23" Type="http://schemas.openxmlformats.org/officeDocument/2006/relationships/hyperlink" Target="tel:763-417-1360" TargetMode="External"/><Relationship Id="rId10" Type="http://schemas.openxmlformats.org/officeDocument/2006/relationships/hyperlink" Target="mailto:julie.krieger@evercore.com" TargetMode="External"/><Relationship Id="rId19" Type="http://schemas.openxmlformats.org/officeDocument/2006/relationships/hyperlink" Target="mailto:atskar@juno.com" TargetMode="External"/><Relationship Id="rId4" Type="http://schemas.openxmlformats.org/officeDocument/2006/relationships/hyperlink" Target="mailto:kateberman1@me.com" TargetMode="External"/><Relationship Id="rId9" Type="http://schemas.openxmlformats.org/officeDocument/2006/relationships/hyperlink" Target="mailto:rossj@riverbridge.com" TargetMode="External"/><Relationship Id="rId14" Type="http://schemas.openxmlformats.org/officeDocument/2006/relationships/hyperlink" Target="tel:(952)%20334-7823" TargetMode="External"/><Relationship Id="rId22" Type="http://schemas.openxmlformats.org/officeDocument/2006/relationships/hyperlink" Target="mailto:amyjovan@lubetech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725"/>
            <a:ext cx="9144000" cy="3918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936"/>
            <a:ext cx="8229600" cy="1197253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5200" b="1" dirty="0">
                <a:solidFill>
                  <a:schemeClr val="bg1"/>
                </a:solidFill>
                <a:latin typeface="Tungsten Semibold"/>
              </a:rPr>
              <a:t>Due Diligence Team – the Process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353469"/>
            <a:ext cx="8244591" cy="661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9F002A"/>
                </a:solidFill>
                <a:latin typeface="Tungsten Book"/>
              </a:rPr>
              <a:t>Powerful Relationships.  Thriving Communities.  Engaged Philanthropy.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02038" y="0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-177775" y="6698512"/>
            <a:ext cx="12192000" cy="159488"/>
          </a:xfrm>
          <a:prstGeom prst="rect">
            <a:avLst/>
          </a:prstGeom>
          <a:solidFill>
            <a:srgbClr val="6F509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F5091"/>
              </a:solidFill>
            </a:endParaRPr>
          </a:p>
        </p:txBody>
      </p:sp>
      <p:pic>
        <p:nvPicPr>
          <p:cNvPr id="8" name="Picture 7" descr="Social Venture Partners MN stack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88" y="5278584"/>
            <a:ext cx="2858833" cy="12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3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mond 6"/>
          <p:cNvSpPr/>
          <p:nvPr/>
        </p:nvSpPr>
        <p:spPr>
          <a:xfrm>
            <a:off x="3650953" y="1528349"/>
            <a:ext cx="1786271" cy="1814181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Select finalists</a:t>
            </a:r>
          </a:p>
          <a:p>
            <a:pPr algn="ctr"/>
            <a:r>
              <a:rPr lang="en-US" sz="1350" dirty="0"/>
              <a:t>2/15/17</a:t>
            </a:r>
          </a:p>
        </p:txBody>
      </p:sp>
      <p:sp>
        <p:nvSpPr>
          <p:cNvPr id="8" name="Diamond 7"/>
          <p:cNvSpPr/>
          <p:nvPr/>
        </p:nvSpPr>
        <p:spPr>
          <a:xfrm>
            <a:off x="61258" y="1528349"/>
            <a:ext cx="1786271" cy="1814181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Select semi-finalists</a:t>
            </a:r>
          </a:p>
          <a:p>
            <a:pPr algn="ctr"/>
            <a:r>
              <a:rPr lang="en-US" sz="1350" dirty="0"/>
              <a:t>12/2/16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6352" y="1993298"/>
            <a:ext cx="1084521" cy="8842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Site visits</a:t>
            </a:r>
          </a:p>
          <a:p>
            <a:pPr algn="ctr"/>
            <a:r>
              <a:rPr lang="en-US" sz="1350" dirty="0"/>
              <a:t>1/9-2/9/17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22305" y="1935923"/>
            <a:ext cx="1084521" cy="9039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Prep for </a:t>
            </a:r>
          </a:p>
          <a:p>
            <a:pPr algn="ctr"/>
            <a:r>
              <a:rPr lang="en-US" sz="1350" dirty="0"/>
              <a:t>Pitch Night</a:t>
            </a:r>
          </a:p>
          <a:p>
            <a:pPr algn="ctr"/>
            <a:r>
              <a:rPr lang="en-US" sz="1350" dirty="0"/>
              <a:t>2/20-3/24/17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47" y="3472658"/>
            <a:ext cx="173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r>
              <a:rPr lang="en-US" sz="1050" i="1" dirty="0"/>
              <a:t>Before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Review updated applications, websites, public info, personal contacts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Score applicants using the rubric, post to shared doc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1050" i="1" dirty="0"/>
              <a:t>At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Determine semi-finalists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Identify questions &amp; concerns to explore further</a:t>
            </a:r>
          </a:p>
          <a:p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904888" y="3472656"/>
            <a:ext cx="1553684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Sub-teams do site visits &amp; meet with semi-finalists’ nonprofit </a:t>
            </a:r>
            <a:r>
              <a:rPr lang="en-US" sz="1050" dirty="0" err="1"/>
              <a:t>mgmt</a:t>
            </a:r>
            <a:r>
              <a:rPr lang="en-US" sz="1050" dirty="0"/>
              <a:t> to explore questions &amp; concerns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Each sub-team writes up a report on its visit, which is circulated to the full Due Diligence Team on 2/10/17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1803" y="3472656"/>
            <a:ext cx="1635422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r>
              <a:rPr lang="en-US" sz="1050" i="1" dirty="0"/>
              <a:t>Before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Read site visit reports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Conduct other research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1050" i="1" dirty="0"/>
              <a:t>At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Determine finalists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Identify team members who will coach finalists for Pitch Night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Identify team members who will write briefing sheets about each finalist for Pitch Night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2627" y="3472656"/>
            <a:ext cx="163542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Sub-teams coach finalists on how to pitch themselves to SVP partners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Sub-teams  put together briefing sheets on each of the finalists</a:t>
            </a:r>
          </a:p>
        </p:txBody>
      </p:sp>
      <p:cxnSp>
        <p:nvCxnSpPr>
          <p:cNvPr id="4" name="Straight Arrow Connector 3"/>
          <p:cNvCxnSpPr>
            <a:stCxn id="8" idx="3"/>
            <a:endCxn id="11" idx="1"/>
          </p:cNvCxnSpPr>
          <p:nvPr/>
        </p:nvCxnSpPr>
        <p:spPr>
          <a:xfrm>
            <a:off x="1847529" y="2435439"/>
            <a:ext cx="3288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7" idx="1"/>
          </p:cNvCxnSpPr>
          <p:nvPr/>
        </p:nvCxnSpPr>
        <p:spPr>
          <a:xfrm flipV="1">
            <a:off x="3238942" y="2435440"/>
            <a:ext cx="412012" cy="4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38552" y="2435439"/>
            <a:ext cx="3681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202038" y="0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2800" b="1" dirty="0">
                <a:latin typeface="Proxima Nova"/>
              </a:rPr>
            </a:br>
            <a:r>
              <a:rPr lang="en-US" sz="2800" b="1" dirty="0">
                <a:latin typeface="Proxima Nova"/>
              </a:rPr>
              <a:t>Fall 2016-Winter 2017 Due Diligence Process</a:t>
            </a:r>
            <a:br>
              <a:rPr lang="en-US" sz="2800" b="1" dirty="0">
                <a:latin typeface="Proxima Nova"/>
              </a:rPr>
            </a:br>
            <a:endParaRPr lang="en-US" sz="2800" b="1" dirty="0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10345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mond 6"/>
          <p:cNvSpPr/>
          <p:nvPr/>
        </p:nvSpPr>
        <p:spPr>
          <a:xfrm>
            <a:off x="3650953" y="1528349"/>
            <a:ext cx="1786271" cy="1814181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Select finalists</a:t>
            </a:r>
          </a:p>
          <a:p>
            <a:pPr algn="ctr"/>
            <a:r>
              <a:rPr lang="en-US" sz="1350" dirty="0"/>
              <a:t>2/15/17</a:t>
            </a:r>
          </a:p>
        </p:txBody>
      </p:sp>
      <p:sp>
        <p:nvSpPr>
          <p:cNvPr id="8" name="Diamond 7"/>
          <p:cNvSpPr/>
          <p:nvPr/>
        </p:nvSpPr>
        <p:spPr>
          <a:xfrm>
            <a:off x="61258" y="1528349"/>
            <a:ext cx="1786271" cy="1814181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Select semi-finalists</a:t>
            </a:r>
          </a:p>
          <a:p>
            <a:pPr algn="ctr"/>
            <a:r>
              <a:rPr lang="en-US" sz="1350" dirty="0"/>
              <a:t>12/2/16</a:t>
            </a:r>
          </a:p>
        </p:txBody>
      </p:sp>
      <p:sp>
        <p:nvSpPr>
          <p:cNvPr id="9" name="Diamond 8"/>
          <p:cNvSpPr/>
          <p:nvPr/>
        </p:nvSpPr>
        <p:spPr>
          <a:xfrm>
            <a:off x="7258048" y="1582922"/>
            <a:ext cx="1786271" cy="1814181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Pitch Night!</a:t>
            </a:r>
          </a:p>
          <a:p>
            <a:pPr algn="ctr"/>
            <a:r>
              <a:rPr lang="en-US" sz="1350" dirty="0"/>
              <a:t>Vote for investee</a:t>
            </a:r>
          </a:p>
          <a:p>
            <a:pPr algn="ctr"/>
            <a:r>
              <a:rPr lang="en-US" sz="1350" dirty="0"/>
              <a:t>4/6/17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6352" y="1993298"/>
            <a:ext cx="1084521" cy="8842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Site visits</a:t>
            </a:r>
          </a:p>
          <a:p>
            <a:pPr algn="ctr"/>
            <a:r>
              <a:rPr lang="en-US" sz="1350" dirty="0"/>
              <a:t>1/9-2/9/17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22305" y="1935923"/>
            <a:ext cx="1084521" cy="9039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Prep for </a:t>
            </a:r>
          </a:p>
          <a:p>
            <a:pPr algn="ctr"/>
            <a:r>
              <a:rPr lang="en-US" sz="1350" dirty="0"/>
              <a:t>Pitch Night</a:t>
            </a:r>
          </a:p>
          <a:p>
            <a:pPr algn="ctr"/>
            <a:r>
              <a:rPr lang="en-US" sz="1350" dirty="0"/>
              <a:t>2/20-3/24/17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47" y="3472658"/>
            <a:ext cx="173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r>
              <a:rPr lang="en-US" sz="1050" i="1" dirty="0"/>
              <a:t>Before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Review updated applications, websites, public info, personal contacts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Score applicants using the rubric, post to shared doc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1050" i="1" dirty="0"/>
              <a:t>At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Determine semi-finalists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Identify questions &amp; concerns to explore further</a:t>
            </a:r>
          </a:p>
          <a:p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904888" y="3472656"/>
            <a:ext cx="1553684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Sub-teams do site visits &amp; meet with semi-finalists’ nonprofit </a:t>
            </a:r>
            <a:r>
              <a:rPr lang="en-US" sz="1050" dirty="0" err="1"/>
              <a:t>mgmt</a:t>
            </a:r>
            <a:r>
              <a:rPr lang="en-US" sz="1050" dirty="0"/>
              <a:t> to explore questions &amp; concerns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Each sub-team writes up a report on its visit, which is circulated to the full Due Diligence Team on 2/10/17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1803" y="3472656"/>
            <a:ext cx="1635422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r>
              <a:rPr lang="en-US" sz="1050" i="1" dirty="0"/>
              <a:t>Before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Read site visit reports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Conduct other research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1050" i="1" dirty="0"/>
              <a:t>At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Determine finalists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Identify team members who will coach finalists for Pitch Night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Identify team members who will write briefing sheets about each finalist for Pitch Night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2627" y="3472656"/>
            <a:ext cx="163542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Sub-teams coach finalists on how to pitch themselves to SVP partners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Sub-teams  put together briefing sheets on each of the finalists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7588" y="3472657"/>
            <a:ext cx="163542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SVP-MN Membership </a:t>
            </a:r>
          </a:p>
          <a:p>
            <a:r>
              <a:rPr lang="en-US" sz="1050" i="1" dirty="0"/>
              <a:t>Before Pitch Night!: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Briefing sheets are circulated to the full SVP-MN membership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1050" i="1" dirty="0"/>
              <a:t>At Pitch Night!: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Finalists do 5 minute pitches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Finalists take Q&amp;A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SVP-MN members vote for investee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SVP-MN members volunteer to work with investee</a:t>
            </a:r>
          </a:p>
        </p:txBody>
      </p:sp>
      <p:cxnSp>
        <p:nvCxnSpPr>
          <p:cNvPr id="4" name="Straight Arrow Connector 3"/>
          <p:cNvCxnSpPr>
            <a:stCxn id="8" idx="3"/>
            <a:endCxn id="11" idx="1"/>
          </p:cNvCxnSpPr>
          <p:nvPr/>
        </p:nvCxnSpPr>
        <p:spPr>
          <a:xfrm>
            <a:off x="1847529" y="2435439"/>
            <a:ext cx="3288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7" idx="1"/>
          </p:cNvCxnSpPr>
          <p:nvPr/>
        </p:nvCxnSpPr>
        <p:spPr>
          <a:xfrm flipV="1">
            <a:off x="3238942" y="2435440"/>
            <a:ext cx="412012" cy="4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38552" y="2435439"/>
            <a:ext cx="3681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89898" y="2485923"/>
            <a:ext cx="3681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ghtning Bolt 26"/>
          <p:cNvSpPr/>
          <p:nvPr/>
        </p:nvSpPr>
        <p:spPr>
          <a:xfrm rot="5211274">
            <a:off x="8548738" y="1493618"/>
            <a:ext cx="582008" cy="39647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Lightning Bolt 27"/>
          <p:cNvSpPr/>
          <p:nvPr/>
        </p:nvSpPr>
        <p:spPr>
          <a:xfrm rot="11596616">
            <a:off x="8548738" y="3083403"/>
            <a:ext cx="582008" cy="39647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Lightning Bolt 28"/>
          <p:cNvSpPr/>
          <p:nvPr/>
        </p:nvSpPr>
        <p:spPr>
          <a:xfrm rot="17247881">
            <a:off x="7050856" y="2956236"/>
            <a:ext cx="582008" cy="39647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Lightning Bolt 29"/>
          <p:cNvSpPr/>
          <p:nvPr/>
        </p:nvSpPr>
        <p:spPr>
          <a:xfrm rot="171386">
            <a:off x="7143391" y="1502724"/>
            <a:ext cx="582008" cy="39647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-202038" y="0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2800" b="1" dirty="0">
                <a:latin typeface="Proxima Nova"/>
              </a:rPr>
            </a:br>
            <a:r>
              <a:rPr lang="en-US" sz="2800" b="1" dirty="0">
                <a:latin typeface="Proxima Nova"/>
              </a:rPr>
              <a:t>Fall 2016-Winter 2017 Due Diligence Process</a:t>
            </a:r>
            <a:br>
              <a:rPr lang="en-US" sz="2800" b="1" dirty="0">
                <a:latin typeface="Proxima Nova"/>
              </a:rPr>
            </a:br>
            <a:endParaRPr lang="en-US" sz="2800" b="1" dirty="0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60872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72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latin typeface="Proxima Nova"/>
              </a:rPr>
              <a:t>Grant Investment Cycle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02038" y="0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-177775" y="6698512"/>
            <a:ext cx="12192000" cy="159488"/>
          </a:xfrm>
          <a:prstGeom prst="rect">
            <a:avLst/>
          </a:prstGeom>
          <a:solidFill>
            <a:srgbClr val="6F509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F5091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498324"/>
              </p:ext>
            </p:extLst>
          </p:nvPr>
        </p:nvGraphicFramePr>
        <p:xfrm>
          <a:off x="838200" y="1525764"/>
          <a:ext cx="7239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427" y="6136849"/>
            <a:ext cx="1461337" cy="51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9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72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latin typeface="Proxima Nova"/>
              </a:rPr>
              <a:t>Rubric Tool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02038" y="0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-177775" y="6698512"/>
            <a:ext cx="12192000" cy="159488"/>
          </a:xfrm>
          <a:prstGeom prst="rect">
            <a:avLst/>
          </a:prstGeom>
          <a:solidFill>
            <a:srgbClr val="6F509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F509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427" y="6136849"/>
            <a:ext cx="1461337" cy="5176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visual (?) of the rubric (one section)</a:t>
            </a:r>
          </a:p>
        </p:txBody>
      </p:sp>
    </p:spTree>
    <p:extLst>
      <p:ext uri="{BB962C8B-B14F-4D97-AF65-F5344CB8AC3E}">
        <p14:creationId xmlns:p14="http://schemas.microsoft.com/office/powerpoint/2010/main" val="54018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6-05-26 at 7.20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0" y="1339460"/>
            <a:ext cx="3927930" cy="2103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02038" y="0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3160" y="4901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Proxima Nova"/>
                <a:hlinkClick r:id="rId3"/>
              </a:rPr>
              <a:t>SVP Connect</a:t>
            </a:r>
            <a:endParaRPr lang="en-US" sz="4000" dirty="0">
              <a:latin typeface="Proxima Nov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4455" y="1476727"/>
            <a:ext cx="485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15A492"/>
              </a:buClr>
              <a:buFont typeface="Arial"/>
              <a:buChar char="•"/>
            </a:pPr>
            <a:r>
              <a:rPr lang="en-US" sz="2400" dirty="0">
                <a:latin typeface="Proxima Nova"/>
              </a:rPr>
              <a:t>View materials for Due Diligence Team</a:t>
            </a:r>
          </a:p>
          <a:p>
            <a:pPr marL="457200" indent="-457200">
              <a:buClr>
                <a:srgbClr val="15A492"/>
              </a:buClr>
              <a:buFont typeface="Arial"/>
              <a:buChar char="•"/>
            </a:pPr>
            <a:r>
              <a:rPr lang="en-US" sz="2400" dirty="0">
                <a:latin typeface="Proxima Nova"/>
              </a:rPr>
              <a:t>Portal for all 40 affiliates with dedicated space for SVP MN</a:t>
            </a:r>
          </a:p>
          <a:p>
            <a:pPr marL="457200" indent="-457200">
              <a:buClr>
                <a:srgbClr val="15A492"/>
              </a:buClr>
              <a:buFont typeface="Arial"/>
              <a:buChar char="•"/>
            </a:pPr>
            <a:r>
              <a:rPr lang="en-US" sz="2400" dirty="0">
                <a:latin typeface="Proxima Nova"/>
              </a:rPr>
              <a:t>Create your own profile</a:t>
            </a:r>
          </a:p>
          <a:p>
            <a:pPr marL="457200" indent="-457200">
              <a:buClr>
                <a:srgbClr val="15A492"/>
              </a:buClr>
              <a:buFont typeface="Arial"/>
              <a:buChar char="•"/>
            </a:pPr>
            <a:r>
              <a:rPr lang="en-US" sz="2400" dirty="0">
                <a:latin typeface="Proxima Nova"/>
              </a:rPr>
              <a:t>Access Partner roster</a:t>
            </a:r>
          </a:p>
          <a:p>
            <a:pPr marL="457200" indent="-457200">
              <a:buClr>
                <a:srgbClr val="15A492"/>
              </a:buClr>
              <a:buFont typeface="Arial"/>
              <a:buChar char="•"/>
            </a:pPr>
            <a:r>
              <a:rPr lang="en-US" sz="2400" dirty="0">
                <a:latin typeface="Proxima Nova"/>
              </a:rPr>
              <a:t>Access shared resources and best practices from the network</a:t>
            </a:r>
          </a:p>
          <a:p>
            <a:endParaRPr lang="en-US" dirty="0"/>
          </a:p>
        </p:txBody>
      </p:sp>
      <p:pic>
        <p:nvPicPr>
          <p:cNvPr id="16" name="Picture 15" descr="Screen Shot 2016-05-26 at 8.39.26 A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0" y="212725"/>
            <a:ext cx="3931040" cy="1126735"/>
          </a:xfrm>
          <a:prstGeom prst="rect">
            <a:avLst/>
          </a:prstGeom>
        </p:spPr>
      </p:pic>
      <p:pic>
        <p:nvPicPr>
          <p:cNvPr id="23" name="Picture 22" descr="Screen Shot 2016-05-26 at 11.56.3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0" y="3442850"/>
            <a:ext cx="3931040" cy="214639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-12180" y="5498184"/>
            <a:ext cx="3931040" cy="1200328"/>
          </a:xfrm>
          <a:prstGeom prst="rect">
            <a:avLst/>
          </a:prstGeom>
          <a:solidFill>
            <a:srgbClr val="DADBD9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kern="1100" dirty="0">
              <a:latin typeface="Proxima Nova Black"/>
            </a:endParaRPr>
          </a:p>
          <a:p>
            <a:pPr algn="ctr"/>
            <a:r>
              <a:rPr lang="en-US" sz="2400" kern="1100" dirty="0">
                <a:latin typeface="Proxima Nova Black"/>
              </a:rPr>
              <a:t>All We See is Potential.</a:t>
            </a:r>
          </a:p>
          <a:p>
            <a:pPr algn="ctr"/>
            <a:endParaRPr lang="en-US" sz="2400" kern="1100" dirty="0">
              <a:latin typeface="Proxima Nova Black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-177775" y="6698512"/>
            <a:ext cx="12192000" cy="159488"/>
          </a:xfrm>
          <a:prstGeom prst="rect">
            <a:avLst/>
          </a:prstGeom>
          <a:solidFill>
            <a:srgbClr val="6F509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F509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427" y="6125710"/>
            <a:ext cx="1461337" cy="51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21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1480"/>
            <a:ext cx="9144000" cy="39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21" y="340874"/>
            <a:ext cx="8229600" cy="1618488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5200" b="1" dirty="0">
                <a:solidFill>
                  <a:srgbClr val="FFFFFF"/>
                </a:solidFill>
                <a:latin typeface="Tungsten Semibold" pitchFamily="50" charset="0"/>
              </a:rPr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02038" y="0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-177775" y="6698512"/>
            <a:ext cx="12192000" cy="159488"/>
          </a:xfrm>
          <a:prstGeom prst="rect">
            <a:avLst/>
          </a:prstGeom>
          <a:solidFill>
            <a:srgbClr val="6F509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F509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008" y="4341080"/>
            <a:ext cx="58435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F002A"/>
                </a:solidFill>
                <a:latin typeface="Tungsten Book"/>
              </a:rPr>
              <a:t>Thank You</a:t>
            </a:r>
          </a:p>
        </p:txBody>
      </p:sp>
      <p:pic>
        <p:nvPicPr>
          <p:cNvPr id="8" name="Picture 7" descr="Social Venture Partners MN sta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88" y="5278584"/>
            <a:ext cx="2858833" cy="12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4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842" y="274638"/>
            <a:ext cx="8229600" cy="1197253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4000" b="1" dirty="0">
                <a:latin typeface="Tungsten Book"/>
              </a:rPr>
              <a:t>Who is on the Team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3165" y="1884617"/>
            <a:ext cx="8780016" cy="4813895"/>
          </a:xfrm>
        </p:spPr>
        <p:txBody>
          <a:bodyPr numCol="5">
            <a:normAutofit fontScale="32500" lnSpcReduction="20000"/>
          </a:bodyPr>
          <a:lstStyle/>
          <a:p>
            <a:pPr marL="0" indent="0">
              <a:buNone/>
            </a:pPr>
            <a:r>
              <a:rPr lang="en-US" sz="3400" b="1" dirty="0"/>
              <a:t>Jeff Parker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Due Diligence Team Leader </a:t>
            </a:r>
          </a:p>
          <a:p>
            <a:pPr marL="0" indent="0">
              <a:buNone/>
            </a:pPr>
            <a:r>
              <a:rPr lang="en-US" sz="3400" u="sng" dirty="0">
                <a:hlinkClick r:id="rId2"/>
              </a:rPr>
              <a:t>parksinep60@gmail.com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612-859-9946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Jeff </a:t>
            </a:r>
            <a:r>
              <a:rPr lang="en-US" sz="3400" b="1" dirty="0" err="1"/>
              <a:t>Arnesen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jeffreyaarnesen@gmail.com</a:t>
            </a:r>
          </a:p>
          <a:p>
            <a:pPr marL="0" indent="0">
              <a:buNone/>
            </a:pPr>
            <a:r>
              <a:rPr lang="en-US" sz="3400" dirty="0"/>
              <a:t>651-271-8025</a:t>
            </a:r>
          </a:p>
          <a:p>
            <a:pPr marL="0" indent="0">
              <a:buNone/>
            </a:pPr>
            <a:r>
              <a:rPr lang="en-US" sz="3400" b="1" dirty="0"/>
              <a:t> 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Rhoda </a:t>
            </a:r>
            <a:r>
              <a:rPr lang="en-US" sz="3400" b="1" dirty="0" err="1"/>
              <a:t>Beaird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>
                <a:hlinkClick r:id="rId3"/>
              </a:rPr>
              <a:t>rbeaird@luriellp.com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 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Kate Berman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>
                <a:hlinkClick r:id="rId4"/>
              </a:rPr>
              <a:t>kateberman1@me.com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612-802-2710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Nancy Chang</a:t>
            </a:r>
          </a:p>
          <a:p>
            <a:pPr marL="0" indent="0">
              <a:buNone/>
            </a:pPr>
            <a:r>
              <a:rPr lang="en-US" sz="3400" dirty="0">
                <a:hlinkClick r:id="rId5"/>
              </a:rPr>
              <a:t>nmchang@mmm.com</a:t>
            </a: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Rebecca Duvick, ex officio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Chair of Investment Committee</a:t>
            </a:r>
          </a:p>
          <a:p>
            <a:pPr marL="0" indent="0">
              <a:buNone/>
            </a:pPr>
            <a:r>
              <a:rPr lang="en-US" sz="3400" u="sng" dirty="0">
                <a:hlinkClick r:id="rId6"/>
              </a:rPr>
              <a:t>rduvick@comcast.net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763-280-2295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Brian </a:t>
            </a:r>
            <a:r>
              <a:rPr lang="en-US" sz="3400" b="1" dirty="0" err="1"/>
              <a:t>Garshelis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>
                <a:hlinkClick r:id="rId7"/>
              </a:rPr>
              <a:t>bgarshelis@newsector.org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612-437-1985</a:t>
            </a:r>
          </a:p>
          <a:p>
            <a:pPr marL="0" indent="0">
              <a:buNone/>
            </a:pPr>
            <a:r>
              <a:rPr lang="en-US" sz="3400" b="1" dirty="0"/>
              <a:t> Todd </a:t>
            </a:r>
            <a:r>
              <a:rPr lang="en-US" sz="3400" b="1" dirty="0" err="1"/>
              <a:t>Hauschildt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/>
              <a:t>toddhauschildt@me.com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612-803-3694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Josh Heinrich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>
                <a:hlinkClick r:id="rId8"/>
              </a:rPr>
              <a:t>jhenrich@luriellp.com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Ross Johnson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>
                <a:hlinkClick r:id="rId9"/>
              </a:rPr>
              <a:t>rossj@riverbridge.com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/>
              <a:t>612-904-6208</a:t>
            </a:r>
            <a:br>
              <a:rPr lang="en-US" sz="3400" u="sng" dirty="0"/>
            </a:br>
            <a:endParaRPr lang="en-US" sz="3400" u="sng" dirty="0"/>
          </a:p>
          <a:p>
            <a:pPr marL="0" indent="0">
              <a:buNone/>
            </a:pPr>
            <a:r>
              <a:rPr lang="en-US" sz="3400" b="1" dirty="0"/>
              <a:t>Julie Krieger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>
                <a:hlinkClick r:id="rId10"/>
              </a:rPr>
              <a:t>julie.krieger@evercore.com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612-222-9537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Matt </a:t>
            </a:r>
            <a:r>
              <a:rPr lang="en-US" sz="3400" b="1" dirty="0" err="1"/>
              <a:t>Ladhoff</a:t>
            </a:r>
            <a:endParaRPr lang="en-US" sz="3400" b="1" dirty="0"/>
          </a:p>
          <a:p>
            <a:pPr marL="0" indent="0">
              <a:buNone/>
            </a:pPr>
            <a:r>
              <a:rPr lang="en-US" sz="3400" dirty="0">
                <a:hlinkClick r:id="rId11"/>
              </a:rPr>
              <a:t>mladhoff@mmm.com</a:t>
            </a: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Alexandra Marston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>
                <a:hlinkClick r:id="rId12"/>
              </a:rPr>
              <a:t>alexandrakmarston@me.com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612- 386-0198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Adam </a:t>
            </a:r>
            <a:r>
              <a:rPr lang="en-US" sz="3400" b="1" dirty="0" err="1"/>
              <a:t>McGrane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adamm@riverbridge.com</a:t>
            </a:r>
          </a:p>
          <a:p>
            <a:pPr marL="0" indent="0">
              <a:buNone/>
            </a:pPr>
            <a:r>
              <a:rPr lang="en-US" sz="3400" dirty="0"/>
              <a:t>612-904-6208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Trevor McKinnon</a:t>
            </a:r>
          </a:p>
          <a:p>
            <a:pPr marL="0" indent="0">
              <a:buNone/>
            </a:pPr>
            <a:r>
              <a:rPr lang="en-US" sz="3400" dirty="0">
                <a:hlinkClick r:id="rId13"/>
              </a:rPr>
              <a:t>trmckinnon@mmm.com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Drew Moss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drewmoss17@gmail.com </a:t>
            </a:r>
          </a:p>
          <a:p>
            <a:pPr marL="0" indent="0">
              <a:buNone/>
            </a:pPr>
            <a:r>
              <a:rPr lang="en-US" sz="3400" dirty="0">
                <a:hlinkClick r:id="rId14"/>
              </a:rPr>
              <a:t>952-334-7823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 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Holly Parker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>
                <a:hlinkClick r:id="rId15"/>
              </a:rPr>
              <a:t>jphp@aol.com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612-819-5059</a:t>
            </a:r>
          </a:p>
          <a:p>
            <a:pPr marL="0" indent="0">
              <a:buNone/>
            </a:pPr>
            <a:r>
              <a:rPr lang="en-US" sz="3400" b="1" dirty="0"/>
              <a:t> 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Brian Peterson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>
                <a:hlinkClick r:id="rId16"/>
              </a:rPr>
              <a:t>brian.peterson.c@gmail.com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612-968-5757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Vicki </a:t>
            </a:r>
            <a:r>
              <a:rPr lang="en-US" sz="3400" b="1" dirty="0" err="1"/>
              <a:t>Raport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>
                <a:hlinkClick r:id="rId17"/>
              </a:rPr>
              <a:t>vicki.raport@gmail.com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612-817-8841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Louis-Paul Ricard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>
                <a:hlinkClick r:id="rId18"/>
              </a:rPr>
              <a:t>louis_ricard@cargill.com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612-812-7311</a:t>
            </a:r>
          </a:p>
          <a:p>
            <a:pPr marL="0" indent="0">
              <a:buNone/>
            </a:pPr>
            <a:br>
              <a:rPr lang="en-US" sz="3400" u="sng" dirty="0"/>
            </a:br>
            <a:r>
              <a:rPr lang="en-US" sz="3400" b="1" dirty="0"/>
              <a:t>Tracy </a:t>
            </a:r>
            <a:r>
              <a:rPr lang="en-US" sz="3400" b="1" dirty="0" err="1"/>
              <a:t>Skar</a:t>
            </a:r>
            <a:endParaRPr lang="en-US" sz="3400" dirty="0"/>
          </a:p>
          <a:p>
            <a:pPr marL="0" indent="0">
              <a:buNone/>
            </a:pPr>
            <a:r>
              <a:rPr lang="en-US" sz="3400" dirty="0">
                <a:hlinkClick r:id="rId19"/>
              </a:rPr>
              <a:t>atskar@juno.com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952-807-6479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Kirk Smith</a:t>
            </a:r>
          </a:p>
          <a:p>
            <a:pPr marL="0" indent="0">
              <a:buNone/>
            </a:pPr>
            <a:r>
              <a:rPr lang="en-US" sz="3400" dirty="0">
                <a:hlinkClick r:id="rId20"/>
              </a:rPr>
              <a:t>ksmith9@mmm.com</a:t>
            </a: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r>
              <a:rPr lang="en-US" sz="3400" b="1" dirty="0"/>
              <a:t>Emily </a:t>
            </a:r>
            <a:r>
              <a:rPr lang="en-US" sz="3400" b="1" dirty="0" err="1"/>
              <a:t>Soltvedt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emilys@riverbridge.com</a:t>
            </a:r>
          </a:p>
          <a:p>
            <a:pPr marL="0" indent="0">
              <a:buNone/>
            </a:pPr>
            <a:r>
              <a:rPr lang="en-US" sz="3400" dirty="0"/>
              <a:t>612-904-6208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Andrea Stark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andreas@riverbridge.com</a:t>
            </a:r>
          </a:p>
          <a:p>
            <a:pPr marL="0" indent="0">
              <a:buNone/>
            </a:pPr>
            <a:r>
              <a:rPr lang="en-US" sz="3400" dirty="0"/>
              <a:t>612-904-6208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Mary Beth Steiner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marybeths@riverbridge.com</a:t>
            </a:r>
          </a:p>
          <a:p>
            <a:pPr marL="0" indent="0">
              <a:buNone/>
            </a:pPr>
            <a:r>
              <a:rPr lang="en-US" sz="3400" dirty="0"/>
              <a:t>612-904-6208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Charles Talbert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ctalbert@luriellp.com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Thanh </a:t>
            </a:r>
            <a:r>
              <a:rPr lang="en-US" sz="3400" b="1" dirty="0" err="1"/>
              <a:t>Tu</a:t>
            </a:r>
            <a:endParaRPr lang="en-US" sz="3400" b="1" dirty="0"/>
          </a:p>
          <a:p>
            <a:pPr marL="0" indent="0">
              <a:buNone/>
            </a:pPr>
            <a:r>
              <a:rPr lang="en-US" sz="3400" b="1" dirty="0">
                <a:hlinkClick r:id="rId21"/>
              </a:rPr>
              <a:t>tttu@mmm.com</a:t>
            </a:r>
            <a:endParaRPr lang="en-US" sz="3400" b="1" dirty="0"/>
          </a:p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r>
              <a:rPr lang="en-US" sz="3400" b="1" dirty="0"/>
              <a:t>Amy Jo Van </a:t>
            </a:r>
            <a:r>
              <a:rPr lang="en-US" sz="3400" b="1" dirty="0" err="1"/>
              <a:t>Culin</a:t>
            </a:r>
            <a:endParaRPr lang="en-US" sz="3400" dirty="0"/>
          </a:p>
          <a:p>
            <a:pPr marL="0" indent="0">
              <a:buNone/>
            </a:pPr>
            <a:r>
              <a:rPr lang="en-US" sz="3400" dirty="0">
                <a:hlinkClick r:id="rId22"/>
              </a:rPr>
              <a:t>amyjovan@lubetech.com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>
                <a:hlinkClick r:id="rId23"/>
              </a:rPr>
              <a:t>763-417-1360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r>
              <a:rPr lang="en-US" sz="3400" b="1" dirty="0"/>
              <a:t>Staff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Ann Herzog-Olson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aherzog@svpmn.org</a:t>
            </a:r>
          </a:p>
          <a:p>
            <a:pPr marL="0" indent="0">
              <a:buNone/>
            </a:pPr>
            <a:r>
              <a:rPr lang="en-US" sz="3400" dirty="0"/>
              <a:t>(m) 952-807-7232</a:t>
            </a:r>
          </a:p>
          <a:p>
            <a:pPr marL="0" indent="0">
              <a:buNone/>
            </a:pPr>
            <a:r>
              <a:rPr lang="en-US" sz="3400" dirty="0"/>
              <a:t>(o) 952-933-5560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r>
              <a:rPr lang="en-US" sz="3400" b="1" dirty="0"/>
              <a:t>Esther Goldberg-Davis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egoldbergdavis@svpmn.org</a:t>
            </a:r>
          </a:p>
          <a:p>
            <a:pPr marL="0" indent="0">
              <a:buNone/>
            </a:pPr>
            <a:r>
              <a:rPr lang="en-US" sz="3400" dirty="0"/>
              <a:t>(m) 612-508-5443</a:t>
            </a:r>
          </a:p>
          <a:p>
            <a:pPr marL="0" indent="0">
              <a:buNone/>
            </a:pPr>
            <a:r>
              <a:rPr lang="en-US" sz="3400" b="1" dirty="0"/>
              <a:t> </a:t>
            </a:r>
            <a:r>
              <a:rPr lang="en-US" sz="3400" dirty="0"/>
              <a:t>(o) 952-933-5560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02038" y="0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-177775" y="6698512"/>
            <a:ext cx="12192000" cy="159488"/>
          </a:xfrm>
          <a:prstGeom prst="rect">
            <a:avLst/>
          </a:prstGeom>
          <a:solidFill>
            <a:srgbClr val="6F509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F509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76994" y="1333340"/>
            <a:ext cx="11516037" cy="302843"/>
            <a:chOff x="-16764" y="1209544"/>
            <a:chExt cx="11812524" cy="565190"/>
          </a:xfrm>
        </p:grpSpPr>
        <p:pic>
          <p:nvPicPr>
            <p:cNvPr id="11" name="Picture 10" descr="Screen Shot 2016-05-25 at 9.45.04 P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72" r="2296"/>
            <a:stretch/>
          </p:blipFill>
          <p:spPr>
            <a:xfrm>
              <a:off x="5888736" y="1215934"/>
              <a:ext cx="5907024" cy="558800"/>
            </a:xfrm>
            <a:prstGeom prst="rect">
              <a:avLst/>
            </a:prstGeom>
          </p:spPr>
        </p:pic>
        <p:pic>
          <p:nvPicPr>
            <p:cNvPr id="12" name="Picture 11" descr="Screen Shot 2016-05-25 at 9.45.04 PM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64" y="1209544"/>
              <a:ext cx="5905500" cy="55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020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842" y="274638"/>
            <a:ext cx="8229600" cy="1197253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4000" b="1" dirty="0">
                <a:latin typeface="Tungsten Book"/>
              </a:rPr>
              <a:t>Objectives of Team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240" y="2148854"/>
            <a:ext cx="8229600" cy="346201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15A492"/>
              </a:buClr>
            </a:pPr>
            <a:r>
              <a:rPr lang="en-US" dirty="0">
                <a:latin typeface="Proxima Nova"/>
              </a:rPr>
              <a:t>Identify the most scalable nonprofits using our model of engaged philanthropy </a:t>
            </a:r>
          </a:p>
          <a:p>
            <a:pPr>
              <a:lnSpc>
                <a:spcPct val="120000"/>
              </a:lnSpc>
              <a:buClr>
                <a:srgbClr val="15A492"/>
              </a:buClr>
            </a:pPr>
            <a:r>
              <a:rPr lang="en-US" dirty="0">
                <a:latin typeface="Proxima Nova"/>
              </a:rPr>
              <a:t>Provide a portfolio of up to 4 nonprofits who will make a case at Pitch Night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02038" y="0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-177775" y="6698512"/>
            <a:ext cx="12192000" cy="159488"/>
          </a:xfrm>
          <a:prstGeom prst="rect">
            <a:avLst/>
          </a:prstGeom>
          <a:solidFill>
            <a:srgbClr val="6F509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F509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427" y="6136849"/>
            <a:ext cx="1461337" cy="5176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02038" y="1417881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7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7418"/>
            <a:ext cx="9144001" cy="486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346" y="5076825"/>
            <a:ext cx="79993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Tungsten Book"/>
              </a:rPr>
              <a:t>Point of Inflection</a:t>
            </a:r>
          </a:p>
        </p:txBody>
      </p:sp>
    </p:spTree>
    <p:extLst>
      <p:ext uri="{BB962C8B-B14F-4D97-AF65-F5344CB8AC3E}">
        <p14:creationId xmlns:p14="http://schemas.microsoft.com/office/powerpoint/2010/main" val="28991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2038" y="0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-177775" y="6698512"/>
            <a:ext cx="12192000" cy="159488"/>
          </a:xfrm>
          <a:prstGeom prst="rect">
            <a:avLst/>
          </a:prstGeom>
          <a:solidFill>
            <a:srgbClr val="6F509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F509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6976" y="2163774"/>
            <a:ext cx="8457931" cy="938113"/>
            <a:chOff x="-822031" y="4766648"/>
            <a:chExt cx="8457931" cy="938113"/>
          </a:xfrm>
        </p:grpSpPr>
        <p:pic>
          <p:nvPicPr>
            <p:cNvPr id="13" name="Picture 12" descr="SparkY_logo_fina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612" y="4766648"/>
              <a:ext cx="1757288" cy="92449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-822031" y="4873764"/>
              <a:ext cx="6972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Empowers youth through action-oriented labs focused on sustainability and entrepreneurship by integrating interdisciplinary curriculum with hands-on agriculture systems.</a:t>
              </a: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6976" y="73740"/>
            <a:ext cx="8874650" cy="11972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Proxima Nova"/>
              </a:rPr>
              <a:t>Our Investees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8627" y="880308"/>
            <a:ext cx="8293602" cy="1069473"/>
            <a:chOff x="518022" y="1438611"/>
            <a:chExt cx="8293602" cy="1069473"/>
          </a:xfrm>
        </p:grpSpPr>
        <p:pic>
          <p:nvPicPr>
            <p:cNvPr id="19" name="Picture 18" descr="Screen Shot 2016-05-25 at 10.23.33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" t="-201" r="741" b="1162"/>
            <a:stretch/>
          </p:blipFill>
          <p:spPr>
            <a:xfrm>
              <a:off x="518022" y="1438611"/>
              <a:ext cx="1443270" cy="106947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961808" y="1617164"/>
              <a:ext cx="6849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 educate and engage youth to learn, work, and thrive as responsible global citizens in the 21</a:t>
              </a:r>
              <a:r>
                <a:rPr lang="en-US" sz="1600" baseline="30000" dirty="0"/>
                <a:t>st</a:t>
              </a:r>
              <a:r>
                <a:rPr lang="en-US" sz="1600" dirty="0"/>
                <a:t> century.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8627" y="5870972"/>
            <a:ext cx="8673000" cy="590022"/>
            <a:chOff x="382871" y="4784498"/>
            <a:chExt cx="8673000" cy="590022"/>
          </a:xfrm>
        </p:grpSpPr>
        <p:pic>
          <p:nvPicPr>
            <p:cNvPr id="22" name="Picture 21" descr="Screen Shot 2016-05-25 at 10.41.51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71" y="4824248"/>
              <a:ext cx="2541733" cy="55027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924605" y="4784498"/>
              <a:ext cx="6131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Prepares under-resourced students for college success and cultivates the next generation of educators.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1784" y="3086333"/>
            <a:ext cx="7918792" cy="1175918"/>
            <a:chOff x="2988991" y="2650882"/>
            <a:chExt cx="7918792" cy="1175918"/>
          </a:xfrm>
        </p:grpSpPr>
        <p:pic>
          <p:nvPicPr>
            <p:cNvPr id="25" name="Picture 24" descr="Screen Shot 2016-05-25 at 10.39.03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991" y="2650882"/>
              <a:ext cx="1242480" cy="117591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436700" y="3197947"/>
              <a:ext cx="64710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 use food as a tool for building health, wealth and social change.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1784" y="4255519"/>
            <a:ext cx="8982216" cy="1365736"/>
            <a:chOff x="1380955" y="2527838"/>
            <a:chExt cx="8982216" cy="1365736"/>
          </a:xfrm>
        </p:grpSpPr>
        <p:pic>
          <p:nvPicPr>
            <p:cNvPr id="28" name="Picture 27" descr="Screen Shot 2016-05-25 at 11.08.44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695" y="2527838"/>
              <a:ext cx="2034476" cy="136573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80955" y="2727929"/>
              <a:ext cx="7235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 prevent crime and violence by creating pathways to success for 16-21 year old gang-clique youth living in four North Minneapolis neighborhoods where homicide rates are high and poverty is concentrated.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83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72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latin typeface="Proxima Nova"/>
              </a:rPr>
              <a:t>Grant Investment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02038" y="0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-177775" y="6698512"/>
            <a:ext cx="12192000" cy="159488"/>
          </a:xfrm>
          <a:prstGeom prst="rect">
            <a:avLst/>
          </a:prstGeom>
          <a:solidFill>
            <a:srgbClr val="6F509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F509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9829" y="1706608"/>
            <a:ext cx="8823335" cy="4680337"/>
            <a:chOff x="209829" y="1706608"/>
            <a:chExt cx="8823335" cy="4680337"/>
          </a:xfrm>
        </p:grpSpPr>
        <p:grpSp>
          <p:nvGrpSpPr>
            <p:cNvPr id="69" name="Group 68"/>
            <p:cNvGrpSpPr/>
            <p:nvPr/>
          </p:nvGrpSpPr>
          <p:grpSpPr>
            <a:xfrm>
              <a:off x="233776" y="2273820"/>
              <a:ext cx="8688551" cy="4113125"/>
              <a:chOff x="304800" y="2438399"/>
              <a:chExt cx="8688551" cy="2652304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304800" y="2438400"/>
                <a:ext cx="1969097" cy="2652303"/>
                <a:chOff x="381000" y="2438400"/>
                <a:chExt cx="1969097" cy="2652303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381000" y="2438400"/>
                  <a:ext cx="1969097" cy="2652303"/>
                </a:xfrm>
                <a:prstGeom prst="rect">
                  <a:avLst/>
                </a:prstGeom>
                <a:solidFill>
                  <a:srgbClr val="BC204B"/>
                </a:solidFill>
                <a:ln w="22225" cap="flat" cmpd="sng" algn="ctr">
                  <a:solidFill>
                    <a:srgbClr val="BC204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381001" y="2514600"/>
                  <a:ext cx="1969096" cy="1170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Review LOIs </a:t>
                  </a:r>
                </a:p>
                <a:p>
                  <a:pPr marL="285750" marR="0" lvl="0" indent="-285750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US" sz="1600" kern="0" dirty="0">
                      <a:solidFill>
                        <a:sysClr val="window" lastClr="FFFFFF"/>
                      </a:solidFill>
                      <a:latin typeface="Calibri" pitchFamily="34" charset="0"/>
                    </a:rPr>
                    <a:t>E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liminate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 nonprofits that do</a:t>
                  </a:r>
                  <a:r>
                    <a:rPr kumimoji="0" lang="en-US" sz="1600" b="0" i="0" u="none" strike="noStrike" kern="0" cap="none" spc="0" normalizeH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 not fit guidelines</a:t>
                  </a:r>
                </a:p>
                <a:p>
                  <a:pPr marL="285750" marR="0" lvl="0" indent="-28575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US" sz="1600" kern="0" baseline="0" dirty="0">
                      <a:solidFill>
                        <a:sysClr val="window" lastClr="FFFFFF"/>
                      </a:solidFill>
                      <a:latin typeface="Calibri" pitchFamily="34" charset="0"/>
                    </a:rPr>
                    <a:t>Send RFPs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555597" y="2448635"/>
                <a:ext cx="1978284" cy="2642068"/>
                <a:chOff x="2555597" y="2448635"/>
                <a:chExt cx="1978284" cy="2642068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2555597" y="2448635"/>
                  <a:ext cx="1978284" cy="2642068"/>
                </a:xfrm>
                <a:prstGeom prst="rect">
                  <a:avLst/>
                </a:prstGeom>
                <a:solidFill>
                  <a:srgbClr val="BC204B"/>
                </a:solidFill>
                <a:ln w="22225" cap="flat" cmpd="sng" algn="ctr">
                  <a:solidFill>
                    <a:srgbClr val="BC204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2563611" y="2502171"/>
                  <a:ext cx="1956417" cy="2341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Review RFPs</a:t>
                  </a:r>
                </a:p>
                <a:p>
                  <a:pPr marL="285750" marR="0" lvl="0" indent="-285750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US" sz="1600" kern="0" dirty="0">
                      <a:solidFill>
                        <a:sysClr val="window" lastClr="FFFFFF"/>
                      </a:solidFill>
                      <a:latin typeface="Calibri" pitchFamily="34" charset="0"/>
                    </a:rPr>
                    <a:t>Select semi-finalists</a:t>
                  </a:r>
                </a:p>
                <a:p>
                  <a:pPr marR="0" lvl="0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lang="en-US" sz="800" kern="0" dirty="0">
                    <a:solidFill>
                      <a:sysClr val="window" lastClr="FFFFFF"/>
                    </a:solidFill>
                    <a:latin typeface="Calibri" pitchFamily="34" charset="0"/>
                  </a:endParaRPr>
                </a:p>
                <a:p>
                  <a:pPr marL="285750" marR="0" lvl="0" indent="-285750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Deep</a:t>
                  </a:r>
                  <a:r>
                    <a:rPr kumimoji="0" lang="en-US" sz="1600" b="0" i="0" u="none" strike="noStrike" kern="0" cap="none" spc="0" normalizeH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 dive research including financial review</a:t>
                  </a:r>
                </a:p>
                <a:p>
                  <a:pPr marL="285750" marR="0" lvl="0" indent="-28575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US" sz="1600" kern="0" baseline="0" dirty="0">
                      <a:solidFill>
                        <a:sysClr val="window" lastClr="FFFFFF"/>
                      </a:solidFill>
                      <a:latin typeface="Calibri" pitchFamily="34" charset="0"/>
                    </a:rPr>
                    <a:t>Site visits</a:t>
                  </a:r>
                </a:p>
                <a:p>
                  <a:pPr marL="285750" marR="0" lvl="0" indent="-285750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Narrow to finalists </a:t>
                  </a:r>
                </a:p>
                <a:p>
                  <a:pPr marR="0" lvl="0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en-US" sz="800" b="0" i="0" u="none" strike="noStrike" kern="0" cap="none" spc="0" normalizeH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  <a:p>
                  <a:pPr marL="285750" indent="-285750" defTabSz="914400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600" kern="0" baseline="0" dirty="0">
                      <a:solidFill>
                        <a:sysClr val="window" lastClr="FFFFFF"/>
                      </a:solidFill>
                      <a:latin typeface="Calibri" pitchFamily="34" charset="0"/>
                    </a:rPr>
                    <a:t>Provide coaching for</a:t>
                  </a:r>
                  <a:r>
                    <a:rPr lang="en-US" sz="1600" kern="0" dirty="0">
                      <a:solidFill>
                        <a:sysClr val="window" lastClr="FFFFFF"/>
                      </a:solidFill>
                      <a:latin typeface="Calibri" pitchFamily="34" charset="0"/>
                    </a:rPr>
                    <a:t> Pitch Night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4823129" y="2448634"/>
                <a:ext cx="2492071" cy="2642067"/>
                <a:chOff x="4823129" y="2448634"/>
                <a:chExt cx="2492071" cy="2642067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4823129" y="2448634"/>
                  <a:ext cx="1924939" cy="2642067"/>
                  <a:chOff x="4670729" y="2448634"/>
                  <a:chExt cx="1924939" cy="2642067"/>
                </a:xfrm>
              </p:grpSpPr>
              <p:sp>
                <p:nvSpPr>
                  <p:cNvPr id="102" name="Rectangle 101"/>
                  <p:cNvSpPr/>
                  <p:nvPr/>
                </p:nvSpPr>
                <p:spPr>
                  <a:xfrm>
                    <a:off x="4698437" y="2448634"/>
                    <a:ext cx="1897231" cy="2642067"/>
                  </a:xfrm>
                  <a:prstGeom prst="rect">
                    <a:avLst/>
                  </a:prstGeom>
                  <a:solidFill>
                    <a:srgbClr val="BC204B"/>
                  </a:solidFill>
                  <a:ln w="22225" cap="flat" cmpd="sng" algn="ctr">
                    <a:solidFill>
                      <a:srgbClr val="BC204B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eorg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4670729" y="2568085"/>
                    <a:ext cx="1875456" cy="18020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285750" lvl="1" indent="-285750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Finalists present 5 minute pitch</a:t>
                    </a:r>
                  </a:p>
                  <a:p>
                    <a:pPr marL="285750" lvl="1" indent="-285750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15 minutes Q&amp;A</a:t>
                    </a:r>
                  </a:p>
                  <a:p>
                    <a:pPr marL="285750" lvl="1" indent="-285750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1600" kern="0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Partners vote on new investee</a:t>
                    </a:r>
                  </a:p>
                  <a:p>
                    <a:pPr marL="285750" lvl="1" indent="-285750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1600" kern="0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Board approves new investee</a:t>
                    </a:r>
                  </a:p>
                  <a:p>
                    <a:pPr marL="285750" lvl="1" indent="-285750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120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1600" kern="0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Lead Partner(s) determined</a:t>
                    </a:r>
                    <a:endParaRPr lang="en-US" sz="1600" dirty="0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1" name="Rectangle 100"/>
                <p:cNvSpPr/>
                <p:nvPr/>
              </p:nvSpPr>
              <p:spPr>
                <a:xfrm>
                  <a:off x="6087592" y="2971800"/>
                  <a:ext cx="1227608" cy="1295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58674" tIns="58674" rIns="78232" bIns="88011" numCol="1" spcCol="1270" anchor="t" anchorCtr="0">
                  <a:noAutofit/>
                </a:bodyPr>
                <a:lstStyle/>
                <a:p>
                  <a:pPr marL="57150" marR="0" lvl="1" indent="-57150" algn="l" defTabSz="4889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  <a:buClrTx/>
                    <a:buSzTx/>
                    <a:buFontTx/>
                    <a:buChar char="••"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7065025" y="2438399"/>
                <a:ext cx="1928326" cy="2652301"/>
                <a:chOff x="7065025" y="2438399"/>
                <a:chExt cx="1928326" cy="2652301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7065025" y="2438399"/>
                  <a:ext cx="1928326" cy="2652301"/>
                  <a:chOff x="6912625" y="2438399"/>
                  <a:chExt cx="1928326" cy="2652301"/>
                </a:xfrm>
              </p:grpSpPr>
              <p:sp>
                <p:nvSpPr>
                  <p:cNvPr id="96" name="Rectangle 95"/>
                  <p:cNvSpPr/>
                  <p:nvPr/>
                </p:nvSpPr>
                <p:spPr>
                  <a:xfrm>
                    <a:off x="6912625" y="2438399"/>
                    <a:ext cx="1928326" cy="2652301"/>
                  </a:xfrm>
                  <a:prstGeom prst="rect">
                    <a:avLst/>
                  </a:prstGeom>
                  <a:solidFill>
                    <a:srgbClr val="BC204B"/>
                  </a:solidFill>
                  <a:ln w="22225" cap="flat" cmpd="sng" algn="ctr">
                    <a:solidFill>
                      <a:srgbClr val="BC204B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eorg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6958420" y="2533500"/>
                    <a:ext cx="1799403" cy="20878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lvl="1" indent="-285750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120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1600" kern="0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Partners build consulting team </a:t>
                    </a:r>
                  </a:p>
                  <a:p>
                    <a:pPr marL="285750" lvl="1" indent="-285750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120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1600" kern="0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Investee completes Organizational Capacity Assessment Tool</a:t>
                    </a:r>
                    <a:r>
                      <a:rPr lang="en-US" sz="1600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 (OCAT)</a:t>
                    </a:r>
                  </a:p>
                  <a:p>
                    <a:pPr marL="285750" lvl="1" indent="-285750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120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1600" kern="0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Create Capacity Building Plan together 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95" name="Rectangle 94"/>
                <p:cNvSpPr/>
                <p:nvPr/>
              </p:nvSpPr>
              <p:spPr>
                <a:xfrm>
                  <a:off x="7530736" y="2971800"/>
                  <a:ext cx="1303548" cy="15078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58674" tIns="58674" rIns="78232" bIns="88011" numCol="1" spcCol="1270" anchor="t" anchorCtr="0">
                  <a:noAutofit/>
                </a:bodyPr>
                <a:lstStyle/>
                <a:p>
                  <a:pPr marL="57150" marR="0" lvl="1" indent="-57150" algn="l" defTabSz="4889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  <a:buClrTx/>
                    <a:buSzTx/>
                    <a:buFontTx/>
                    <a:buChar char="••"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209829" y="1706610"/>
              <a:ext cx="2145445" cy="471190"/>
              <a:chOff x="304801" y="1905000"/>
              <a:chExt cx="2071495" cy="379802"/>
            </a:xfrm>
          </p:grpSpPr>
          <p:sp>
            <p:nvSpPr>
              <p:cNvPr id="84" name="Pentagon 83"/>
              <p:cNvSpPr/>
              <p:nvPr/>
            </p:nvSpPr>
            <p:spPr>
              <a:xfrm>
                <a:off x="304801" y="1905000"/>
                <a:ext cx="2071494" cy="379802"/>
              </a:xfrm>
              <a:prstGeom prst="homePlate">
                <a:avLst>
                  <a:gd name="adj" fmla="val 32857"/>
                </a:avLst>
              </a:prstGeom>
              <a:solidFill>
                <a:srgbClr val="00B2A9"/>
              </a:solidFill>
              <a:ln w="19050" cap="flat" cmpd="sng" algn="ctr">
                <a:solidFill>
                  <a:srgbClr val="00B2A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27924" y="1947446"/>
                <a:ext cx="2048372" cy="272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Investment Committee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463153" y="1706610"/>
              <a:ext cx="2232674" cy="472676"/>
              <a:chOff x="2468237" y="1905000"/>
              <a:chExt cx="2201851" cy="381000"/>
            </a:xfrm>
          </p:grpSpPr>
          <p:sp>
            <p:nvSpPr>
              <p:cNvPr id="82" name="Pentagon 81"/>
              <p:cNvSpPr/>
              <p:nvPr/>
            </p:nvSpPr>
            <p:spPr>
              <a:xfrm>
                <a:off x="2468237" y="1905000"/>
                <a:ext cx="2102538" cy="381000"/>
              </a:xfrm>
              <a:prstGeom prst="homePlate">
                <a:avLst>
                  <a:gd name="adj" fmla="val 32857"/>
                </a:avLst>
              </a:prstGeom>
              <a:solidFill>
                <a:srgbClr val="ED8B00"/>
              </a:solidFill>
              <a:ln w="19050" cap="flat" cmpd="sng" algn="ctr">
                <a:solidFill>
                  <a:srgbClr val="ED8B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645874" y="1947446"/>
                <a:ext cx="2024214" cy="272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Due Diligence Team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4765960" y="1706609"/>
              <a:ext cx="2030491" cy="482409"/>
              <a:chOff x="4814733" y="1904999"/>
              <a:chExt cx="1948462" cy="388845"/>
            </a:xfrm>
            <a:solidFill>
              <a:srgbClr val="000000">
                <a:lumMod val="75000"/>
                <a:lumOff val="25000"/>
              </a:srgbClr>
            </a:solidFill>
          </p:grpSpPr>
          <p:sp>
            <p:nvSpPr>
              <p:cNvPr id="78" name="Pentagon 77"/>
              <p:cNvSpPr/>
              <p:nvPr/>
            </p:nvSpPr>
            <p:spPr>
              <a:xfrm>
                <a:off x="4814733" y="1904999"/>
                <a:ext cx="1948462" cy="388845"/>
              </a:xfrm>
              <a:prstGeom prst="homePlate">
                <a:avLst>
                  <a:gd name="adj" fmla="val 32857"/>
                </a:avLst>
              </a:prstGeom>
              <a:grpFill/>
              <a:ln w="1905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49344" y="1969782"/>
                <a:ext cx="1446900" cy="27289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Pitch Night</a:t>
                </a:r>
              </a:p>
            </p:txBody>
          </p:sp>
        </p:grpSp>
        <p:sp>
          <p:nvSpPr>
            <p:cNvPr id="74" name="Pentagon 73"/>
            <p:cNvSpPr/>
            <p:nvPr/>
          </p:nvSpPr>
          <p:spPr>
            <a:xfrm>
              <a:off x="6994002" y="1706608"/>
              <a:ext cx="2039162" cy="482410"/>
            </a:xfrm>
            <a:prstGeom prst="homePlate">
              <a:avLst>
                <a:gd name="adj" fmla="val 32857"/>
              </a:avLst>
            </a:prstGeom>
            <a:solidFill>
              <a:srgbClr val="C00000"/>
            </a:solidFill>
            <a:ln w="19050" cap="flat" cmpd="sng" algn="ctr">
              <a:solidFill>
                <a:srgbClr val="00B2A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235254" y="1778615"/>
            <a:ext cx="1363832" cy="338554"/>
          </a:xfrm>
          <a:prstGeom prst="rect">
            <a:avLst/>
          </a:prstGeom>
          <a:solidFill>
            <a:srgbClr val="C9003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New Investee</a:t>
            </a:r>
          </a:p>
        </p:txBody>
      </p:sp>
    </p:spTree>
    <p:extLst>
      <p:ext uri="{BB962C8B-B14F-4D97-AF65-F5344CB8AC3E}">
        <p14:creationId xmlns:p14="http://schemas.microsoft.com/office/powerpoint/2010/main" val="235591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449" y="366302"/>
            <a:ext cx="7886700" cy="523681"/>
          </a:xfrm>
        </p:spPr>
        <p:txBody>
          <a:bodyPr>
            <a:noAutofit/>
          </a:bodyPr>
          <a:lstStyle/>
          <a:p>
            <a:pPr algn="ctr"/>
            <a:br>
              <a:rPr lang="en-US" sz="2800" b="1" dirty="0">
                <a:latin typeface="Proxima Nova"/>
              </a:rPr>
            </a:br>
            <a:r>
              <a:rPr lang="en-US" sz="2800" b="1" dirty="0">
                <a:latin typeface="Proxima Nova"/>
              </a:rPr>
              <a:t>Fall 2016-Winter 2017 Due Diligence Process</a:t>
            </a:r>
            <a:br>
              <a:rPr lang="en-US" sz="2800" b="1" dirty="0">
                <a:latin typeface="Proxima Nova"/>
              </a:rPr>
            </a:br>
            <a:endParaRPr lang="en-US" sz="2800" b="1" dirty="0">
              <a:latin typeface="Proxima Nova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61258" y="1528349"/>
            <a:ext cx="1786271" cy="1814181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Select semi-finalists</a:t>
            </a:r>
          </a:p>
          <a:p>
            <a:pPr algn="ctr"/>
            <a:r>
              <a:rPr lang="en-US" sz="1350" dirty="0"/>
              <a:t>12/2/16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47" y="3472658"/>
            <a:ext cx="173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r>
              <a:rPr lang="en-US" sz="1050" i="1" dirty="0"/>
              <a:t>Before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Review updated applications, websites, public info, personal contacts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Score applicants using the rubric, post to shared doc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1050" i="1" dirty="0"/>
              <a:t>At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Determine semi-finalists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Identify questions &amp; concerns to explore further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3735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mond 7"/>
          <p:cNvSpPr/>
          <p:nvPr/>
        </p:nvSpPr>
        <p:spPr>
          <a:xfrm>
            <a:off x="61258" y="1528349"/>
            <a:ext cx="1786271" cy="1814181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Select semi-finalists</a:t>
            </a:r>
          </a:p>
          <a:p>
            <a:pPr algn="ctr"/>
            <a:r>
              <a:rPr lang="en-US" sz="1350" dirty="0"/>
              <a:t>12/2/16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6352" y="1993298"/>
            <a:ext cx="1084521" cy="8842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Site visits</a:t>
            </a:r>
          </a:p>
          <a:p>
            <a:pPr algn="ctr"/>
            <a:r>
              <a:rPr lang="en-US" sz="1350" dirty="0"/>
              <a:t>1/9-2/9/17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47" y="3472658"/>
            <a:ext cx="173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r>
              <a:rPr lang="en-US" sz="1050" i="1" dirty="0"/>
              <a:t>Before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Review updated applications, websites, public info, personal contacts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Score applicants using the rubric, post to shared doc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1050" i="1" dirty="0"/>
              <a:t>At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Determine semi-finalists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Identify questions &amp; concerns to explore further</a:t>
            </a:r>
          </a:p>
          <a:p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904888" y="3472656"/>
            <a:ext cx="1553684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Sub-teams do site visits &amp; meet with semi-finalists’ nonprofit </a:t>
            </a:r>
            <a:r>
              <a:rPr lang="en-US" sz="1050" dirty="0" err="1"/>
              <a:t>mgmt</a:t>
            </a:r>
            <a:r>
              <a:rPr lang="en-US" sz="1050" dirty="0"/>
              <a:t> to explore questions &amp; concerns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Each sub-team writes up a report on its visit, which is circulated to the full Due Diligence Team on 2/10/17</a:t>
            </a:r>
          </a:p>
        </p:txBody>
      </p:sp>
      <p:cxnSp>
        <p:nvCxnSpPr>
          <p:cNvPr id="4" name="Straight Arrow Connector 3"/>
          <p:cNvCxnSpPr>
            <a:stCxn id="8" idx="3"/>
            <a:endCxn id="11" idx="1"/>
          </p:cNvCxnSpPr>
          <p:nvPr/>
        </p:nvCxnSpPr>
        <p:spPr>
          <a:xfrm>
            <a:off x="1847529" y="2435439"/>
            <a:ext cx="3288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202038" y="0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2800" b="1" dirty="0">
                <a:latin typeface="Proxima Nova"/>
              </a:rPr>
            </a:br>
            <a:r>
              <a:rPr lang="en-US" sz="2800" b="1" dirty="0">
                <a:latin typeface="Proxima Nova"/>
              </a:rPr>
              <a:t>Fall 2016-Winter 2017 Due Diligence Process</a:t>
            </a:r>
            <a:br>
              <a:rPr lang="en-US" sz="2800" b="1" dirty="0">
                <a:latin typeface="Proxima Nova"/>
              </a:rPr>
            </a:br>
            <a:endParaRPr lang="en-US" sz="2800" b="1" dirty="0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49017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mond 6"/>
          <p:cNvSpPr/>
          <p:nvPr/>
        </p:nvSpPr>
        <p:spPr>
          <a:xfrm>
            <a:off x="3650953" y="1528349"/>
            <a:ext cx="1786271" cy="1814181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Select finalists</a:t>
            </a:r>
          </a:p>
          <a:p>
            <a:pPr algn="ctr"/>
            <a:r>
              <a:rPr lang="en-US" sz="1350" dirty="0"/>
              <a:t>2/15/17</a:t>
            </a:r>
          </a:p>
        </p:txBody>
      </p:sp>
      <p:sp>
        <p:nvSpPr>
          <p:cNvPr id="8" name="Diamond 7"/>
          <p:cNvSpPr/>
          <p:nvPr/>
        </p:nvSpPr>
        <p:spPr>
          <a:xfrm>
            <a:off x="61258" y="1528349"/>
            <a:ext cx="1786271" cy="1814181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Select semi-finalists</a:t>
            </a:r>
          </a:p>
          <a:p>
            <a:pPr algn="ctr"/>
            <a:r>
              <a:rPr lang="en-US" sz="1350" dirty="0"/>
              <a:t>12/2/16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6352" y="1993298"/>
            <a:ext cx="1084521" cy="8842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Site visits</a:t>
            </a:r>
          </a:p>
          <a:p>
            <a:pPr algn="ctr"/>
            <a:r>
              <a:rPr lang="en-US" sz="1350" dirty="0"/>
              <a:t>1/9-2/9/17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47" y="3472658"/>
            <a:ext cx="173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r>
              <a:rPr lang="en-US" sz="1050" i="1" dirty="0"/>
              <a:t>Before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Review updated applications, websites, public info, personal contacts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Score applicants using the rubric, post to shared doc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1050" i="1" dirty="0"/>
              <a:t>At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Determine semi-finalists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Identify questions &amp; concerns to explore further</a:t>
            </a:r>
          </a:p>
          <a:p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904888" y="3472656"/>
            <a:ext cx="1553684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Sub-teams do site visits &amp; meet with semi-finalists’ nonprofit </a:t>
            </a:r>
            <a:r>
              <a:rPr lang="en-US" sz="1050" dirty="0" err="1"/>
              <a:t>mgmt</a:t>
            </a:r>
            <a:r>
              <a:rPr lang="en-US" sz="1050" dirty="0"/>
              <a:t> to explore questions &amp; concerns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Each sub-team writes up a report on its visit, which is circulated to the full Due Diligence Team on 2/10/17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1803" y="3472656"/>
            <a:ext cx="1635422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Due Diligence Team </a:t>
            </a:r>
          </a:p>
          <a:p>
            <a:r>
              <a:rPr lang="en-US" sz="1050" i="1" dirty="0"/>
              <a:t>Before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Read site visit reports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Conduct other research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1050" i="1" dirty="0"/>
              <a:t>At the meeting: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Determine finalists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Identify team members who will coach finalists for Pitch Night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Identify team members who will write briefing sheets about each finalist for Pitch Night</a:t>
            </a:r>
          </a:p>
        </p:txBody>
      </p:sp>
      <p:cxnSp>
        <p:nvCxnSpPr>
          <p:cNvPr id="4" name="Straight Arrow Connector 3"/>
          <p:cNvCxnSpPr>
            <a:stCxn id="8" idx="3"/>
            <a:endCxn id="11" idx="1"/>
          </p:cNvCxnSpPr>
          <p:nvPr/>
        </p:nvCxnSpPr>
        <p:spPr>
          <a:xfrm>
            <a:off x="1847529" y="2435439"/>
            <a:ext cx="3288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7" idx="1"/>
          </p:cNvCxnSpPr>
          <p:nvPr/>
        </p:nvCxnSpPr>
        <p:spPr>
          <a:xfrm flipV="1">
            <a:off x="3238942" y="2435440"/>
            <a:ext cx="412012" cy="4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202038" y="0"/>
            <a:ext cx="12192000" cy="212725"/>
          </a:xfrm>
          <a:prstGeom prst="rect">
            <a:avLst/>
          </a:prstGeom>
          <a:solidFill>
            <a:srgbClr val="ED8B00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2800" b="1" dirty="0">
                <a:latin typeface="Proxima Nova"/>
              </a:rPr>
            </a:br>
            <a:r>
              <a:rPr lang="en-US" sz="2800" b="1" dirty="0">
                <a:latin typeface="Proxima Nova"/>
              </a:rPr>
              <a:t>Fall 2016-Winter 2017 Due Diligence Process</a:t>
            </a:r>
            <a:br>
              <a:rPr lang="en-US" sz="2800" b="1" dirty="0">
                <a:latin typeface="Proxima Nova"/>
              </a:rPr>
            </a:br>
            <a:endParaRPr lang="en-US" sz="2800" b="1" dirty="0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779729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3139</TotalTime>
  <Words>1185</Words>
  <Application>Microsoft Office PowerPoint</Application>
  <PresentationFormat>On-screen Show (4:3)</PresentationFormat>
  <Paragraphs>338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Proxima Nova</vt:lpstr>
      <vt:lpstr>Proxima Nova Black</vt:lpstr>
      <vt:lpstr>Tungsten Book</vt:lpstr>
      <vt:lpstr>Tungsten Semibold</vt:lpstr>
      <vt:lpstr>Office Theme</vt:lpstr>
      <vt:lpstr>Due Diligence Team – the Process</vt:lpstr>
      <vt:lpstr>Who is on the Team</vt:lpstr>
      <vt:lpstr>Objectives of Team</vt:lpstr>
      <vt:lpstr>PowerPoint Presentation</vt:lpstr>
      <vt:lpstr>Our Investees</vt:lpstr>
      <vt:lpstr>Grant Investment Process</vt:lpstr>
      <vt:lpstr> Fall 2016-Winter 2017 Due Diligence Process </vt:lpstr>
      <vt:lpstr> Fall 2016-Winter 2017 Due Diligence Process </vt:lpstr>
      <vt:lpstr> Fall 2016-Winter 2017 Due Diligence Process </vt:lpstr>
      <vt:lpstr> Fall 2016-Winter 2017 Due Diligence Process </vt:lpstr>
      <vt:lpstr> Fall 2016-Winter 2017 Due Diligence Process </vt:lpstr>
      <vt:lpstr>Grant Investment Cycle</vt:lpstr>
      <vt:lpstr>Rubric Tool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 Dehne</dc:creator>
  <cp:lastModifiedBy>EGD</cp:lastModifiedBy>
  <cp:revision>109</cp:revision>
  <dcterms:created xsi:type="dcterms:W3CDTF">2016-05-25T21:26:36Z</dcterms:created>
  <dcterms:modified xsi:type="dcterms:W3CDTF">2016-11-07T16:29:11Z</dcterms:modified>
</cp:coreProperties>
</file>