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4" r:id="rId2"/>
    <p:sldId id="259" r:id="rId3"/>
    <p:sldId id="402" r:id="rId4"/>
    <p:sldId id="428" r:id="rId5"/>
    <p:sldId id="429" r:id="rId6"/>
    <p:sldId id="430" r:id="rId7"/>
    <p:sldId id="431" r:id="rId8"/>
    <p:sldId id="432" r:id="rId9"/>
    <p:sldId id="404" r:id="rId10"/>
    <p:sldId id="433" r:id="rId11"/>
    <p:sldId id="434" r:id="rId12"/>
    <p:sldId id="435" r:id="rId13"/>
    <p:sldId id="436" r:id="rId14"/>
    <p:sldId id="405" r:id="rId15"/>
    <p:sldId id="423" r:id="rId16"/>
    <p:sldId id="424" r:id="rId17"/>
    <p:sldId id="414" r:id="rId18"/>
    <p:sldId id="406" r:id="rId19"/>
    <p:sldId id="418" r:id="rId20"/>
    <p:sldId id="419" r:id="rId21"/>
    <p:sldId id="420" r:id="rId22"/>
    <p:sldId id="421" r:id="rId23"/>
    <p:sldId id="42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5"/>
    <p:restoredTop sz="94599"/>
  </p:normalViewPr>
  <p:slideViewPr>
    <p:cSldViewPr>
      <p:cViewPr varScale="1">
        <p:scale>
          <a:sx n="92" d="100"/>
          <a:sy n="92" d="100"/>
        </p:scale>
        <p:origin x="8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Partners\Lists\Partner%20Lists%202015\Demographics\Partner%20Demographics%2012-31-2015%20Raw%20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Partners\Lists\Partner%20Lists%202015\Demographics\Partner%20Demographics%2012-31-2015%20Raw%20Da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markholloway\Dropbox\Leadership\SVPI\Network%20Data%20Report\Portland%20data%202005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1111111111001E-2"/>
                  <c:y val="4.62962962962963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444444444444E-2"/>
                  <c:y val="-9.259259259259260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801E-2"/>
                  <c:y val="4.62962962962963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00000000000001E-2"/>
                  <c:y val="4.16666666666666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500000000000000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11111111111109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Ages!$A$1:$A$7</c:f>
              <c:strCache>
                <c:ptCount val="7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6">
                  <c:v>80s</c:v>
                </c:pt>
              </c:strCache>
            </c:strRef>
          </c:cat>
          <c:val>
            <c:numRef>
              <c:f>Ages!$B$1:$B$7</c:f>
              <c:numCache>
                <c:formatCode>General</c:formatCode>
                <c:ptCount val="7"/>
                <c:pt idx="0">
                  <c:v>5</c:v>
                </c:pt>
                <c:pt idx="1">
                  <c:v>19</c:v>
                </c:pt>
                <c:pt idx="2">
                  <c:v>18</c:v>
                </c:pt>
                <c:pt idx="3">
                  <c:v>14</c:v>
                </c:pt>
                <c:pt idx="4">
                  <c:v>14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Sheet1!$A$1:$A$7</c:f>
              <c:strCache>
                <c:ptCount val="7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  <c:pt idx="5">
                  <c:v>70s</c:v>
                </c:pt>
                <c:pt idx="6">
                  <c:v>80s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3</c:v>
                </c:pt>
                <c:pt idx="1">
                  <c:v>7</c:v>
                </c:pt>
                <c:pt idx="2">
                  <c:v>9</c:v>
                </c:pt>
                <c:pt idx="3">
                  <c:v>17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15328957061237E-2"/>
          <c:y val="7.185622748936607E-2"/>
          <c:w val="0.91392063777890553"/>
          <c:h val="0.86065977870764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Sheet1!$B$72</c:f>
              <c:strCache>
                <c:ptCount val="1"/>
                <c:pt idx="0">
                  <c:v>Additional Partner Contributions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Sheet1!$C$2:$E$2</c:f>
              <c:numCache>
                <c:formatCode>General</c:formatCode>
                <c:ptCount val="3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</c:numCache>
            </c:numRef>
          </c:cat>
          <c:val>
            <c:numRef>
              <c:f>Sheet1!$C$72:$E$72</c:f>
              <c:numCache>
                <c:formatCode>0%</c:formatCode>
                <c:ptCount val="3"/>
                <c:pt idx="0">
                  <c:v>0.24199999999999999</c:v>
                </c:pt>
                <c:pt idx="1">
                  <c:v>0.159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5616"/>
        <c:axId val="256539696"/>
      </c:barChart>
      <c:catAx>
        <c:axId val="713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39696"/>
        <c:crossesAt val="0"/>
        <c:auto val="1"/>
        <c:lblAlgn val="ctr"/>
        <c:lblOffset val="100"/>
        <c:noMultiLvlLbl val="0"/>
      </c:catAx>
      <c:valAx>
        <c:axId val="25653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60E2A-1248-491C-9B73-4731DE58A128}" type="datetimeFigureOut">
              <a:rPr lang="en-US" smtClean="0"/>
              <a:t>10/27/2016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602A0-B26C-4662-8C63-752A3AC97D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8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602A0-B26C-4662-8C63-752A3AC97D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25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102C-ECE2-2D45-9BC1-685D0F9F30B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36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602A0-B26C-4662-8C63-752A3AC97D9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38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68433E-2DB4-924D-8222-58EE29B190E6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252413"/>
            <a:ext cx="3495675" cy="2620962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863" y="3220069"/>
            <a:ext cx="5820171" cy="523370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ja-JP"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7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thaiDist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Boulder County</a:t>
            </a:r>
            <a:r>
              <a:rPr lang="en-US" baseline="0" dirty="0" smtClean="0">
                <a:latin typeface="Arial" charset="0"/>
                <a:ea typeface="Arial" charset="0"/>
                <a:cs typeface="Arial" charset="0"/>
              </a:rPr>
              <a:t> has a population of ~ 300,000 people</a:t>
            </a:r>
          </a:p>
          <a:p>
            <a:pPr algn="thaiDist"/>
            <a:r>
              <a:rPr lang="en-US" baseline="0" dirty="0" smtClean="0">
                <a:latin typeface="Arial" charset="0"/>
                <a:ea typeface="Arial" charset="0"/>
                <a:cs typeface="Arial" charset="0"/>
              </a:rPr>
              <a:t>Technically, ~1400 nonprofits, 400-600 are truly active</a:t>
            </a:r>
          </a:p>
          <a:p>
            <a:pPr algn="thaiDist"/>
            <a:r>
              <a:rPr lang="en-US" baseline="0" dirty="0" smtClean="0">
                <a:latin typeface="Arial" charset="0"/>
                <a:ea typeface="Arial" charset="0"/>
                <a:cs typeface="Arial" charset="0"/>
              </a:rPr>
              <a:t>A handful of foundations and umbrella organizations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algn="thaiDist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FY Income Budget: $399,400</a:t>
            </a:r>
          </a:p>
          <a:p>
            <a:pPr algn="thaiDist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FY Earned Income Budget: $13,600</a:t>
            </a:r>
          </a:p>
          <a:p>
            <a:pPr algn="thaiDist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Next FY Earned Income Budget: ~$68,000</a:t>
            </a:r>
          </a:p>
          <a:p>
            <a:pPr algn="thaiDist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Employees: 2.7 FTE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(1 FT, 3 PT)</a:t>
            </a:r>
          </a:p>
          <a:p>
            <a:pPr algn="thaiDist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Members:  63 people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(53 households/businesses)</a:t>
            </a:r>
          </a:p>
          <a:p>
            <a:pPr algn="thaiDist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Programs: 5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in education, leadership development, and consulting (2 more coming in 2017)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brief overview of one way her/his organization has diversified income and why the organization chose this specific income source: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Completed 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 planning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in 2014 to craft a three-year plan that would help us meet our strategic plan goals to significantly change our organization. (Combined program planning with fund development and social enterprise planning.)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conducting stakeholder input and research, determined a set of new programs to add and decided to make all of them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/earned income (our investments are still true to the traditional model). Research shows charging for a service leads to greater participation, buy-in, and commitment. Had that experience with Boards with Brains educational programming….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Believed that having new programs pay for themselves would allow us to do more without adding a lot of fundraising capacity.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 special interest in helping local nonprofits develop social enterprises, so we also wanted to walk our talk.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explanation of the successes and challenges experienced: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Successes: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 very popular programs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we could not have otherwise funded.  Met a diverse array of strategic and mission goals with the new programs.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a pipeline of relationships for potential new investments.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large, nonprofits do not have a problem with the concept of paying for our services.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Engaged Partners in crafting and providing the earned income programs, giving them new learning and engagement opportunities.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Convincing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long-term Partners that it’s okay for to charge nonprofits for services, newer Partners are fine with it.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nonprofits think is reasonable to pay is an issue.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Accessing seed funding to get the program up and running before income begins.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lessons were learned: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support to prospective clients that will help them convince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leadership/Board to invest $ in the program.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have expected a longer lag time until the programs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paid for themselves.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 in marketing.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there is a staff person who understands the program AND can do business development.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Clearly communicate the value of the service you’re providing and what it costs you to provide the service so, if you do charge a sliding-scale fee, clients understand the value they are getting.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BWB charge $40 but spend $100 to provide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up structure for income and make sure have enough admin support.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602A0-B26C-4662-8C63-752A3AC97D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3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602A0-B26C-4662-8C63-752A3AC97D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7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602A0-B26C-4662-8C63-752A3AC97D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2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602A0-B26C-4662-8C63-752A3AC97D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602A0-B26C-4662-8C63-752A3AC97D9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03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602A0-B26C-4662-8C63-752A3AC97D9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0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602A0-B26C-4662-8C63-752A3AC97D9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6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102C-ECE2-2D45-9BC1-685D0F9F30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8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2C06-9044-6F4E-8067-91CAEA92C3C3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8EEC-DD38-7148-BAC9-9F75614070AD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4DF3-5ADF-A24B-9AB6-0637C16E55E4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Textbox"/>
          <p:cNvSpPr txBox="1">
            <a:spLocks noChangeArrowheads="1"/>
          </p:cNvSpPr>
          <p:nvPr/>
        </p:nvSpPr>
        <p:spPr bwMode="auto">
          <a:xfrm>
            <a:off x="8370888" y="6234113"/>
            <a:ext cx="3746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7C585E-0CE4-E046-9BFF-7BA9402ADDD9}" type="slidenum">
              <a:rPr lang="en-US" altLang="ja-JP" sz="600"/>
              <a:pPr algn="r"/>
              <a:t>‹#›</a:t>
            </a:fld>
            <a:endParaRPr lang="en-US" altLang="ja-JP" sz="600"/>
          </a:p>
        </p:txBody>
      </p:sp>
      <p:sp>
        <p:nvSpPr>
          <p:cNvPr id="4" name="DOCUMENT ID" hidden="1"/>
          <p:cNvSpPr txBox="1"/>
          <p:nvPr>
            <p:custDataLst>
              <p:tags r:id="rId1"/>
            </p:custDataLst>
          </p:nvPr>
        </p:nvSpPr>
        <p:spPr>
          <a:xfrm>
            <a:off x="2089150" y="382588"/>
            <a:ext cx="6646863" cy="920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[printed: ____] [saved: ____]</a:t>
            </a:r>
          </a:p>
        </p:txBody>
      </p:sp>
      <p:sp>
        <p:nvSpPr>
          <p:cNvPr id="7" name="PAGE HEADING"/>
          <p:cNvSpPr>
            <a:spLocks noGrp="1"/>
          </p:cNvSpPr>
          <p:nvPr>
            <p:ph type="title"/>
          </p:nvPr>
        </p:nvSpPr>
        <p:spPr>
          <a:xfrm>
            <a:off x="382385" y="3"/>
            <a:ext cx="8354291" cy="85621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+mn-lt"/>
                <a:ea typeface="Arial Unicode MS" pitchFamily="34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6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15B8-F0D4-4746-BDE7-A0F30F8730C1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069C-6A22-BF43-9A16-C846CFC292C4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88ED-C8AE-0A4E-9402-E9EC380B9D9C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D446-EFFC-294E-A6F0-DB4548B4A29F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C6C-1AB1-E644-897A-C03BC86AED69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E8B-BD50-1D4E-9417-FC8B091E8CBF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AC2-8448-9E48-A04D-A30CB63D9BAA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99AE-2C55-3147-802F-9E7A389E14B7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F6C5-401D-6A4D-A1CD-DD0A5B0642EF}" type="datetime1">
              <a:rPr lang="en-US" smtClean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B0DB-0FDF-45A6-B2FA-5C6C4A0402D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png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tif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131311"/>
            <a:ext cx="9144000" cy="2209799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4800" b="1" dirty="0"/>
              <a:t>SVP Revenue Model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Conference </a:t>
            </a:r>
            <a:r>
              <a:rPr lang="en-US" sz="4800" b="1" dirty="0"/>
              <a:t>Session</a:t>
            </a:r>
            <a:endParaRPr lang="en-US" sz="4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"/>
            <a:ext cx="6338750" cy="41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298084"/>
            <a:ext cx="82296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SVP Revenue Model </a:t>
            </a:r>
            <a:br>
              <a:rPr lang="en-US" sz="3200" b="1" dirty="0"/>
            </a:br>
            <a:r>
              <a:rPr lang="en-US" sz="3200" b="1" dirty="0" smtClean="0"/>
              <a:t>About SVP Portland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65" y="1718819"/>
            <a:ext cx="8516335" cy="4834381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Annual Budget: </a:t>
            </a:r>
            <a:r>
              <a:rPr lang="en-US" dirty="0">
                <a:ea typeface="Arial" charset="0"/>
                <a:cs typeface="Arial" charset="0"/>
              </a:rPr>
              <a:t>$1,619,000 </a:t>
            </a:r>
            <a:endParaRPr lang="en-US" dirty="0" smtClean="0">
              <a:ea typeface="Arial" charset="0"/>
              <a:cs typeface="Arial" charset="0"/>
            </a:endParaRPr>
          </a:p>
          <a:p>
            <a:r>
              <a:rPr lang="en-US" dirty="0" smtClean="0">
                <a:ea typeface="Arial" charset="0"/>
                <a:cs typeface="Arial" charset="0"/>
              </a:rPr>
              <a:t>Employees: 10</a:t>
            </a:r>
          </a:p>
          <a:p>
            <a:r>
              <a:rPr lang="en-US" dirty="0" smtClean="0">
                <a:ea typeface="Arial" charset="0"/>
                <a:cs typeface="Arial" charset="0"/>
              </a:rPr>
              <a:t>Members: 132 Partner units</a:t>
            </a:r>
          </a:p>
          <a:p>
            <a:r>
              <a:rPr lang="en-US" dirty="0" smtClean="0">
                <a:ea typeface="Arial" charset="0"/>
                <a:cs typeface="Arial" charset="0"/>
              </a:rPr>
              <a:t>Grant Cycle: Jan-Dec</a:t>
            </a:r>
          </a:p>
          <a:p>
            <a:r>
              <a:rPr lang="en-US" dirty="0" smtClean="0">
                <a:ea typeface="Arial" charset="0"/>
                <a:cs typeface="Arial" charset="0"/>
              </a:rPr>
              <a:t>Grant Amounts: $10,000- $</a:t>
            </a:r>
            <a:r>
              <a:rPr lang="en-US" dirty="0" smtClean="0">
                <a:ea typeface="Arial" charset="0"/>
                <a:cs typeface="Arial" charset="0"/>
              </a:rPr>
              <a:t>100,000</a:t>
            </a:r>
            <a:endParaRPr lang="en-US" dirty="0" smtClean="0">
              <a:ea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061" y="145684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298084"/>
            <a:ext cx="82296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SVP </a:t>
            </a:r>
            <a:r>
              <a:rPr lang="en-US" sz="3200" b="1" dirty="0"/>
              <a:t>Revenue Model </a:t>
            </a:r>
            <a:br>
              <a:rPr lang="en-US" sz="3200" b="1" dirty="0"/>
            </a:br>
            <a:r>
              <a:rPr lang="en-US" sz="3200" b="1" dirty="0" smtClean="0"/>
              <a:t>Seeking Support from Major Foundations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562600"/>
            <a:ext cx="1295400" cy="1295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>
                <a:ea typeface="Arial" charset="0"/>
                <a:cs typeface="Arial" charset="0"/>
              </a:rPr>
              <a:t>Ready for Kindergarten Goal</a:t>
            </a:r>
          </a:p>
          <a:p>
            <a:pPr marL="0" indent="0" algn="ctr">
              <a:buNone/>
            </a:pPr>
            <a:r>
              <a:rPr lang="en-US" dirty="0" smtClean="0">
                <a:ea typeface="Arial" charset="0"/>
                <a:cs typeface="Arial" charset="0"/>
              </a:rPr>
              <a:t>“</a:t>
            </a:r>
            <a:r>
              <a:rPr lang="en-US" dirty="0" smtClean="0"/>
              <a:t>To ensure </a:t>
            </a:r>
            <a:r>
              <a:rPr lang="en-US" dirty="0"/>
              <a:t>that all children in the Portland metro area enter kindergarten with the foundation for learning and life success. </a:t>
            </a:r>
            <a:r>
              <a:rPr lang="en-US" dirty="0" smtClean="0"/>
              <a:t>We focus </a:t>
            </a:r>
            <a:r>
              <a:rPr lang="en-US" dirty="0"/>
              <a:t>on priority populations with the greatest need and the greatest disparities in educational </a:t>
            </a:r>
            <a:r>
              <a:rPr lang="en-US" dirty="0" smtClean="0"/>
              <a:t>outcomes: </a:t>
            </a:r>
            <a:r>
              <a:rPr lang="en-US" dirty="0"/>
              <a:t>children living in poverty, children of color, and children who are English language learners</a:t>
            </a:r>
            <a:r>
              <a:rPr lang="en-US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86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298084"/>
            <a:ext cx="82296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SVP </a:t>
            </a:r>
            <a:r>
              <a:rPr lang="en-US" sz="3200" b="1" dirty="0"/>
              <a:t>Revenue Model </a:t>
            </a:r>
            <a:br>
              <a:rPr lang="en-US" sz="3200" b="1" dirty="0"/>
            </a:br>
            <a:r>
              <a:rPr lang="en-US" sz="3200" b="1" dirty="0"/>
              <a:t>Seeking Support from Major </a:t>
            </a:r>
            <a:r>
              <a:rPr lang="en-US" sz="3200" b="1" dirty="0" smtClean="0"/>
              <a:t>Foundations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562600"/>
            <a:ext cx="1295400" cy="1295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a typeface="Arial" charset="0"/>
                <a:cs typeface="Arial" charset="0"/>
              </a:rPr>
              <a:t>2010 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Partner Additional – $63,982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Grants Received </a:t>
            </a:r>
            <a:r>
              <a:rPr lang="en-US" dirty="0" smtClean="0">
                <a:ea typeface="Arial" charset="0"/>
                <a:cs typeface="Arial" charset="0"/>
              </a:rPr>
              <a:t>– </a:t>
            </a:r>
            <a:r>
              <a:rPr lang="en-US" dirty="0">
                <a:ea typeface="Arial" charset="0"/>
                <a:cs typeface="Arial" charset="0"/>
              </a:rPr>
              <a:t>$</a:t>
            </a:r>
            <a:r>
              <a:rPr lang="en-US" dirty="0" smtClean="0">
                <a:ea typeface="Arial" charset="0"/>
                <a:cs typeface="Arial" charset="0"/>
              </a:rPr>
              <a:t>45,000</a:t>
            </a:r>
          </a:p>
          <a:p>
            <a:r>
              <a:rPr lang="en-US" b="1" dirty="0" smtClean="0">
                <a:ea typeface="Arial" charset="0"/>
                <a:cs typeface="Arial" charset="0"/>
              </a:rPr>
              <a:t>2015</a:t>
            </a:r>
          </a:p>
          <a:p>
            <a:pPr lvl="1"/>
            <a:r>
              <a:rPr lang="en-US" dirty="0" smtClean="0">
                <a:ea typeface="Arial" charset="0"/>
                <a:cs typeface="Arial" charset="0"/>
              </a:rPr>
              <a:t>Partner Additional – $267,300</a:t>
            </a:r>
          </a:p>
          <a:p>
            <a:pPr lvl="1"/>
            <a:r>
              <a:rPr lang="en-US" dirty="0" smtClean="0">
                <a:ea typeface="Arial" charset="0"/>
                <a:cs typeface="Arial" charset="0"/>
              </a:rPr>
              <a:t>Grants Received – $195,500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Leveraged Funding for Investees </a:t>
            </a:r>
            <a:r>
              <a:rPr lang="en-US" dirty="0" smtClean="0">
                <a:ea typeface="Arial" charset="0"/>
                <a:cs typeface="Arial" charset="0"/>
              </a:rPr>
              <a:t>– </a:t>
            </a:r>
            <a:r>
              <a:rPr lang="en-US" dirty="0">
                <a:ea typeface="Arial" charset="0"/>
                <a:cs typeface="Arial" charset="0"/>
              </a:rPr>
              <a:t>$</a:t>
            </a:r>
            <a:r>
              <a:rPr lang="en-US" dirty="0" smtClean="0">
                <a:ea typeface="Arial" charset="0"/>
                <a:cs typeface="Arial" charset="0"/>
              </a:rPr>
              <a:t>200,000</a:t>
            </a:r>
          </a:p>
        </p:txBody>
      </p:sp>
    </p:spTree>
    <p:extLst>
      <p:ext uri="{BB962C8B-B14F-4D97-AF65-F5344CB8AC3E}">
        <p14:creationId xmlns:p14="http://schemas.microsoft.com/office/powerpoint/2010/main" val="6490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554851"/>
            <a:ext cx="1295400" cy="129540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360648"/>
              </p:ext>
            </p:extLst>
          </p:nvPr>
        </p:nvGraphicFramePr>
        <p:xfrm>
          <a:off x="1587500" y="838200"/>
          <a:ext cx="6108700" cy="549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81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131311"/>
            <a:ext cx="9144000" cy="220979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lvl="0"/>
            <a:r>
              <a:rPr lang="en-US" sz="6000" dirty="0"/>
              <a:t>Event Sponsorship</a:t>
            </a:r>
            <a:br>
              <a:rPr lang="en-US" sz="6000" dirty="0"/>
            </a:br>
            <a:r>
              <a:rPr lang="en-US" sz="4800" dirty="0"/>
              <a:t>Jason </a:t>
            </a:r>
            <a:r>
              <a:rPr lang="en-US" sz="4800" dirty="0" err="1"/>
              <a:t>Hirschton</a:t>
            </a:r>
            <a:r>
              <a:rPr lang="en-US" sz="4800" dirty="0"/>
              <a:t>, Full Circle Fund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"/>
            <a:ext cx="6338750" cy="41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Full Circle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3124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smtClean="0"/>
              <a:t>We are an active network </a:t>
            </a:r>
            <a:r>
              <a:rPr lang="en-US" sz="1800" dirty="0"/>
              <a:t>of professionals who </a:t>
            </a:r>
            <a:r>
              <a:rPr lang="en-US" sz="1800" dirty="0" smtClean="0">
                <a:solidFill>
                  <a:srgbClr val="AA2064"/>
                </a:solidFill>
              </a:rPr>
              <a:t>leverage our </a:t>
            </a:r>
            <a:r>
              <a:rPr lang="en-US" sz="1800" dirty="0">
                <a:solidFill>
                  <a:srgbClr val="AA2064"/>
                </a:solidFill>
              </a:rPr>
              <a:t>time, talent and resources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help advance high impact nonprofit organizations.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Members </a:t>
            </a:r>
            <a:r>
              <a:rPr lang="en-US" sz="1800" dirty="0"/>
              <a:t>identify and advance proven solutions to challenges by vetting organizations in our </a:t>
            </a:r>
            <a:r>
              <a:rPr lang="en-US" sz="1800" dirty="0">
                <a:solidFill>
                  <a:srgbClr val="AA2064"/>
                </a:solidFill>
              </a:rPr>
              <a:t>four core issue areas </a:t>
            </a:r>
            <a:r>
              <a:rPr lang="en-US" sz="1800" dirty="0" smtClean="0"/>
              <a:t>– Health, Economic Opportunity, Environment and Energy, and Education.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We partner with 10 </a:t>
            </a:r>
            <a:r>
              <a:rPr lang="en-US" sz="1800" dirty="0"/>
              <a:t>-15 nonprofits </a:t>
            </a:r>
            <a:r>
              <a:rPr lang="en-US" sz="1800" dirty="0" smtClean="0"/>
              <a:t>annually. Our grant partnerships include an </a:t>
            </a:r>
            <a:r>
              <a:rPr lang="en-US" sz="1800" dirty="0" smtClean="0">
                <a:solidFill>
                  <a:srgbClr val="AA2064"/>
                </a:solidFill>
              </a:rPr>
              <a:t>unrestricted </a:t>
            </a:r>
            <a:r>
              <a:rPr lang="en-US" sz="1800" dirty="0">
                <a:solidFill>
                  <a:srgbClr val="AA2064"/>
                </a:solidFill>
              </a:rPr>
              <a:t>financial </a:t>
            </a:r>
            <a:r>
              <a:rPr lang="en-US" sz="1800" dirty="0" smtClean="0">
                <a:solidFill>
                  <a:srgbClr val="AA2064"/>
                </a:solidFill>
              </a:rPr>
              <a:t>grant </a:t>
            </a:r>
            <a:r>
              <a:rPr lang="en-US" sz="1800" dirty="0">
                <a:solidFill>
                  <a:srgbClr val="AA2064"/>
                </a:solidFill>
              </a:rPr>
              <a:t>and a Member-led team partnering </a:t>
            </a:r>
            <a:r>
              <a:rPr lang="en-US" sz="1800" dirty="0"/>
              <a:t>with each Grant Partner for seven months. 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42"/>
          <a:stretch/>
        </p:blipFill>
        <p:spPr>
          <a:xfrm>
            <a:off x="1246804" y="5257800"/>
            <a:ext cx="6650392" cy="1658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300" y="480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F7BB0"/>
                </a:solidFill>
                <a:latin typeface="Avenir Book"/>
                <a:cs typeface="Avenir Book"/>
              </a:rPr>
              <a:t>Our Impact Since 2000:</a:t>
            </a:r>
            <a:endParaRPr lang="en-US" b="1" dirty="0">
              <a:solidFill>
                <a:srgbClr val="4F7BB0"/>
              </a:solidFill>
              <a:latin typeface="Avenir Book"/>
              <a:cs typeface="Avenir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4800600"/>
            <a:ext cx="8382000" cy="0"/>
          </a:xfrm>
          <a:prstGeom prst="line">
            <a:avLst/>
          </a:prstGeom>
          <a:ln w="952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Model For Accelerating Change In The Bay Area</a:t>
            </a:r>
            <a:endParaRPr lang="en-US" dirty="0"/>
          </a:p>
        </p:txBody>
      </p:sp>
      <p:pic>
        <p:nvPicPr>
          <p:cNvPr id="4" name="Content Placeholder 3" descr="FCF-infographic-2015-bleed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12511" r="5848" b="25445"/>
          <a:stretch/>
        </p:blipFill>
        <p:spPr>
          <a:xfrm>
            <a:off x="228600" y="1371600"/>
            <a:ext cx="8610600" cy="5125278"/>
          </a:xfrm>
        </p:spPr>
      </p:pic>
      <p:pic>
        <p:nvPicPr>
          <p:cNvPr id="11" name="Picture 10" descr="Designed By Elefi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400800"/>
            <a:ext cx="1189338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298084"/>
            <a:ext cx="82296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SVP Revenue Model </a:t>
            </a:r>
            <a:br>
              <a:rPr lang="en-US" sz="3200" b="1" dirty="0"/>
            </a:br>
            <a:r>
              <a:rPr lang="en-US" sz="3200" b="1" dirty="0" smtClean="0"/>
              <a:t>Event Sponsorship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516335" cy="4834381"/>
          </a:xfrm>
        </p:spPr>
        <p:txBody>
          <a:bodyPr>
            <a:normAutofit/>
          </a:bodyPr>
          <a:lstStyle/>
          <a:p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Gala History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$350,000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Switch to Demo Day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$200,000 revenue Goal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Fundraising with a mission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Program Outline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Sponsorship Opportunities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Accelerator Fund</a:t>
            </a:r>
          </a:p>
          <a:p>
            <a:pPr marL="457200" lvl="1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562600"/>
            <a:ext cx="1295400" cy="1295400"/>
          </a:xfrm>
          <a:prstGeom prst="rect">
            <a:avLst/>
          </a:prstGeom>
        </p:spPr>
      </p:pic>
      <p:pic>
        <p:nvPicPr>
          <p:cNvPr id="4" name="Picture 3" descr="FCF Demo Day 2016 Sponor One Pager (1)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3333" r="-27" b="43333"/>
          <a:stretch/>
        </p:blipFill>
        <p:spPr>
          <a:xfrm>
            <a:off x="4495800" y="1905000"/>
            <a:ext cx="48249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131311"/>
            <a:ext cx="9144000" cy="220979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lvl="0"/>
            <a:r>
              <a:rPr lang="en-US" sz="6000" dirty="0"/>
              <a:t>Corporate Partnerships</a:t>
            </a:r>
            <a:br>
              <a:rPr lang="en-US" sz="6000" dirty="0"/>
            </a:br>
            <a:r>
              <a:rPr lang="en-US" sz="4800" dirty="0"/>
              <a:t>Takuya Okamoto, SVP Tokyo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"/>
            <a:ext cx="6338750" cy="41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テキスト ボックス 21"/>
          <p:cNvSpPr txBox="1">
            <a:spLocks noChangeArrowheads="1"/>
          </p:cNvSpPr>
          <p:nvPr/>
        </p:nvSpPr>
        <p:spPr bwMode="auto">
          <a:xfrm>
            <a:off x="250825" y="14288"/>
            <a:ext cx="540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altLang="ja-JP" sz="2400" u="sng" dirty="0">
                <a:latin typeface="Century Gothic" charset="0"/>
                <a:ea typeface="HGSｺﾞｼｯｸM" charset="0"/>
                <a:cs typeface="HGSｺﾞｼｯｸM" charset="0"/>
              </a:rPr>
              <a:t>About SVP Tokyo </a:t>
            </a:r>
            <a:endParaRPr lang="ja-JP" altLang="en-US" sz="2400" u="sng" dirty="0">
              <a:latin typeface="Century Gothic" charset="0"/>
              <a:ea typeface="HGSｺﾞｼｯｸM" charset="0"/>
              <a:cs typeface="HGSｺﾞｼｯｸM" charset="0"/>
            </a:endParaRP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30213" y="2420938"/>
            <a:ext cx="87487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kumimoji="0" lang="en-US" altLang="ja-JP" sz="2000">
                <a:latin typeface="Century Gothic" charset="0"/>
              </a:rPr>
              <a:t>Name:			Social Venture Partners Tokyo</a:t>
            </a:r>
            <a:endParaRPr kumimoji="0" lang="ja-JP" altLang="en-US" sz="2000">
              <a:latin typeface="Century Gothic" charset="0"/>
            </a:endParaRPr>
          </a:p>
          <a:p>
            <a:pPr eaLnBrk="0" hangingPunct="0"/>
            <a:r>
              <a:rPr kumimoji="0" lang="en-US" altLang="ja-JP" sz="2000">
                <a:latin typeface="Century Gothic" charset="0"/>
              </a:rPr>
              <a:t>Form of organization: 	Non-Profit-Organization (501c)</a:t>
            </a:r>
            <a:endParaRPr kumimoji="0" lang="ja-JP" altLang="en-US" sz="2000">
              <a:latin typeface="Century Gothic" charset="0"/>
            </a:endParaRPr>
          </a:p>
          <a:p>
            <a:pPr eaLnBrk="0" hangingPunct="0"/>
            <a:r>
              <a:rPr kumimoji="0" lang="en-US" altLang="ja-JP" sz="2000">
                <a:latin typeface="Century Gothic" charset="0"/>
              </a:rPr>
              <a:t>Affiliate organization: 	Social Venture Partners Network</a:t>
            </a:r>
          </a:p>
          <a:p>
            <a:pPr eaLnBrk="0" hangingPunct="0"/>
            <a:r>
              <a:rPr kumimoji="0" lang="en-US" altLang="ja-JP" sz="2000">
                <a:latin typeface="Century Gothic" charset="0"/>
              </a:rPr>
              <a:t>Established: 		2003</a:t>
            </a:r>
            <a:endParaRPr kumimoji="0" lang="ja-JP" altLang="en-US" sz="2000">
              <a:latin typeface="Century Gothic" charset="0"/>
            </a:endParaRPr>
          </a:p>
          <a:p>
            <a:pPr eaLnBrk="0" hangingPunct="0"/>
            <a:r>
              <a:rPr kumimoji="0" lang="en-US" altLang="ja-JP" sz="2000">
                <a:latin typeface="Century Gothic" charset="0"/>
              </a:rPr>
              <a:t>Representative: 	Takuya Okamoto</a:t>
            </a:r>
            <a:endParaRPr kumimoji="0" lang="ja-JP" altLang="en-US" sz="2000">
              <a:latin typeface="Century Gothic" charset="0"/>
            </a:endParaRPr>
          </a:p>
          <a:p>
            <a:pPr eaLnBrk="0" hangingPunct="0"/>
            <a:r>
              <a:rPr kumimoji="0" lang="en-US" altLang="ja-JP" sz="2000">
                <a:latin typeface="Century Gothic" charset="0"/>
              </a:rPr>
              <a:t>Number of Partners: 	114 </a:t>
            </a:r>
            <a:r>
              <a:rPr kumimoji="0" lang="en-US" altLang="ja-JP" sz="1600">
                <a:latin typeface="Century Gothic" charset="0"/>
              </a:rPr>
              <a:t>(as of Oct 2016)</a:t>
            </a:r>
            <a:endParaRPr kumimoji="0" lang="en-US" altLang="ja-JP" sz="2000">
              <a:latin typeface="Century Gothic" charset="0"/>
            </a:endParaRPr>
          </a:p>
          <a:p>
            <a:pPr eaLnBrk="0" hangingPunct="0"/>
            <a:r>
              <a:rPr kumimoji="0" lang="en-US" altLang="ja-JP" sz="2000">
                <a:latin typeface="Century Gothic" charset="0"/>
              </a:rPr>
              <a:t>Corporate Partner:	UBS Group, Accenture, Mitsubishi UFJ research </a:t>
            </a:r>
          </a:p>
          <a:p>
            <a:pPr eaLnBrk="0" hangingPunct="0"/>
            <a:r>
              <a:rPr kumimoji="0" lang="en-US" altLang="ja-JP" sz="2000">
                <a:latin typeface="Century Gothic" charset="0"/>
              </a:rPr>
              <a:t>Staff:			3</a:t>
            </a:r>
          </a:p>
          <a:p>
            <a:pPr eaLnBrk="0" hangingPunct="0"/>
            <a:r>
              <a:rPr kumimoji="0" lang="en-US" altLang="ja-JP" sz="2000">
                <a:latin typeface="Century Gothic" charset="0"/>
              </a:rPr>
              <a:t>Number of Investees:	40 (32 completed, 8 on-going)</a:t>
            </a:r>
            <a:endParaRPr kumimoji="0" lang="ja-JP" altLang="en-US" sz="2000">
              <a:latin typeface="Century Gothic" charset="0"/>
            </a:endParaRPr>
          </a:p>
          <a:p>
            <a:pPr eaLnBrk="0" hangingPunct="0"/>
            <a:r>
              <a:rPr kumimoji="0" lang="en-US" altLang="ja-JP" sz="2000">
                <a:latin typeface="Century Gothic" charset="0"/>
              </a:rPr>
              <a:t>Grants :		Max. JPY 1 million (USD 10k) a year per investee</a:t>
            </a: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196975"/>
            <a:ext cx="20939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298084"/>
            <a:ext cx="82296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SVP Revenue Model </a:t>
            </a:r>
            <a:br>
              <a:rPr lang="en-US" sz="3200" b="1" dirty="0" smtClean="0"/>
            </a:br>
            <a:r>
              <a:rPr lang="en-US" sz="3200" b="1" dirty="0" smtClean="0"/>
              <a:t>Presenters </a:t>
            </a:r>
            <a:r>
              <a:rPr lang="en-US" sz="3200" b="1" dirty="0"/>
              <a:t>&amp; Agenda:</a:t>
            </a:r>
            <a:r>
              <a:rPr lang="en-US" sz="2000" dirty="0"/>
              <a:t/>
            </a:r>
            <a:br>
              <a:rPr lang="en-US" sz="20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65" y="1718819"/>
            <a:ext cx="8197403" cy="483438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600" dirty="0" smtClean="0"/>
              <a:t>Fee for Services from SVP Affiliate</a:t>
            </a:r>
          </a:p>
          <a:p>
            <a:pPr lvl="1"/>
            <a:r>
              <a:rPr lang="en-US" dirty="0" smtClean="0"/>
              <a:t>Jennie </a:t>
            </a:r>
            <a:r>
              <a:rPr lang="en-US" dirty="0" err="1"/>
              <a:t>Arbogash</a:t>
            </a:r>
            <a:r>
              <a:rPr lang="en-US" dirty="0"/>
              <a:t>, SVP Boulder </a:t>
            </a:r>
            <a:r>
              <a:rPr lang="en-US" dirty="0" smtClean="0"/>
              <a:t>County</a:t>
            </a:r>
          </a:p>
          <a:p>
            <a:pPr lvl="0"/>
            <a:r>
              <a:rPr lang="en-US" sz="3600" dirty="0" smtClean="0"/>
              <a:t>Personally Significant Giving Model</a:t>
            </a:r>
            <a:endParaRPr lang="en-US" sz="3600" dirty="0"/>
          </a:p>
          <a:p>
            <a:pPr lvl="1"/>
            <a:r>
              <a:rPr lang="en-US" dirty="0"/>
              <a:t>Hilary Sparks-Roberts, SVP </a:t>
            </a:r>
            <a:r>
              <a:rPr lang="en-US" dirty="0" smtClean="0"/>
              <a:t>Cleveland</a:t>
            </a:r>
          </a:p>
          <a:p>
            <a:r>
              <a:rPr lang="en-US" sz="3600" dirty="0"/>
              <a:t>Seeking Support from Major Foundations</a:t>
            </a:r>
          </a:p>
          <a:p>
            <a:pPr lvl="1"/>
            <a:r>
              <a:rPr lang="en-US" dirty="0"/>
              <a:t>Mark Holloway, SVP </a:t>
            </a:r>
            <a:r>
              <a:rPr lang="en-US" dirty="0" smtClean="0"/>
              <a:t>Portland</a:t>
            </a:r>
            <a:endParaRPr lang="en-US" dirty="0"/>
          </a:p>
          <a:p>
            <a:pPr lvl="0"/>
            <a:r>
              <a:rPr lang="en-US" sz="3600" dirty="0" smtClean="0"/>
              <a:t>Event Sponsorship</a:t>
            </a:r>
          </a:p>
          <a:p>
            <a:pPr lvl="1"/>
            <a:r>
              <a:rPr lang="en-US" dirty="0" smtClean="0"/>
              <a:t>Jason </a:t>
            </a:r>
            <a:r>
              <a:rPr lang="en-US" dirty="0" err="1"/>
              <a:t>Hirschton</a:t>
            </a:r>
            <a:r>
              <a:rPr lang="en-US" dirty="0"/>
              <a:t>, Full Circle </a:t>
            </a:r>
            <a:r>
              <a:rPr lang="en-US" dirty="0" smtClean="0"/>
              <a:t>Fund</a:t>
            </a:r>
          </a:p>
          <a:p>
            <a:pPr lvl="0"/>
            <a:r>
              <a:rPr lang="en-US" sz="3600" dirty="0" smtClean="0"/>
              <a:t>Corporate Partnerships</a:t>
            </a:r>
          </a:p>
          <a:p>
            <a:pPr lvl="1"/>
            <a:r>
              <a:rPr lang="en-US" dirty="0" smtClean="0"/>
              <a:t>Takuya </a:t>
            </a:r>
            <a:r>
              <a:rPr lang="en-US" dirty="0"/>
              <a:t>Okamoto, SVP Tokyo</a:t>
            </a:r>
          </a:p>
          <a:p>
            <a:pPr marL="857250" indent="-857250" algn="thaiDist">
              <a:buFont typeface="+mj-lt"/>
              <a:buAutoNum type="romanUcPeriod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857250" indent="-857250" algn="thaiDist">
              <a:buFont typeface="+mj-lt"/>
              <a:buAutoNum type="romanUcPeriod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460946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9750"/>
            <a:ext cx="720090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テキスト ボックス 21"/>
          <p:cNvSpPr txBox="1">
            <a:spLocks noChangeArrowheads="1"/>
          </p:cNvSpPr>
          <p:nvPr/>
        </p:nvSpPr>
        <p:spPr bwMode="auto">
          <a:xfrm>
            <a:off x="250825" y="-26988"/>
            <a:ext cx="85693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altLang="ja-JP" sz="2400" u="sng">
                <a:latin typeface="Century Gothic" charset="0"/>
                <a:ea typeface="HGSｺﾞｼｯｸM" charset="0"/>
                <a:cs typeface="HGSｺﾞｼｯｸM" charset="0"/>
              </a:rPr>
              <a:t>Track Records</a:t>
            </a:r>
            <a:endParaRPr lang="ja-JP" altLang="en-US" sz="2400" u="sng">
              <a:latin typeface="Century Gothic" charset="0"/>
              <a:ea typeface="HGSｺﾞｼｯｸM" charset="0"/>
              <a:cs typeface="HGSｺﾞｼｯｸM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90575" y="615950"/>
            <a:ext cx="6661150" cy="357188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800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Year to Year 2013-2014 </a:t>
            </a:r>
            <a:endParaRPr lang="ja-JP" altLang="en-US" sz="1800"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90575" y="3465513"/>
            <a:ext cx="6661150" cy="357187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800">
                <a:solidFill>
                  <a:srgbClr val="FFFFFF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To date</a:t>
            </a:r>
            <a:endParaRPr lang="ja-JP" altLang="en-US" sz="1800"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08625" y="404813"/>
            <a:ext cx="2508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08625" y="989013"/>
            <a:ext cx="250825" cy="247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508625" y="3822700"/>
            <a:ext cx="250825" cy="266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17" name="コンテンツ プレースホルダー 2"/>
          <p:cNvSpPr txBox="1">
            <a:spLocks/>
          </p:cNvSpPr>
          <p:nvPr/>
        </p:nvSpPr>
        <p:spPr bwMode="auto">
          <a:xfrm>
            <a:off x="900113" y="2743200"/>
            <a:ext cx="2376487" cy="344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ja-JP" sz="1400" b="1">
                <a:latin typeface="Century Gothic" charset="0"/>
              </a:rPr>
              <a:t>Partners' volunteering </a:t>
            </a:r>
            <a:r>
              <a:rPr lang="en-US" altLang="ja-JP" sz="1200" b="1">
                <a:latin typeface="Century Gothic" charset="0"/>
              </a:rPr>
              <a:t>hours</a:t>
            </a:r>
            <a:endParaRPr lang="en-US" altLang="ja-JP" sz="1400" b="1">
              <a:latin typeface="Century Gothic" charset="0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3106738" y="2743200"/>
            <a:ext cx="2711450" cy="6143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sz="1400" b="1" kern="0" dirty="0" smtClean="0">
                <a:latin typeface="Century Gothic" panose="020B0502020202020204" pitchFamily="34" charset="0"/>
              </a:rPr>
              <a:t># of partners </a:t>
            </a:r>
          </a:p>
          <a:p>
            <a:pPr marL="0" indent="0" algn="ctr">
              <a:buFontTx/>
              <a:buNone/>
              <a:defRPr/>
            </a:pPr>
            <a:r>
              <a:rPr lang="en-US" altLang="ja-JP" sz="1400" b="1" kern="0" dirty="0">
                <a:latin typeface="Century Gothic" panose="020B0502020202020204" pitchFamily="34" charset="0"/>
              </a:rPr>
              <a:t>w</a:t>
            </a:r>
            <a:r>
              <a:rPr lang="en-US" altLang="ja-JP" sz="1400" b="1" kern="0" dirty="0" smtClean="0">
                <a:latin typeface="Century Gothic" panose="020B0502020202020204" pitchFamily="34" charset="0"/>
              </a:rPr>
              <a:t>ho supported investees </a:t>
            </a:r>
          </a:p>
        </p:txBody>
      </p:sp>
      <p:sp>
        <p:nvSpPr>
          <p:cNvPr id="17419" name="コンテンツ プレースホルダー 2"/>
          <p:cNvSpPr txBox="1">
            <a:spLocks/>
          </p:cNvSpPr>
          <p:nvPr/>
        </p:nvSpPr>
        <p:spPr bwMode="auto">
          <a:xfrm>
            <a:off x="5651500" y="2743200"/>
            <a:ext cx="2376488" cy="344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ja-JP" sz="1400" b="1">
                <a:latin typeface="Century Gothic" charset="0"/>
              </a:rPr>
              <a:t>Partners' volunteering </a:t>
            </a:r>
            <a:r>
              <a:rPr lang="en-US" altLang="ja-JP" sz="1200" b="1">
                <a:latin typeface="Century Gothic" charset="0"/>
              </a:rPr>
              <a:t>Days</a:t>
            </a:r>
            <a:endParaRPr lang="en-US" altLang="ja-JP" sz="1400" b="1">
              <a:latin typeface="Century Gothic" charset="0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971550" y="6021388"/>
            <a:ext cx="2376488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sz="1400" b="1" kern="0" dirty="0" smtClean="0">
                <a:latin typeface="Century Gothic" panose="020B0502020202020204" pitchFamily="34" charset="0"/>
              </a:rPr>
              <a:t># of Investees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1676400" y="5473700"/>
            <a:ext cx="914400" cy="5159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b="1" kern="0" dirty="0" smtClean="0">
                <a:solidFill>
                  <a:srgbClr val="E60000"/>
                </a:solidFill>
                <a:latin typeface="Century Gothic" panose="020B0502020202020204" pitchFamily="34" charset="0"/>
              </a:rPr>
              <a:t>40</a:t>
            </a:r>
          </a:p>
        </p:txBody>
      </p:sp>
      <p:pic>
        <p:nvPicPr>
          <p:cNvPr id="174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59386" r="85384" b="17050"/>
          <a:stretch>
            <a:fillRect/>
          </a:stretch>
        </p:blipFill>
        <p:spPr bwMode="auto">
          <a:xfrm>
            <a:off x="1239838" y="4071938"/>
            <a:ext cx="2968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3106738" y="6021388"/>
            <a:ext cx="2376487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sz="1400" b="1" kern="0" dirty="0" smtClean="0">
                <a:latin typeface="Century Gothic" panose="020B0502020202020204" pitchFamily="34" charset="0"/>
              </a:rPr>
              <a:t>Total Grant made</a:t>
            </a: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5321300" y="5969000"/>
            <a:ext cx="28003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sz="1400" b="1" kern="0" dirty="0" smtClean="0">
                <a:latin typeface="Century Gothic" panose="020B0502020202020204" pitchFamily="34" charset="0"/>
              </a:rPr>
              <a:t># of Partners who joined investees' boards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5730875" y="5473700"/>
            <a:ext cx="684213" cy="5159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b="1" kern="0" dirty="0" smtClean="0">
                <a:solidFill>
                  <a:srgbClr val="E60000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 bwMode="auto">
          <a:xfrm>
            <a:off x="6718300" y="5473700"/>
            <a:ext cx="749300" cy="5159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b="1" kern="0" dirty="0" smtClean="0">
                <a:solidFill>
                  <a:srgbClr val="E60000"/>
                </a:solidFill>
                <a:latin typeface="Century Gothic" panose="020B0502020202020204" pitchFamily="34" charset="0"/>
              </a:rPr>
              <a:t>9</a:t>
            </a:r>
          </a:p>
        </p:txBody>
      </p:sp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5" t="67073" r="17046" b="27385"/>
          <a:stretch>
            <a:fillRect/>
          </a:stretch>
        </p:blipFill>
        <p:spPr bwMode="auto">
          <a:xfrm>
            <a:off x="5818188" y="4773613"/>
            <a:ext cx="9032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940425" y="5057775"/>
            <a:ext cx="53975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486525" y="4797425"/>
            <a:ext cx="17780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 bwMode="auto">
          <a:xfrm>
            <a:off x="3132138" y="5505450"/>
            <a:ext cx="2160587" cy="5159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sz="2800" b="1" kern="0" dirty="0" smtClean="0">
                <a:solidFill>
                  <a:srgbClr val="E60000"/>
                </a:solidFill>
                <a:latin typeface="Century Gothic" panose="020B0502020202020204" pitchFamily="34" charset="0"/>
              </a:rPr>
              <a:t>$ 656,010</a:t>
            </a:r>
          </a:p>
        </p:txBody>
      </p:sp>
      <p:pic>
        <p:nvPicPr>
          <p:cNvPr id="2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33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5"/>
          <p:cNvSpPr/>
          <p:nvPr/>
        </p:nvSpPr>
        <p:spPr>
          <a:xfrm>
            <a:off x="6011863" y="1989138"/>
            <a:ext cx="2736850" cy="863600"/>
          </a:xfrm>
          <a:prstGeom prst="wedgeRoundRectCallout">
            <a:avLst>
              <a:gd name="adj1" fmla="val -61786"/>
              <a:gd name="adj2" fmla="val 63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r>
              <a:rPr lang="en-US" altLang="ja-JP" sz="2000" b="1" dirty="0">
                <a:solidFill>
                  <a:schemeClr val="accent1">
                    <a:lumMod val="50000"/>
                  </a:schemeClr>
                </a:solidFill>
              </a:rPr>
              <a:t>40% 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of budget is from corporate partners. </a:t>
            </a:r>
            <a:endParaRPr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7" name="Picture 14" descr="http://saffroninteractive.com/wp-content/uploads/2014/11/image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14323" r="15244" b="20599"/>
          <a:stretch>
            <a:fillRect/>
          </a:stretch>
        </p:blipFill>
        <p:spPr bwMode="auto">
          <a:xfrm>
            <a:off x="6948488" y="1428750"/>
            <a:ext cx="7207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吹き出し 5"/>
          <p:cNvSpPr/>
          <p:nvPr/>
        </p:nvSpPr>
        <p:spPr>
          <a:xfrm>
            <a:off x="6011863" y="5326063"/>
            <a:ext cx="2736850" cy="1030287"/>
          </a:xfrm>
          <a:prstGeom prst="wedgeRoundRectCallout">
            <a:avLst>
              <a:gd name="adj1" fmla="val -61786"/>
              <a:gd name="adj2" fmla="val 977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Financially sound.</a:t>
            </a:r>
          </a:p>
          <a:p>
            <a:pPr algn="ctr">
              <a:defRPr/>
            </a:pP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(Because of Various sources of income )</a:t>
            </a:r>
            <a:endParaRPr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9" name="Picture 2" descr="http://kaitorigate.com/user_data/packages/bootstrap/img/icon/icon_y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68863"/>
            <a:ext cx="58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吹き出し 5"/>
          <p:cNvSpPr/>
          <p:nvPr/>
        </p:nvSpPr>
        <p:spPr>
          <a:xfrm>
            <a:off x="5795963" y="3573463"/>
            <a:ext cx="3168650" cy="1150937"/>
          </a:xfrm>
          <a:prstGeom prst="wedgeRoundRectCallout">
            <a:avLst>
              <a:gd name="adj1" fmla="val -56914"/>
              <a:gd name="adj2" fmla="val 404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</a:rPr>
              <a:t>Staff roll:</a:t>
            </a:r>
          </a:p>
          <a:p>
            <a:pPr>
              <a:defRPr/>
            </a:pP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- Coordinator for corporate sponsor.</a:t>
            </a:r>
          </a:p>
          <a:p>
            <a:pPr>
              <a:defRPr/>
            </a:pP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- Engaging philanthropist. </a:t>
            </a:r>
          </a:p>
          <a:p>
            <a:pPr>
              <a:defRPr/>
            </a:pPr>
            <a:r>
              <a:rPr lang="en-US" altLang="ja-JP" sz="1400" dirty="0">
                <a:solidFill>
                  <a:schemeClr val="accent1">
                    <a:lumMod val="50000"/>
                  </a:schemeClr>
                </a:solidFill>
              </a:rPr>
              <a:t>- Catalyst of “business to social.”</a:t>
            </a:r>
          </a:p>
        </p:txBody>
      </p:sp>
      <p:pic>
        <p:nvPicPr>
          <p:cNvPr id="16391" name="Picture 2" descr="D:\user\008649\My Documents\My Pictures\menc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1" y="3126173"/>
            <a:ext cx="8810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0" descr="https://asccareerservices.osu.edu/sites/asccareerservices.osu.edu/files/styles/250_square_thumbnail/public/NETWORK%20ICON_43.png?itok=WMeup4E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38" y="3126173"/>
            <a:ext cx="6699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テキスト ボックス 21"/>
          <p:cNvSpPr txBox="1">
            <a:spLocks noChangeArrowheads="1"/>
          </p:cNvSpPr>
          <p:nvPr/>
        </p:nvSpPr>
        <p:spPr bwMode="auto">
          <a:xfrm>
            <a:off x="250825" y="14288"/>
            <a:ext cx="540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altLang="ja-JP" sz="2400" u="sng" dirty="0">
                <a:latin typeface="Century Gothic" charset="0"/>
                <a:ea typeface="HGSｺﾞｼｯｸM" charset="0"/>
                <a:cs typeface="HGSｺﾞｼｯｸM" charset="0"/>
              </a:rPr>
              <a:t>Our budget</a:t>
            </a:r>
            <a:endParaRPr lang="ja-JP" altLang="en-US" sz="2400" u="sng" dirty="0">
              <a:latin typeface="Century Gothic" charset="0"/>
              <a:ea typeface="HGSｺﾞｼｯｸM" charset="0"/>
              <a:cs typeface="HGSｺﾞｼｯｸM" charset="0"/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304800"/>
            <a:ext cx="1295400" cy="12954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43" y="762000"/>
            <a:ext cx="5061857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898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82588" y="466725"/>
            <a:ext cx="8353425" cy="4048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>
              <a:lnSpc>
                <a:spcPts val="2913"/>
              </a:lnSpc>
            </a:pPr>
            <a:r>
              <a:rPr lang="en-US" altLang="ja-JP" u="sng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Corporate Partnership with </a:t>
            </a:r>
            <a:r>
              <a:rPr lang="en-US" altLang="ja-JP" u="sng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UBS</a:t>
            </a:r>
            <a:r>
              <a:rPr lang="en-US" altLang="ja-JP" u="sng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ja-JP" u="sng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(case)</a:t>
            </a:r>
            <a:endParaRPr lang="en-US" altLang="ja-JP" u="sng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0722" name="Rectangle 15"/>
          <p:cNvSpPr>
            <a:spLocks noChangeArrowheads="1"/>
          </p:cNvSpPr>
          <p:nvPr/>
        </p:nvSpPr>
        <p:spPr bwMode="auto">
          <a:xfrm>
            <a:off x="-107950" y="1979613"/>
            <a:ext cx="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714750"/>
            <a:ext cx="3544887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1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58875"/>
            <a:ext cx="39671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4319588" y="1216025"/>
            <a:ext cx="4716462" cy="548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ja-JP" sz="1800" b="1" dirty="0">
                <a:solidFill>
                  <a:srgbClr val="FF6600"/>
                </a:solidFill>
                <a:ea typeface="MS PGothic" pitchFamily="50" charset="-128"/>
              </a:rPr>
              <a:t>Consulting Sessions with </a:t>
            </a:r>
            <a:r>
              <a:rPr lang="en-US" altLang="ja-JP" sz="1800" b="1" dirty="0" smtClean="0">
                <a:solidFill>
                  <a:srgbClr val="FF6600"/>
                </a:solidFill>
                <a:ea typeface="MS PGothic" pitchFamily="50" charset="-128"/>
              </a:rPr>
              <a:t>UBS employee</a:t>
            </a:r>
            <a:endParaRPr lang="en-US" altLang="ja-JP" sz="1800" b="1" dirty="0">
              <a:solidFill>
                <a:srgbClr val="FF6600"/>
              </a:solidFill>
              <a:ea typeface="MS PGothic" pitchFamily="50" charset="-128"/>
            </a:endParaRPr>
          </a:p>
          <a:p>
            <a:pPr marL="0" indent="0">
              <a:buFontTx/>
              <a:buNone/>
              <a:defRPr/>
            </a:pPr>
            <a:endParaRPr lang="en-US" altLang="ja-JP" sz="1600" b="1" u="sng" kern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ja-JP" sz="1600" b="1" u="sng" kern="0" dirty="0">
                <a:solidFill>
                  <a:srgbClr val="000000"/>
                </a:solidFill>
              </a:rPr>
              <a:t>Objectives</a:t>
            </a:r>
          </a:p>
          <a:p>
            <a:pPr marL="0" indent="0">
              <a:buFontTx/>
              <a:buNone/>
              <a:defRPr/>
            </a:pPr>
            <a:r>
              <a:rPr lang="en-US" altLang="ja-JP" sz="1600" kern="0" dirty="0" smtClean="0">
                <a:solidFill>
                  <a:srgbClr val="000000"/>
                </a:solidFill>
              </a:rPr>
              <a:t>- Additional </a:t>
            </a:r>
            <a:r>
              <a:rPr lang="en-US" altLang="ja-JP" sz="1600" kern="0" dirty="0">
                <a:solidFill>
                  <a:srgbClr val="000000"/>
                </a:solidFill>
              </a:rPr>
              <a:t>value for the SVP Tokyo </a:t>
            </a:r>
            <a:r>
              <a:rPr lang="en-US" altLang="ja-JP" sz="1600" kern="0" dirty="0" smtClean="0">
                <a:solidFill>
                  <a:srgbClr val="000000"/>
                </a:solidFill>
              </a:rPr>
              <a:t>to support our investees</a:t>
            </a:r>
            <a:endParaRPr lang="en-US" altLang="ja-JP" sz="1600" kern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ja-JP" sz="1600" kern="0" dirty="0" smtClean="0">
                <a:solidFill>
                  <a:srgbClr val="000000"/>
                </a:solidFill>
              </a:rPr>
              <a:t>- </a:t>
            </a:r>
            <a:r>
              <a:rPr lang="en-US" altLang="ja-JP" sz="1600" kern="0" dirty="0">
                <a:solidFill>
                  <a:srgbClr val="000000"/>
                </a:solidFill>
              </a:rPr>
              <a:t>Skill-based volunteering opportunities for UBS employees</a:t>
            </a:r>
          </a:p>
          <a:p>
            <a:pPr marL="0" indent="0">
              <a:buFontTx/>
              <a:buNone/>
              <a:defRPr/>
            </a:pPr>
            <a:endParaRPr lang="en-US" altLang="ja-JP" sz="1600" b="1" u="sng" kern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ja-JP" sz="1600" b="1" u="sng" kern="0" dirty="0">
                <a:solidFill>
                  <a:srgbClr val="000000"/>
                </a:solidFill>
              </a:rPr>
              <a:t>Formats</a:t>
            </a:r>
          </a:p>
          <a:p>
            <a:pPr marL="0" indent="0">
              <a:buFontTx/>
              <a:buNone/>
              <a:defRPr/>
            </a:pPr>
            <a:r>
              <a:rPr lang="en-US" altLang="ja-JP" sz="1600" kern="0" dirty="0">
                <a:solidFill>
                  <a:srgbClr val="000000"/>
                </a:solidFill>
              </a:rPr>
              <a:t>- Monthly, 90 minutes structured sessions at UBS Office Tokyo</a:t>
            </a:r>
          </a:p>
          <a:p>
            <a:pPr marL="0" indent="0">
              <a:buFontTx/>
              <a:buNone/>
              <a:defRPr/>
            </a:pPr>
            <a:r>
              <a:rPr lang="en-US" altLang="ja-JP" sz="1600" kern="0" dirty="0">
                <a:solidFill>
                  <a:srgbClr val="000000"/>
                </a:solidFill>
              </a:rPr>
              <a:t>- Focus on generating innovative ideas, compassionate but critical views</a:t>
            </a:r>
          </a:p>
          <a:p>
            <a:pPr marL="0" indent="0">
              <a:buFontTx/>
              <a:buNone/>
              <a:defRPr/>
            </a:pPr>
            <a:r>
              <a:rPr lang="en-US" altLang="ja-JP" sz="1600" kern="0" dirty="0">
                <a:solidFill>
                  <a:srgbClr val="000000"/>
                </a:solidFill>
              </a:rPr>
              <a:t>- Different </a:t>
            </a:r>
            <a:r>
              <a:rPr lang="en-US" altLang="ja-JP" sz="1600" kern="0" dirty="0" smtClean="0">
                <a:solidFill>
                  <a:srgbClr val="000000"/>
                </a:solidFill>
              </a:rPr>
              <a:t>investee </a:t>
            </a:r>
            <a:r>
              <a:rPr lang="en-US" altLang="ja-JP" sz="1600" kern="0" dirty="0">
                <a:solidFill>
                  <a:srgbClr val="000000"/>
                </a:solidFill>
              </a:rPr>
              <a:t>in each session, repeats in 6-12 months</a:t>
            </a:r>
          </a:p>
          <a:p>
            <a:pPr marL="0" indent="0">
              <a:buFontTx/>
              <a:buNone/>
              <a:defRPr/>
            </a:pPr>
            <a:r>
              <a:rPr lang="en-US" altLang="ja-JP" sz="1600" kern="0" dirty="0">
                <a:solidFill>
                  <a:srgbClr val="000000"/>
                </a:solidFill>
              </a:rPr>
              <a:t>- Targeted employees of highly professional talents in private &amp; investment bankers, legal, HR, </a:t>
            </a:r>
            <a:r>
              <a:rPr lang="en-US" altLang="ja-JP" sz="1600" kern="0" dirty="0" err="1">
                <a:solidFill>
                  <a:srgbClr val="000000"/>
                </a:solidFill>
              </a:rPr>
              <a:t>Comms</a:t>
            </a:r>
            <a:r>
              <a:rPr lang="en-US" altLang="ja-JP" sz="1600" kern="0" dirty="0">
                <a:solidFill>
                  <a:srgbClr val="000000"/>
                </a:solidFill>
              </a:rPr>
              <a:t>. to provide quality inputs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228600"/>
            <a:ext cx="1143000" cy="114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27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323850" y="-26988"/>
            <a:ext cx="8353425" cy="47625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>
              <a:lnSpc>
                <a:spcPts val="2913"/>
              </a:lnSpc>
            </a:pPr>
            <a:r>
              <a:rPr lang="en-US" altLang="ja-JP" sz="2300" u="sng" dirty="0">
                <a:latin typeface="Century Gothic" charset="0"/>
                <a:ea typeface="Century Gothic" charset="0"/>
                <a:cs typeface="Century Gothic" charset="0"/>
              </a:rPr>
              <a:t>Take Away – achievements &amp; challenges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100" y="1230313"/>
            <a:ext cx="8142288" cy="4816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311696" indent="-311696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+mn-lt"/>
              </a:rPr>
              <a:t>Sharing a common mission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	- accelerating social entrepreneurships in Japan	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	- catalyst for transforming individuals to be a "change makers"</a:t>
            </a:r>
          </a:p>
          <a:p>
            <a:pPr marL="311696" indent="-311696">
              <a:buFont typeface="Wingdings" panose="05000000000000000000" pitchFamily="2" charset="2"/>
              <a:buChar char="ü"/>
              <a:defRPr/>
            </a:pPr>
            <a:endParaRPr lang="en-US" sz="1800" dirty="0">
              <a:latin typeface="+mn-lt"/>
            </a:endParaRPr>
          </a:p>
          <a:p>
            <a:pPr marL="311696" indent="-311696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+mn-lt"/>
              </a:rPr>
              <a:t>Benefits to all stakeholders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	- SVP Tokyo : capacity </a:t>
            </a:r>
            <a:r>
              <a:rPr lang="en-US" sz="1800" dirty="0" smtClean="0">
                <a:latin typeface="+mn-lt"/>
              </a:rPr>
              <a:t>building, especially revenue contribution</a:t>
            </a:r>
            <a:endParaRPr lang="en-US" sz="1800" dirty="0">
              <a:latin typeface="+mn-lt"/>
            </a:endParaRPr>
          </a:p>
          <a:p>
            <a:pPr>
              <a:defRPr/>
            </a:pPr>
            <a:r>
              <a:rPr lang="en-US" sz="1800" dirty="0">
                <a:latin typeface="+mn-lt"/>
              </a:rPr>
              <a:t>	- SVP Tokyo investees : consulting, networks in addition to SVPT partners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	- SVP Tokyo individual partners: collaboration with corporate employees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	- Corporate employees : social issue awareness,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			expand networks with clients/colleagues </a:t>
            </a:r>
          </a:p>
          <a:p>
            <a:pPr>
              <a:defRPr/>
            </a:pPr>
            <a:endParaRPr lang="en-US" sz="1800" dirty="0">
              <a:latin typeface="+mn-lt"/>
            </a:endParaRPr>
          </a:p>
          <a:p>
            <a:pPr marL="342900" indent="-342900">
              <a:buFont typeface="Wingdings" charset="2"/>
              <a:buChar char="ü"/>
              <a:defRPr/>
            </a:pPr>
            <a:r>
              <a:rPr lang="en-US" sz="2000" b="1" dirty="0">
                <a:latin typeface="+mn-lt"/>
              </a:rPr>
              <a:t>Future Challenges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	- establishing roles in the increasingly competitive market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	- analyzing / visualizing the impact (of the program &amp; the organization)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	- developing (larger) social impact investment </a:t>
            </a:r>
          </a:p>
          <a:p>
            <a:pPr>
              <a:defRPr/>
            </a:pPr>
            <a:endParaRPr lang="en-US" sz="1800" dirty="0">
              <a:latin typeface="+mn-lt"/>
            </a:endParaRPr>
          </a:p>
          <a:p>
            <a:pPr>
              <a:defRPr/>
            </a:pPr>
            <a:r>
              <a:rPr lang="en-US" sz="1800" dirty="0">
                <a:latin typeface="+mn-lt"/>
              </a:rPr>
              <a:t>	</a:t>
            </a:r>
          </a:p>
          <a:p>
            <a:pPr>
              <a:defRPr/>
            </a:pPr>
            <a:endParaRPr lang="en-US" sz="1800" dirty="0">
              <a:latin typeface="+mn-lt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1295400" cy="129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11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131311"/>
            <a:ext cx="9144000" cy="220979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lvl="0"/>
            <a:r>
              <a:rPr lang="en-US" sz="4800" dirty="0"/>
              <a:t>Fee for Services from SVP Affiliate</a:t>
            </a:r>
            <a:br>
              <a:rPr lang="en-US" sz="4800" dirty="0"/>
            </a:br>
            <a:r>
              <a:rPr lang="en-US" sz="4800" dirty="0"/>
              <a:t>Jennie </a:t>
            </a:r>
            <a:r>
              <a:rPr lang="en-US" sz="4800" dirty="0" err="1"/>
              <a:t>Arbogash</a:t>
            </a:r>
            <a:r>
              <a:rPr lang="en-US" sz="4800" dirty="0"/>
              <a:t>, SVP </a:t>
            </a:r>
            <a:r>
              <a:rPr lang="en-US" sz="4800" dirty="0" smtClean="0"/>
              <a:t>Boulder</a:t>
            </a:r>
            <a:endParaRPr lang="en-US" sz="4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"/>
            <a:ext cx="6338750" cy="41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298084"/>
            <a:ext cx="82296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SVP Revenue Model </a:t>
            </a:r>
            <a:br>
              <a:rPr lang="en-US" sz="3200" b="1" dirty="0"/>
            </a:br>
            <a:r>
              <a:rPr lang="en-US" sz="3200" b="1" dirty="0" smtClean="0"/>
              <a:t>About SVP Boulder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562600"/>
            <a:ext cx="1295400" cy="1295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66940" y="1521969"/>
            <a:ext cx="8516335" cy="4834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FY Income Budget: $399,400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FY Earned Income Budget: $13,600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Next FY Earned Income Budget: ~$68,000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Employees: 2.7 FTE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(1 FT, 3 PT)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Members:  63 people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(53 households/businesses)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Programs: 5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in education, leadership development, and consulting (2 more coming in 2017)</a:t>
            </a:r>
          </a:p>
        </p:txBody>
      </p:sp>
    </p:spTree>
    <p:extLst>
      <p:ext uri="{BB962C8B-B14F-4D97-AF65-F5344CB8AC3E}">
        <p14:creationId xmlns:p14="http://schemas.microsoft.com/office/powerpoint/2010/main" val="8746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131311"/>
            <a:ext cx="9144000" cy="220979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lvl="0"/>
            <a:r>
              <a:rPr lang="en-US" sz="4800" dirty="0"/>
              <a:t>Personally Significant Giving Model</a:t>
            </a:r>
            <a:br>
              <a:rPr lang="en-US" sz="4800" dirty="0"/>
            </a:br>
            <a:r>
              <a:rPr lang="en-US" sz="4800" dirty="0"/>
              <a:t>Hilary Sparks-Roberts, SVP Cleveland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"/>
            <a:ext cx="6338750" cy="41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298084"/>
            <a:ext cx="82296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SVP Revenue Model </a:t>
            </a:r>
            <a:br>
              <a:rPr lang="en-US" sz="3200" b="1" dirty="0"/>
            </a:br>
            <a:r>
              <a:rPr lang="en-US" sz="3200" b="1" dirty="0" smtClean="0"/>
              <a:t>About SVP Cleveland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65" y="1447800"/>
            <a:ext cx="8516335" cy="4834381"/>
          </a:xfrm>
        </p:spPr>
        <p:txBody>
          <a:bodyPr>
            <a:normAutofit/>
          </a:bodyPr>
          <a:lstStyle/>
          <a:p>
            <a:pPr algn="thaiDist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Annual Budget: $282,664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Employees: 3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Members: 78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Grant Cycle: January-May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(Call for Apps in Nov)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Total Giving/Year: $52,500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(Investees and Fast Pitch)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Grant Amounts: $15,000/Investee/Year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5626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298084"/>
            <a:ext cx="82296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SVP </a:t>
            </a:r>
            <a:r>
              <a:rPr lang="en-US" sz="3200" b="1" dirty="0"/>
              <a:t>Revenue Model </a:t>
            </a:r>
            <a:br>
              <a:rPr lang="en-US" sz="3200" b="1" dirty="0"/>
            </a:br>
            <a:r>
              <a:rPr lang="en-US" sz="3200" b="1" dirty="0" smtClean="0"/>
              <a:t>Personally </a:t>
            </a:r>
            <a:r>
              <a:rPr lang="en-US" sz="3200" b="1" dirty="0"/>
              <a:t>Significant Giving Model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562600"/>
            <a:ext cx="1295400" cy="1295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Partner Contributions: Historical Snapshot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99879"/>
              </p:ext>
            </p:extLst>
          </p:nvPr>
        </p:nvGraphicFramePr>
        <p:xfrm>
          <a:off x="457198" y="1981200"/>
          <a:ext cx="8077203" cy="3415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2"/>
                <a:gridCol w="2133600"/>
                <a:gridCol w="2590801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2011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Pre-Model Change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Proxima Nova Rg" panose="02000506030000020004" pitchFamily="50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Post-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Model Change</a:t>
                      </a: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Proxima Nova Rg" panose="02000506030000020004" pitchFamily="50" charset="0"/>
                        </a:rPr>
                        <a:t>Individual Giving Levels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Proxima Nova Rg" panose="02000506030000020004" pitchFamily="50" charset="0"/>
                        </a:rPr>
                        <a:t>$5,000 and above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48.5%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Proxima Nova Rg" panose="02000506030000020004" pitchFamily="50" charset="0"/>
                        </a:rPr>
                        <a:t>16.4%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Proxima Nova Rg" panose="02000506030000020004" pitchFamily="50" charset="0"/>
                        </a:rPr>
                        <a:t>$</a:t>
                      </a:r>
                      <a:r>
                        <a:rPr lang="en-US" sz="2000" u="none" strike="noStrike" dirty="0" smtClean="0">
                          <a:effectLst/>
                          <a:latin typeface="Proxima Nova Rg" panose="02000506030000020004" pitchFamily="50" charset="0"/>
                        </a:rPr>
                        <a:t>2,501 </a:t>
                      </a:r>
                      <a:r>
                        <a:rPr lang="en-US" sz="2000" u="none" strike="noStrike" dirty="0">
                          <a:effectLst/>
                          <a:latin typeface="Proxima Nova Rg" panose="02000506030000020004" pitchFamily="50" charset="0"/>
                        </a:rPr>
                        <a:t>to $4,999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0.0%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50" charset="0"/>
                        </a:rPr>
                        <a:t>20.3%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Proxima Nova Rg" panose="02000506030000020004" pitchFamily="50" charset="0"/>
                        </a:rPr>
                        <a:t>$2,500 even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50.7%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Proxima Nova Rg" panose="02000506030000020004" pitchFamily="50" charset="0"/>
                        </a:rPr>
                        <a:t>11.4%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Proxima Nova Rg" panose="02000506030000020004" pitchFamily="50" charset="0"/>
                        </a:rPr>
                        <a:t>$1,001 to $2,499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0.0%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Proxima Nova Rg" panose="02000506030000020004" pitchFamily="50" charset="0"/>
                        </a:rPr>
                        <a:t>16.5%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Proxima Nova Rg" panose="02000506030000020004" pitchFamily="50" charset="0"/>
                        </a:rPr>
                        <a:t>$1,000 even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0.0%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Proxima Nova Rg" panose="02000506030000020004" pitchFamily="50" charset="0"/>
                        </a:rPr>
                        <a:t>20.3%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Proxima Nova Rg" panose="02000506030000020004" pitchFamily="50" charset="0"/>
                        </a:rPr>
                        <a:t>Scholarships &amp; Fellowships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0.8%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Proxima Nova Rg" panose="02000506030000020004" pitchFamily="50" charset="0"/>
                        </a:rPr>
                        <a:t>15.2%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>
                          <a:effectLst/>
                          <a:latin typeface="Proxima Nova Rg" panose="02000506030000020004" pitchFamily="50" charset="0"/>
                        </a:rPr>
                        <a:t>Total Partner Contributions</a:t>
                      </a:r>
                      <a:endParaRPr lang="en-US" sz="2000" b="0" i="0" u="sng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$</a:t>
                      </a:r>
                      <a:r>
                        <a:rPr lang="en-US" sz="2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50" charset="0"/>
                        </a:rPr>
                        <a:t>123,596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Proxima Nova Rg" panose="02000506030000020004" pitchFamily="50" charset="0"/>
                        </a:rPr>
                        <a:t>$ </a:t>
                      </a:r>
                      <a:r>
                        <a:rPr lang="en-US" sz="2000" u="none" strike="noStrike" baseline="0" dirty="0" smtClean="0">
                          <a:effectLst/>
                          <a:latin typeface="Proxima Nova Rg" panose="02000506030000020004" pitchFamily="50" charset="0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Proxima Nova Rg" panose="02000506030000020004" pitchFamily="50" charset="0"/>
                        </a:rPr>
                        <a:t>215,668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50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999" y="5562600"/>
            <a:ext cx="6858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Average contribution per individual in 2015: </a:t>
            </a:r>
            <a:r>
              <a:rPr lang="en-US" sz="3200" b="1" dirty="0" smtClean="0">
                <a:solidFill>
                  <a:schemeClr val="accent1"/>
                </a:solidFill>
              </a:rPr>
              <a:t>$</a:t>
            </a:r>
            <a:r>
              <a:rPr lang="en-US" sz="3200" b="1" dirty="0">
                <a:solidFill>
                  <a:schemeClr val="accent1"/>
                </a:solidFill>
              </a:rPr>
              <a:t>2,730 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82" y="5963331"/>
            <a:ext cx="712561" cy="795764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690086"/>
              </p:ext>
            </p:extLst>
          </p:nvPr>
        </p:nvGraphicFramePr>
        <p:xfrm>
          <a:off x="4571999" y="1066800"/>
          <a:ext cx="4557713" cy="489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944719"/>
              </p:ext>
            </p:extLst>
          </p:nvPr>
        </p:nvGraphicFramePr>
        <p:xfrm>
          <a:off x="0" y="1066800"/>
          <a:ext cx="4572000" cy="489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287" y="482025"/>
            <a:ext cx="4557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roxima Nova Rg" panose="02000506030000020004" pitchFamily="50" charset="0"/>
              </a:rPr>
              <a:t>Partner Ages -- 2012</a:t>
            </a:r>
            <a:endParaRPr lang="en-US" sz="3200" dirty="0">
              <a:latin typeface="Proxima Nova Rg" panose="02000506030000020004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7235" y="482025"/>
            <a:ext cx="4557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roxima Nova Rg" panose="02000506030000020004" pitchFamily="50" charset="0"/>
              </a:rPr>
              <a:t>Partner Ages -- 2015</a:t>
            </a:r>
            <a:endParaRPr lang="en-US" sz="3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131311"/>
            <a:ext cx="9144000" cy="2209799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4800" dirty="0"/>
              <a:t>Seeking Support from Major Foundations</a:t>
            </a:r>
            <a:br>
              <a:rPr lang="en-US" sz="4800" dirty="0"/>
            </a:br>
            <a:r>
              <a:rPr lang="en-US" sz="4800" dirty="0" smtClean="0"/>
              <a:t>Simone Wren, </a:t>
            </a:r>
            <a:r>
              <a:rPr lang="en-US" sz="4800" dirty="0"/>
              <a:t>SVP Portland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B0DB-0FDF-45A6-B2FA-5C6C4A0402D9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"/>
            <a:ext cx="6338750" cy="41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20984</TotalTime>
  <Words>1220</Words>
  <Application>Microsoft Office PowerPoint</Application>
  <PresentationFormat>On-screen Show (4:3)</PresentationFormat>
  <Paragraphs>225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 Unicode MS</vt:lpstr>
      <vt:lpstr>ＭＳ Ｐゴシック</vt:lpstr>
      <vt:lpstr>ＭＳ Ｐゴシック</vt:lpstr>
      <vt:lpstr>ＭＳ Ｐ明朝</vt:lpstr>
      <vt:lpstr>Arial</vt:lpstr>
      <vt:lpstr>Avenir Book</vt:lpstr>
      <vt:lpstr>Calibri</vt:lpstr>
      <vt:lpstr>Century Gothic</vt:lpstr>
      <vt:lpstr>HGSｺﾞｼｯｸM</vt:lpstr>
      <vt:lpstr>Proxima Nova Rg</vt:lpstr>
      <vt:lpstr>Symbol</vt:lpstr>
      <vt:lpstr>Wingdings</vt:lpstr>
      <vt:lpstr>Office Theme</vt:lpstr>
      <vt:lpstr>SVP Revenue Model  Conference Session</vt:lpstr>
      <vt:lpstr> SVP Revenue Model  Presenters &amp; Agenda: </vt:lpstr>
      <vt:lpstr>Fee for Services from SVP Affiliate Jennie Arbogash, SVP Boulder</vt:lpstr>
      <vt:lpstr>SVP Revenue Model  About SVP Boulder</vt:lpstr>
      <vt:lpstr>Personally Significant Giving Model Hilary Sparks-Roberts, SVP Cleveland</vt:lpstr>
      <vt:lpstr>SVP Revenue Model  About SVP Cleveland</vt:lpstr>
      <vt:lpstr> SVP Revenue Model  Personally Significant Giving Model </vt:lpstr>
      <vt:lpstr>PowerPoint Presentation</vt:lpstr>
      <vt:lpstr>Seeking Support from Major Foundations Simone Wren, SVP Portland</vt:lpstr>
      <vt:lpstr>SVP Revenue Model  About SVP Portland</vt:lpstr>
      <vt:lpstr> SVP Revenue Model  Seeking Support from Major Foundations </vt:lpstr>
      <vt:lpstr> SVP Revenue Model  Seeking Support from Major Foundations </vt:lpstr>
      <vt:lpstr>PowerPoint Presentation</vt:lpstr>
      <vt:lpstr>Event Sponsorship Jason Hirschton, Full Circle Fund</vt:lpstr>
      <vt:lpstr>About Full Circle Fund</vt:lpstr>
      <vt:lpstr>Our Model For Accelerating Change In The Bay Area</vt:lpstr>
      <vt:lpstr>SVP Revenue Model  Event Sponsorship</vt:lpstr>
      <vt:lpstr>Corporate Partnerships Takuya Okamoto, SVP Tokyo</vt:lpstr>
      <vt:lpstr>PowerPoint Presentation</vt:lpstr>
      <vt:lpstr>PowerPoint Presentation</vt:lpstr>
      <vt:lpstr>PowerPoint Presentation</vt:lpstr>
      <vt:lpstr>Corporate Partnership with UBS (case)</vt:lpstr>
      <vt:lpstr>Take Away – achievements &amp; challenges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Maegan</dc:creator>
  <cp:lastModifiedBy>Emily Reitman</cp:lastModifiedBy>
  <cp:revision>335</cp:revision>
  <cp:lastPrinted>2016-10-12T17:58:59Z</cp:lastPrinted>
  <dcterms:created xsi:type="dcterms:W3CDTF">2014-09-18T17:30:27Z</dcterms:created>
  <dcterms:modified xsi:type="dcterms:W3CDTF">2016-10-27T16:43:51Z</dcterms:modified>
</cp:coreProperties>
</file>