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Default Extension="jpeg" ContentType="image/jpeg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8" r:id="rId2"/>
    <p:sldId id="296" r:id="rId3"/>
    <p:sldId id="264" r:id="rId4"/>
    <p:sldId id="282" r:id="rId5"/>
    <p:sldId id="284" r:id="rId6"/>
    <p:sldId id="301" r:id="rId7"/>
    <p:sldId id="302" r:id="rId8"/>
    <p:sldId id="274" r:id="rId9"/>
    <p:sldId id="276" r:id="rId10"/>
    <p:sldId id="294" r:id="rId11"/>
    <p:sldId id="270" r:id="rId12"/>
    <p:sldId id="269" r:id="rId13"/>
    <p:sldId id="299" r:id="rId14"/>
    <p:sldId id="272" r:id="rId15"/>
    <p:sldId id="300" r:id="rId16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660033"/>
    <a:srgbClr val="008000"/>
    <a:srgbClr val="0000FF"/>
    <a:srgbClr val="FFFF00"/>
    <a:srgbClr val="99CCFF"/>
    <a:srgbClr val="0000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 autoAdjust="0"/>
    <p:restoredTop sz="94660" autoAdjust="0"/>
  </p:normalViewPr>
  <p:slideViewPr>
    <p:cSldViewPr>
      <p:cViewPr>
        <p:scale>
          <a:sx n="75" d="100"/>
          <a:sy n="75" d="100"/>
        </p:scale>
        <p:origin x="-715" y="-35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.xml"/><Relationship Id="rId2" Type="http://schemas.openxmlformats.org/officeDocument/2006/relationships/slide" Target="slides/slide7.xml"/><Relationship Id="rId1" Type="http://schemas.openxmlformats.org/officeDocument/2006/relationships/slide" Target="slides/slide4.xml"/><Relationship Id="rId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b="0"/>
            </a:lvl1pPr>
          </a:lstStyle>
          <a:p>
            <a:pPr>
              <a:defRPr/>
            </a:pPr>
            <a:fld id="{9B4F781F-DE45-45D7-AF70-4174B670C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80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fld id="{17C6329F-6DA4-4B29-8DD2-4DB34693D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91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499DD1-B4EF-408C-A8BD-873DC376B4A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659217-4CD9-4264-9431-8C307694869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E8389C-D6CE-4A53-8F26-9F872198386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37B6AE-61F4-45BF-A6A6-468992696673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7FD6BE-A356-4712-A74B-95C047E0373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BA6D58-1E95-4971-A83A-F6A5D2530BE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A1728F-1935-40E2-800F-56C14749A6C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0BAFBA-52B0-480F-8D73-8B79C61EAD0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25423F-29C8-49A9-B0E6-5752C42817C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8726B4-A4C6-4BD2-B753-7780A802E28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003806-B8A7-4A4C-B215-839542443097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9E6F94-962A-493D-B318-4CEC6950526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738BAF-B80D-4EAB-BF70-E5A94A4E495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72147-1C34-40A8-96E3-57666FDF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58414-F1CD-4B76-B408-EBE79AAD2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403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403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436FA-7D47-4178-88B0-62A46E68A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905000" y="2133600"/>
            <a:ext cx="5943600" cy="2286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7B826-6D2E-45AC-BD5E-598359502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5000" y="2133600"/>
            <a:ext cx="2895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2133600"/>
            <a:ext cx="2895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B5D61-DACC-417D-80E6-B5F42D06E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5000" y="2133600"/>
            <a:ext cx="2895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53000" y="2133600"/>
            <a:ext cx="2895600" cy="106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3000" y="3352800"/>
            <a:ext cx="2895600" cy="106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1D6BC-4C5E-47FA-8D6D-40F60AAE4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8F642-073D-4BA3-9200-741B2166A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A4294-D7DA-4F1A-957C-FF7DFDAEE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2133600"/>
            <a:ext cx="2895600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2133600"/>
            <a:ext cx="2895600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6D1B7-AA5C-4312-850F-528053079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D33F7-271D-4EBE-81F8-C6387AB13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D6B81-C814-46C0-9F3C-AD3A455D7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A1516-267B-499C-A673-F3A7B6D3C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2B6BE-8FAA-4EB9-AF9A-75400C64C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8DCFD-A4AE-4AAD-95FD-916D027B8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DB4FF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2133600"/>
            <a:ext cx="5943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80C5210E-2E9C-4176-94A5-9A5DB5BDA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logo_dsvp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86600" y="447675"/>
            <a:ext cx="15716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457200" y="1295400"/>
            <a:ext cx="64770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50000"/>
        </a:spcBef>
        <a:spcAft>
          <a:spcPct val="0"/>
        </a:spcAft>
        <a:buClr>
          <a:srgbClr val="660033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5000"/>
        </a:lnSpc>
        <a:spcBef>
          <a:spcPct val="50000"/>
        </a:spcBef>
        <a:spcAft>
          <a:spcPct val="0"/>
        </a:spcAft>
        <a:buClr>
          <a:srgbClr val="660033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50000"/>
        </a:lnSpc>
        <a:spcBef>
          <a:spcPct val="10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doing </a:t>
            </a:r>
            <a:br>
              <a:rPr lang="en-US" smtClean="0"/>
            </a:br>
            <a:r>
              <a:rPr lang="en-US" smtClean="0"/>
              <a:t>good </a:t>
            </a:r>
            <a:br>
              <a:rPr lang="en-US" smtClean="0"/>
            </a:br>
            <a:r>
              <a:rPr lang="en-US" smtClean="0"/>
              <a:t>better</a:t>
            </a:r>
          </a:p>
        </p:txBody>
      </p:sp>
      <p:sp>
        <p:nvSpPr>
          <p:cNvPr id="2051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81000" y="381000"/>
            <a:ext cx="8382000" cy="609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1981200" y="6019800"/>
            <a:ext cx="5181600" cy="685800"/>
          </a:xfrm>
          <a:prstGeom prst="rect">
            <a:avLst/>
          </a:prstGeom>
          <a:solidFill>
            <a:srgbClr val="C7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2054" name="Line 7"/>
          <p:cNvSpPr>
            <a:spLocks noChangeShapeType="1"/>
          </p:cNvSpPr>
          <p:nvPr/>
        </p:nvSpPr>
        <p:spPr bwMode="auto">
          <a:xfrm>
            <a:off x="381000" y="60198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2286000" y="6248400"/>
            <a:ext cx="472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2013 </a:t>
            </a:r>
            <a:r>
              <a:rPr lang="en-US" dirty="0"/>
              <a:t>Nonprofit </a:t>
            </a:r>
            <a:r>
              <a:rPr lang="en-US" dirty="0" smtClean="0"/>
              <a:t>Information Session</a:t>
            </a:r>
            <a:endParaRPr lang="en-US" dirty="0"/>
          </a:p>
        </p:txBody>
      </p:sp>
      <p:pic>
        <p:nvPicPr>
          <p:cNvPr id="2056" name="Picture 9" descr="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8229600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Process Overview</a:t>
            </a:r>
          </a:p>
        </p:txBody>
      </p:sp>
      <p:sp>
        <p:nvSpPr>
          <p:cNvPr id="11267" name="AutoShape 15"/>
          <p:cNvSpPr>
            <a:spLocks noChangeArrowheads="1"/>
          </p:cNvSpPr>
          <p:nvPr/>
        </p:nvSpPr>
        <p:spPr bwMode="auto">
          <a:xfrm>
            <a:off x="457200" y="1524000"/>
            <a:ext cx="1524000" cy="457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rIns="0" anchor="ctr"/>
          <a:lstStyle/>
          <a:p>
            <a:r>
              <a:rPr lang="en-US" dirty="0"/>
              <a:t>NPO </a:t>
            </a:r>
            <a:r>
              <a:rPr lang="en-US" dirty="0" smtClean="0"/>
              <a:t>Orientations</a:t>
            </a:r>
            <a:endParaRPr lang="en-US" dirty="0"/>
          </a:p>
          <a:p>
            <a:r>
              <a:rPr lang="en-US" dirty="0" smtClean="0"/>
              <a:t>5/8, 5/15, 5/22</a:t>
            </a:r>
            <a:endParaRPr lang="en-US" dirty="0"/>
          </a:p>
        </p:txBody>
      </p:sp>
      <p:sp>
        <p:nvSpPr>
          <p:cNvPr id="11268" name="AutoShape 16"/>
          <p:cNvSpPr>
            <a:spLocks noChangeArrowheads="1"/>
          </p:cNvSpPr>
          <p:nvPr/>
        </p:nvSpPr>
        <p:spPr bwMode="auto">
          <a:xfrm>
            <a:off x="457200" y="2133600"/>
            <a:ext cx="1524000" cy="11430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rIns="0" anchor="ctr"/>
          <a:lstStyle/>
          <a:p>
            <a:r>
              <a:rPr lang="en-US" dirty="0" smtClean="0"/>
              <a:t>Applications available on website 5/30</a:t>
            </a:r>
          </a:p>
          <a:p>
            <a:r>
              <a:rPr lang="en-US" dirty="0" smtClean="0"/>
              <a:t> </a:t>
            </a:r>
            <a:r>
              <a:rPr lang="en-US" dirty="0"/>
              <a:t>Due </a:t>
            </a:r>
            <a:r>
              <a:rPr lang="en-US" dirty="0" smtClean="0"/>
              <a:t>8/5  by 5 pm</a:t>
            </a:r>
          </a:p>
          <a:p>
            <a:r>
              <a:rPr lang="en-US" dirty="0" smtClean="0"/>
              <a:t>(Electronic only)</a:t>
            </a:r>
            <a:endParaRPr lang="en-US" dirty="0"/>
          </a:p>
        </p:txBody>
      </p:sp>
      <p:sp>
        <p:nvSpPr>
          <p:cNvPr id="11269" name="AutoShape 17"/>
          <p:cNvSpPr>
            <a:spLocks noChangeArrowheads="1"/>
          </p:cNvSpPr>
          <p:nvPr/>
        </p:nvSpPr>
        <p:spPr bwMode="auto">
          <a:xfrm>
            <a:off x="2133600" y="2133600"/>
            <a:ext cx="1524000" cy="457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rIns="0" anchor="ctr"/>
          <a:lstStyle/>
          <a:p>
            <a:endParaRPr lang="en-US" dirty="0"/>
          </a:p>
          <a:p>
            <a:r>
              <a:rPr lang="en-US" dirty="0"/>
              <a:t>Initial vetting by panel </a:t>
            </a:r>
          </a:p>
          <a:p>
            <a:endParaRPr lang="en-US" sz="1100" dirty="0"/>
          </a:p>
        </p:txBody>
      </p:sp>
      <p:sp>
        <p:nvSpPr>
          <p:cNvPr id="14342" name="AutoShape 18"/>
          <p:cNvSpPr>
            <a:spLocks noChangeArrowheads="1"/>
          </p:cNvSpPr>
          <p:nvPr/>
        </p:nvSpPr>
        <p:spPr bwMode="auto">
          <a:xfrm>
            <a:off x="2133600" y="2667000"/>
            <a:ext cx="1524000" cy="6096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rIns="0" anchor="ctr"/>
          <a:lstStyle/>
          <a:p>
            <a:pPr>
              <a:defRPr/>
            </a:pPr>
            <a:r>
              <a:rPr lang="en-US" dirty="0"/>
              <a:t>IC reviews</a:t>
            </a:r>
          </a:p>
          <a:p>
            <a:pPr>
              <a:defRPr/>
            </a:pPr>
            <a:r>
              <a:rPr lang="en-US" dirty="0"/>
              <a:t>  proposals </a:t>
            </a:r>
          </a:p>
          <a:p>
            <a:pPr>
              <a:defRPr/>
            </a:pPr>
            <a:endParaRPr lang="en-US" sz="1050" dirty="0"/>
          </a:p>
        </p:txBody>
      </p:sp>
      <p:sp>
        <p:nvSpPr>
          <p:cNvPr id="11271" name="AutoShape 19"/>
          <p:cNvSpPr>
            <a:spLocks noChangeArrowheads="1"/>
          </p:cNvSpPr>
          <p:nvPr/>
        </p:nvSpPr>
        <p:spPr bwMode="auto">
          <a:xfrm>
            <a:off x="2133600" y="3352800"/>
            <a:ext cx="1524000" cy="5334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rIns="0" anchor="ctr"/>
          <a:lstStyle/>
          <a:p>
            <a:r>
              <a:rPr lang="en-US" dirty="0"/>
              <a:t>IC selects 8 or 9</a:t>
            </a:r>
          </a:p>
          <a:p>
            <a:r>
              <a:rPr lang="en-US" dirty="0"/>
              <a:t> semi-finalists</a:t>
            </a:r>
          </a:p>
          <a:p>
            <a:r>
              <a:rPr lang="en-US" dirty="0" smtClean="0"/>
              <a:t>9/18</a:t>
            </a:r>
            <a:endParaRPr lang="en-US" dirty="0"/>
          </a:p>
        </p:txBody>
      </p:sp>
      <p:sp>
        <p:nvSpPr>
          <p:cNvPr id="11272" name="AutoShape 20"/>
          <p:cNvSpPr>
            <a:spLocks noChangeArrowheads="1"/>
          </p:cNvSpPr>
          <p:nvPr/>
        </p:nvSpPr>
        <p:spPr bwMode="auto">
          <a:xfrm>
            <a:off x="3810000" y="3124200"/>
            <a:ext cx="1524000" cy="6858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rIns="0" anchor="ctr"/>
          <a:lstStyle/>
          <a:p>
            <a:endParaRPr lang="en-US" dirty="0"/>
          </a:p>
          <a:p>
            <a:r>
              <a:rPr lang="en-US" dirty="0"/>
              <a:t>Due Diligence and Site Visits </a:t>
            </a:r>
          </a:p>
          <a:p>
            <a:r>
              <a:rPr lang="en-US" dirty="0" smtClean="0"/>
              <a:t>9/23-10/18</a:t>
            </a:r>
            <a:endParaRPr lang="en-US" dirty="0"/>
          </a:p>
        </p:txBody>
      </p:sp>
      <p:sp>
        <p:nvSpPr>
          <p:cNvPr id="11273" name="AutoShape 21"/>
          <p:cNvSpPr>
            <a:spLocks noChangeArrowheads="1"/>
          </p:cNvSpPr>
          <p:nvPr/>
        </p:nvSpPr>
        <p:spPr bwMode="auto">
          <a:xfrm>
            <a:off x="3810000" y="3962400"/>
            <a:ext cx="1524000" cy="6096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rIns="0" anchor="ctr"/>
          <a:lstStyle/>
          <a:p>
            <a:r>
              <a:rPr lang="en-US" dirty="0"/>
              <a:t>IC selects 3 to 5 finalists</a:t>
            </a:r>
          </a:p>
          <a:p>
            <a:r>
              <a:rPr lang="en-US" dirty="0" smtClean="0"/>
              <a:t>10/23</a:t>
            </a:r>
            <a:endParaRPr lang="en-US" dirty="0"/>
          </a:p>
        </p:txBody>
      </p:sp>
      <p:sp>
        <p:nvSpPr>
          <p:cNvPr id="14346" name="AutoShape 22"/>
          <p:cNvSpPr>
            <a:spLocks noChangeArrowheads="1"/>
          </p:cNvSpPr>
          <p:nvPr/>
        </p:nvSpPr>
        <p:spPr bwMode="auto">
          <a:xfrm>
            <a:off x="5486400" y="3962400"/>
            <a:ext cx="1524000" cy="457200"/>
          </a:xfrm>
          <a:prstGeom prst="roundRect">
            <a:avLst>
              <a:gd name="adj" fmla="val 8333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rIns="0" anchor="ctr"/>
          <a:lstStyle/>
          <a:p>
            <a:pPr>
              <a:defRPr/>
            </a:pPr>
            <a:r>
              <a:rPr lang="en-US" sz="1050" dirty="0"/>
              <a:t>Finalists meet at DSVP </a:t>
            </a:r>
          </a:p>
          <a:p>
            <a:pPr>
              <a:defRPr/>
            </a:pPr>
            <a:r>
              <a:rPr lang="en-US" sz="1050" dirty="0" smtClean="0"/>
              <a:t>10/28</a:t>
            </a:r>
            <a:endParaRPr lang="en-US" sz="1050" dirty="0"/>
          </a:p>
        </p:txBody>
      </p:sp>
      <p:sp>
        <p:nvSpPr>
          <p:cNvPr id="11275" name="AutoShape 23"/>
          <p:cNvSpPr>
            <a:spLocks noChangeArrowheads="1"/>
          </p:cNvSpPr>
          <p:nvPr/>
        </p:nvSpPr>
        <p:spPr bwMode="auto">
          <a:xfrm>
            <a:off x="5486400" y="4521199"/>
            <a:ext cx="1485900" cy="756047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rIns="0" anchor="ctr"/>
          <a:lstStyle/>
          <a:p>
            <a:r>
              <a:rPr lang="en-US" sz="1100" dirty="0" smtClean="0"/>
              <a:t>Org Assessment  </a:t>
            </a:r>
            <a:r>
              <a:rPr lang="en-US" sz="1100" dirty="0"/>
              <a:t>and </a:t>
            </a:r>
            <a:r>
              <a:rPr lang="en-US" sz="1100" dirty="0" smtClean="0"/>
              <a:t>Engagement Planning  </a:t>
            </a:r>
          </a:p>
          <a:p>
            <a:r>
              <a:rPr lang="en-US" sz="1100" dirty="0" smtClean="0"/>
              <a:t>10/29 --11/27</a:t>
            </a:r>
            <a:endParaRPr lang="en-US" sz="1100" dirty="0"/>
          </a:p>
        </p:txBody>
      </p:sp>
      <p:sp>
        <p:nvSpPr>
          <p:cNvPr id="11276" name="AutoShape 25"/>
          <p:cNvSpPr>
            <a:spLocks noChangeArrowheads="1"/>
          </p:cNvSpPr>
          <p:nvPr/>
        </p:nvSpPr>
        <p:spPr bwMode="auto">
          <a:xfrm>
            <a:off x="5486400" y="5410200"/>
            <a:ext cx="1524000" cy="5334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rIns="0" anchor="ctr"/>
          <a:lstStyle/>
          <a:p>
            <a:r>
              <a:rPr lang="en-US" dirty="0"/>
              <a:t>Selection of Investee</a:t>
            </a:r>
          </a:p>
          <a:p>
            <a:r>
              <a:rPr lang="en-US" dirty="0"/>
              <a:t> </a:t>
            </a:r>
            <a:r>
              <a:rPr lang="en-US" dirty="0" smtClean="0"/>
              <a:t>12/4</a:t>
            </a:r>
            <a:endParaRPr lang="en-US" dirty="0"/>
          </a:p>
        </p:txBody>
      </p:sp>
      <p:cxnSp>
        <p:nvCxnSpPr>
          <p:cNvPr id="11277" name="AutoShape 28"/>
          <p:cNvCxnSpPr>
            <a:cxnSpLocks noChangeShapeType="1"/>
            <a:stCxn id="11267" idx="2"/>
            <a:endCxn id="11268" idx="0"/>
          </p:cNvCxnSpPr>
          <p:nvPr/>
        </p:nvCxnSpPr>
        <p:spPr bwMode="auto">
          <a:xfrm>
            <a:off x="1219200" y="1981200"/>
            <a:ext cx="0" cy="152400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11278" name="AutoShape 29"/>
          <p:cNvCxnSpPr>
            <a:cxnSpLocks noChangeShapeType="1"/>
            <a:stCxn id="11275" idx="2"/>
            <a:endCxn id="11276" idx="0"/>
          </p:cNvCxnSpPr>
          <p:nvPr/>
        </p:nvCxnSpPr>
        <p:spPr bwMode="auto">
          <a:xfrm>
            <a:off x="6229350" y="5277246"/>
            <a:ext cx="19050" cy="132954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11279" name="AutoShape 30"/>
          <p:cNvCxnSpPr>
            <a:cxnSpLocks noChangeShapeType="1"/>
            <a:stCxn id="11268" idx="3"/>
            <a:endCxn id="11269" idx="1"/>
          </p:cNvCxnSpPr>
          <p:nvPr/>
        </p:nvCxnSpPr>
        <p:spPr bwMode="auto">
          <a:xfrm flipV="1">
            <a:off x="1981200" y="2362200"/>
            <a:ext cx="152400" cy="342900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11280" name="AutoShape 31"/>
          <p:cNvCxnSpPr>
            <a:cxnSpLocks noChangeShapeType="1"/>
          </p:cNvCxnSpPr>
          <p:nvPr/>
        </p:nvCxnSpPr>
        <p:spPr bwMode="auto">
          <a:xfrm rot="5400000">
            <a:off x="2820194" y="2590006"/>
            <a:ext cx="152400" cy="1588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11281" name="AutoShape 32"/>
          <p:cNvCxnSpPr>
            <a:cxnSpLocks noChangeShapeType="1"/>
            <a:stCxn id="14342" idx="2"/>
            <a:endCxn id="11271" idx="0"/>
          </p:cNvCxnSpPr>
          <p:nvPr/>
        </p:nvCxnSpPr>
        <p:spPr bwMode="auto">
          <a:xfrm rot="5400000">
            <a:off x="2857501" y="3314700"/>
            <a:ext cx="76200" cy="3175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11282" name="AutoShape 33"/>
          <p:cNvCxnSpPr>
            <a:cxnSpLocks noChangeShapeType="1"/>
          </p:cNvCxnSpPr>
          <p:nvPr/>
        </p:nvCxnSpPr>
        <p:spPr bwMode="auto">
          <a:xfrm rot="10800000">
            <a:off x="3657600" y="3429000"/>
            <a:ext cx="228600" cy="1588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11283" name="AutoShape 34"/>
          <p:cNvCxnSpPr>
            <a:cxnSpLocks noChangeShapeType="1"/>
            <a:stCxn id="11273" idx="0"/>
            <a:endCxn id="11272" idx="2"/>
          </p:cNvCxnSpPr>
          <p:nvPr/>
        </p:nvCxnSpPr>
        <p:spPr bwMode="auto">
          <a:xfrm rot="5400000" flipH="1" flipV="1">
            <a:off x="4495801" y="3886200"/>
            <a:ext cx="152400" cy="3175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11284" name="AutoShape 35"/>
          <p:cNvCxnSpPr>
            <a:cxnSpLocks noChangeShapeType="1"/>
            <a:stCxn id="11273" idx="3"/>
            <a:endCxn id="14346" idx="1"/>
          </p:cNvCxnSpPr>
          <p:nvPr/>
        </p:nvCxnSpPr>
        <p:spPr bwMode="auto">
          <a:xfrm flipV="1">
            <a:off x="5334000" y="4191000"/>
            <a:ext cx="152400" cy="76200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11285" name="AutoShape 36"/>
          <p:cNvCxnSpPr>
            <a:cxnSpLocks noChangeShapeType="1"/>
            <a:stCxn id="11275" idx="0"/>
            <a:endCxn id="14346" idx="2"/>
          </p:cNvCxnSpPr>
          <p:nvPr/>
        </p:nvCxnSpPr>
        <p:spPr bwMode="auto">
          <a:xfrm flipV="1">
            <a:off x="6229350" y="4419600"/>
            <a:ext cx="19050" cy="101599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11286" name="AutoShape 37"/>
          <p:cNvCxnSpPr>
            <a:cxnSpLocks noChangeShapeType="1"/>
            <a:stCxn id="11275" idx="2"/>
          </p:cNvCxnSpPr>
          <p:nvPr/>
        </p:nvCxnSpPr>
        <p:spPr bwMode="auto">
          <a:xfrm flipV="1">
            <a:off x="6229350" y="5183188"/>
            <a:ext cx="17464" cy="94058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</p:cxnSp>
      <p:sp>
        <p:nvSpPr>
          <p:cNvPr id="11287" name="AutoShape 25"/>
          <p:cNvSpPr>
            <a:spLocks noChangeArrowheads="1"/>
          </p:cNvSpPr>
          <p:nvPr/>
        </p:nvSpPr>
        <p:spPr bwMode="auto">
          <a:xfrm>
            <a:off x="7086600" y="5715000"/>
            <a:ext cx="1676400" cy="9144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rIns="0" anchor="ctr"/>
          <a:lstStyle/>
          <a:p>
            <a:r>
              <a:rPr lang="en-US" dirty="0"/>
              <a:t>New Investee Notified </a:t>
            </a:r>
          </a:p>
          <a:p>
            <a:r>
              <a:rPr lang="en-US" dirty="0"/>
              <a:t>Funding initiated</a:t>
            </a:r>
          </a:p>
          <a:p>
            <a:r>
              <a:rPr lang="en-US" dirty="0"/>
              <a:t>December</a:t>
            </a:r>
          </a:p>
        </p:txBody>
      </p:sp>
      <p:cxnSp>
        <p:nvCxnSpPr>
          <p:cNvPr id="11288" name="AutoShape 37"/>
          <p:cNvCxnSpPr>
            <a:cxnSpLocks noChangeShapeType="1"/>
          </p:cNvCxnSpPr>
          <p:nvPr/>
        </p:nvCxnSpPr>
        <p:spPr bwMode="auto">
          <a:xfrm rot="16200000" flipV="1">
            <a:off x="6896100" y="5829300"/>
            <a:ext cx="152400" cy="76200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Process Overview – Year One</a:t>
            </a:r>
            <a:r>
              <a:rPr lang="en-US" sz="3600" smtClean="0"/>
              <a:t> 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95400" y="1676400"/>
            <a:ext cx="65532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First 90 Days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r>
              <a:rPr lang="en-US" sz="1800" baseline="30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st</a:t>
            </a:r>
            <a:r>
              <a:rPr lang="en-US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year funding granted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Lead Partners selected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Strategic Planning process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Second 90 Days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Further develop Engagement Strategy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ED and LPs jointly decide how to spend time/effort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Second 6 Months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Continue engagement activities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Prepare for Portfolio Review Committee presentation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18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sz="18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sz="18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sz="18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en-US" sz="16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sz="18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sz="18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DSVP/Investee Compatibilities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828800"/>
            <a:ext cx="50292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Have organizational needs DSVP can affect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Board and Executive Director buy-in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Collaborative in spirit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Transparent/open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Entrepreneurial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Growth minded; </a:t>
            </a:r>
            <a:r>
              <a:rPr 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leverageable</a:t>
            </a:r>
            <a:endParaRPr lang="en-US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Metrics; measurable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DSVP/Investee Incompatibilities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0772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No 501(c)3 designation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No opportunity for DSVP partners to be involved</a:t>
            </a:r>
          </a:p>
          <a:p>
            <a:pPr>
              <a:lnSpc>
                <a:spcPct val="100000"/>
              </a:lnSpc>
              <a:defRPr/>
            </a:pPr>
            <a:r>
              <a:rPr lang="en-US" sz="2400" dirty="0"/>
              <a:t>Primary </a:t>
            </a:r>
            <a:r>
              <a:rPr lang="en-US" sz="2400" dirty="0" smtClean="0"/>
              <a:t>mission </a:t>
            </a:r>
            <a:r>
              <a:rPr lang="en-US" sz="2400" dirty="0"/>
              <a:t>is the promotion of a specific religious </a:t>
            </a:r>
            <a:r>
              <a:rPr lang="en-US" sz="2400" dirty="0" smtClean="0"/>
              <a:t>belief; </a:t>
            </a:r>
            <a:r>
              <a:rPr lang="en-US" sz="2400" dirty="0"/>
              <a:t>organizations that mandate a specific religious </a:t>
            </a:r>
            <a:r>
              <a:rPr lang="en-US" sz="2400" dirty="0" smtClean="0"/>
              <a:t>training</a:t>
            </a:r>
            <a:endParaRPr lang="en-US" sz="2400" dirty="0"/>
          </a:p>
          <a:p>
            <a:pPr eaLnBrk="1" hangingPunct="1">
              <a:lnSpc>
                <a:spcPct val="100000"/>
              </a:lnSpc>
              <a:defRPr/>
            </a:pPr>
            <a:r>
              <a:rPr lang="en-US" sz="2400" dirty="0" smtClean="0"/>
              <a:t>Small organization that is looking for DSVP to act as the staff (primarily one person shops)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sz="2400" dirty="0" smtClean="0"/>
              <a:t>Emeritus organizations that have received funding in last five years </a:t>
            </a:r>
            <a:r>
              <a:rPr lang="en-US" sz="2400" u="sng" dirty="0" smtClean="0"/>
              <a:t>and </a:t>
            </a:r>
            <a:r>
              <a:rPr lang="en-US" sz="2400" dirty="0" smtClean="0"/>
              <a:t>have not had a significant change in mission, scope or programs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Important Dates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May 8, 15 &amp; 22 – Nonprofit Orientation Sessions</a:t>
            </a:r>
          </a:p>
          <a:p>
            <a:pPr eaLnBrk="1" hangingPunct="1">
              <a:lnSpc>
                <a:spcPct val="115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May 30 – Proposal Template available on DSVP website</a:t>
            </a:r>
          </a:p>
          <a:p>
            <a:pPr eaLnBrk="1" hangingPunct="1">
              <a:lnSpc>
                <a:spcPct val="115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August 5 – Proposals Due</a:t>
            </a:r>
          </a:p>
          <a:p>
            <a:pPr eaLnBrk="1" hangingPunct="1">
              <a:lnSpc>
                <a:spcPct val="115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September 19 – Semi-Finalists Notified</a:t>
            </a:r>
          </a:p>
          <a:p>
            <a:pPr eaLnBrk="1" hangingPunct="1">
              <a:lnSpc>
                <a:spcPct val="115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September 23 – October 18 –  Site Visits</a:t>
            </a:r>
          </a:p>
          <a:p>
            <a:pPr eaLnBrk="1" hangingPunct="1">
              <a:lnSpc>
                <a:spcPct val="115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October 24 – Finalists Notified</a:t>
            </a:r>
          </a:p>
          <a:p>
            <a:pPr eaLnBrk="1" hangingPunct="1">
              <a:lnSpc>
                <a:spcPct val="115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October 28 – Meeting with DSVP and Finalists</a:t>
            </a:r>
          </a:p>
          <a:p>
            <a:pPr eaLnBrk="1" hangingPunct="1">
              <a:lnSpc>
                <a:spcPct val="115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October 29 – November 27– Organizational Assessment and 					Engagement Planning</a:t>
            </a:r>
          </a:p>
          <a:p>
            <a:pPr eaLnBrk="1" hangingPunct="1">
              <a:lnSpc>
                <a:spcPct val="115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December 4 – Final Presentations</a:t>
            </a:r>
          </a:p>
          <a:p>
            <a:pPr eaLnBrk="1" hangingPunct="1">
              <a:lnSpc>
                <a:spcPct val="115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December 5 – Investee (s) Notified</a:t>
            </a:r>
          </a:p>
          <a:p>
            <a:pPr eaLnBrk="1" hangingPunct="1">
              <a:lnSpc>
                <a:spcPct val="115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December 13 – New Investee announced to Partnership</a:t>
            </a:r>
            <a:endParaRPr lang="en-US" sz="18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371600" y="2133600"/>
            <a:ext cx="6477000" cy="22860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sz="7200" dirty="0" smtClean="0"/>
              <a:t>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371600"/>
            <a:ext cx="5791200" cy="1470025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2013 DSVP </a:t>
            </a:r>
            <a:br>
              <a:rPr lang="en-US" dirty="0" smtClean="0"/>
            </a:br>
            <a:r>
              <a:rPr lang="en-US" dirty="0" smtClean="0"/>
              <a:t>Nonprofit Information Session</a:t>
            </a:r>
            <a:br>
              <a:rPr lang="en-US" dirty="0" smtClean="0"/>
            </a:br>
            <a:r>
              <a:rPr lang="en-US" dirty="0" smtClean="0"/>
              <a:t>Agenda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895600"/>
            <a:ext cx="8077200" cy="3505200"/>
          </a:xfrm>
        </p:spPr>
        <p:txBody>
          <a:bodyPr/>
          <a:lstStyle/>
          <a:p>
            <a:pPr algn="l" eaLnBrk="1" hangingPunct="1">
              <a:lnSpc>
                <a:spcPct val="115000"/>
              </a:lnSpc>
              <a:spcBef>
                <a:spcPct val="15000"/>
              </a:spcBef>
            </a:pPr>
            <a:r>
              <a:rPr lang="en-US" sz="1800" b="1" dirty="0" smtClean="0"/>
              <a:t>Welcome: What is DSVP? 	 	Ed Maier, </a:t>
            </a:r>
            <a:r>
              <a:rPr lang="en-US" sz="1400" b="1" dirty="0" smtClean="0"/>
              <a:t>Co-Chair					                   Investment Committee</a:t>
            </a:r>
          </a:p>
          <a:p>
            <a:pPr algn="l" eaLnBrk="1" hangingPunct="1">
              <a:lnSpc>
                <a:spcPct val="115000"/>
              </a:lnSpc>
              <a:spcBef>
                <a:spcPct val="15000"/>
              </a:spcBef>
            </a:pPr>
            <a:endParaRPr lang="en-US" sz="1400" b="1" dirty="0" smtClean="0"/>
          </a:p>
          <a:p>
            <a:pPr algn="l" eaLnBrk="1" hangingPunct="1">
              <a:lnSpc>
                <a:spcPct val="115000"/>
              </a:lnSpc>
              <a:spcBef>
                <a:spcPct val="15000"/>
              </a:spcBef>
            </a:pPr>
            <a:r>
              <a:rPr lang="en-US" sz="900" b="1" dirty="0" smtClean="0"/>
              <a:t>	</a:t>
            </a:r>
          </a:p>
          <a:p>
            <a:pPr algn="l" eaLnBrk="1" hangingPunct="1">
              <a:lnSpc>
                <a:spcPct val="115000"/>
              </a:lnSpc>
              <a:spcBef>
                <a:spcPct val="15000"/>
              </a:spcBef>
            </a:pPr>
            <a:r>
              <a:rPr lang="en-US" sz="1800" b="1" dirty="0" smtClean="0"/>
              <a:t>Grant Process Overview			Christina Hanger, </a:t>
            </a:r>
            <a:r>
              <a:rPr lang="en-US" sz="1400" b="1" dirty="0" smtClean="0"/>
              <a:t>Co-Chair, 	</a:t>
            </a:r>
            <a:r>
              <a:rPr lang="en-US" sz="1000" b="1" dirty="0" smtClean="0"/>
              <a:t>				</a:t>
            </a:r>
            <a:r>
              <a:rPr lang="en-US" sz="1400" b="1" dirty="0" smtClean="0"/>
              <a:t>Investment Committee</a:t>
            </a:r>
          </a:p>
          <a:p>
            <a:pPr algn="l" eaLnBrk="1" hangingPunct="1">
              <a:lnSpc>
                <a:spcPct val="115000"/>
              </a:lnSpc>
              <a:spcBef>
                <a:spcPct val="15000"/>
              </a:spcBef>
            </a:pPr>
            <a:endParaRPr lang="en-US" sz="1800" b="1" dirty="0" smtClean="0"/>
          </a:p>
          <a:p>
            <a:pPr algn="l" eaLnBrk="1" hangingPunct="1">
              <a:lnSpc>
                <a:spcPct val="115000"/>
              </a:lnSpc>
              <a:spcBef>
                <a:spcPct val="15000"/>
              </a:spcBef>
            </a:pPr>
            <a:r>
              <a:rPr lang="en-US" sz="1800" b="1" dirty="0" smtClean="0"/>
              <a:t>Important Dates</a:t>
            </a:r>
          </a:p>
          <a:p>
            <a:pPr algn="l" eaLnBrk="1" hangingPunct="1">
              <a:lnSpc>
                <a:spcPct val="115000"/>
              </a:lnSpc>
              <a:spcBef>
                <a:spcPct val="15000"/>
              </a:spcBef>
            </a:pPr>
            <a:r>
              <a:rPr lang="en-US" sz="1800" b="1" dirty="0" smtClean="0"/>
              <a:t>			</a:t>
            </a:r>
          </a:p>
          <a:p>
            <a:pPr algn="l" eaLnBrk="1" hangingPunct="1">
              <a:lnSpc>
                <a:spcPct val="115000"/>
              </a:lnSpc>
              <a:spcBef>
                <a:spcPct val="15000"/>
              </a:spcBef>
            </a:pPr>
            <a:r>
              <a:rPr lang="en-US" sz="1800" b="1" dirty="0" smtClean="0"/>
              <a:t>Q &amp; A</a:t>
            </a:r>
          </a:p>
        </p:txBody>
      </p:sp>
      <p:pic>
        <p:nvPicPr>
          <p:cNvPr id="3076" name="Picture 4" descr="logo_dsv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47675"/>
            <a:ext cx="15716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About DSVP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914400" y="1752600"/>
            <a:ext cx="7315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Clr>
                <a:srgbClr val="660033"/>
              </a:buClr>
              <a:buFont typeface="Wingdings" pitchFamily="2" charset="2"/>
              <a:buChar char="§"/>
            </a:pPr>
            <a:r>
              <a:rPr lang="en-US" sz="2400" b="0" dirty="0">
                <a:solidFill>
                  <a:schemeClr val="tx2"/>
                </a:solidFill>
              </a:rPr>
              <a:t>Incubated by The Dallas Foundation</a:t>
            </a:r>
          </a:p>
          <a:p>
            <a:pPr marL="342900" indent="-342900" algn="l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Clr>
                <a:srgbClr val="660033"/>
              </a:buClr>
              <a:buFont typeface="Wingdings" pitchFamily="2" charset="2"/>
              <a:buChar char="§"/>
            </a:pPr>
            <a:r>
              <a:rPr lang="en-US" sz="2400" b="0" dirty="0">
                <a:solidFill>
                  <a:schemeClr val="tx2"/>
                </a:solidFill>
              </a:rPr>
              <a:t>Formal organization in spring of 2000 </a:t>
            </a:r>
          </a:p>
          <a:p>
            <a:pPr marL="342900" indent="-342900" algn="l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Clr>
                <a:srgbClr val="660033"/>
              </a:buClr>
              <a:buFont typeface="Wingdings" pitchFamily="2" charset="2"/>
              <a:buChar char="§"/>
            </a:pPr>
            <a:r>
              <a:rPr lang="en-US" sz="2400" b="0" dirty="0" smtClean="0"/>
              <a:t>101 </a:t>
            </a:r>
            <a:r>
              <a:rPr lang="en-US" sz="2400" b="0" dirty="0"/>
              <a:t>Partners</a:t>
            </a:r>
          </a:p>
          <a:p>
            <a:pPr marL="342900" indent="-342900" algn="l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Clr>
                <a:srgbClr val="660033"/>
              </a:buClr>
              <a:buFont typeface="Wingdings" pitchFamily="2" charset="2"/>
              <a:buChar char="§"/>
            </a:pPr>
            <a:r>
              <a:rPr lang="en-US" sz="2400" b="0" dirty="0"/>
              <a:t>More than </a:t>
            </a:r>
            <a:r>
              <a:rPr lang="en-US" sz="2400" b="0" dirty="0" smtClean="0"/>
              <a:t>$2,000,000 </a:t>
            </a:r>
            <a:r>
              <a:rPr lang="en-US" sz="2400" b="0" dirty="0"/>
              <a:t>million directly </a:t>
            </a:r>
            <a:r>
              <a:rPr lang="en-US" sz="2400" b="0" dirty="0">
                <a:solidFill>
                  <a:schemeClr val="tx2"/>
                </a:solidFill>
              </a:rPr>
              <a:t>invested locally by year-end </a:t>
            </a:r>
            <a:r>
              <a:rPr lang="en-US" sz="2400" b="0" dirty="0" smtClean="0">
                <a:solidFill>
                  <a:schemeClr val="tx2"/>
                </a:solidFill>
              </a:rPr>
              <a:t>2012</a:t>
            </a:r>
            <a:endParaRPr lang="en-US" sz="2400" b="0" dirty="0">
              <a:solidFill>
                <a:schemeClr val="tx2"/>
              </a:solidFill>
            </a:endParaRPr>
          </a:p>
          <a:p>
            <a:pPr marL="342900" indent="-342900" algn="l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Clr>
                <a:srgbClr val="660033"/>
              </a:buClr>
              <a:buFont typeface="Wingdings" pitchFamily="2" charset="2"/>
              <a:buChar char="§"/>
            </a:pPr>
            <a:r>
              <a:rPr lang="en-US" sz="2400" b="0" dirty="0">
                <a:solidFill>
                  <a:schemeClr val="tx2"/>
                </a:solidFill>
              </a:rPr>
              <a:t>Focus on at-risk children and/or educational issues</a:t>
            </a:r>
            <a:r>
              <a:rPr lang="en-US" sz="2000" b="0" dirty="0">
                <a:solidFill>
                  <a:schemeClr val="tx2"/>
                </a:solidFill>
              </a:rPr>
              <a:t> </a:t>
            </a:r>
            <a:r>
              <a:rPr lang="en-US" sz="2400" b="0" dirty="0">
                <a:solidFill>
                  <a:schemeClr val="tx2"/>
                </a:solidFill>
              </a:rPr>
              <a:t>in North Texas</a:t>
            </a:r>
            <a:endParaRPr lang="en-US" sz="2000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About DSVP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7200" y="1447800"/>
            <a:ext cx="838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0" i="1">
                <a:solidFill>
                  <a:schemeClr val="tx2"/>
                </a:solidFill>
              </a:rPr>
              <a:t>DSVP commits to giving time, money &amp; expertise to assist not-for-profit organizations in capacity-building.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95400" y="2667000"/>
            <a:ext cx="6858000" cy="2895600"/>
          </a:xfrm>
          <a:noFill/>
        </p:spPr>
        <p:txBody>
          <a:bodyPr/>
          <a:lstStyle/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sz="2400" smtClean="0">
                <a:solidFill>
                  <a:schemeClr val="tx2"/>
                </a:solidFill>
              </a:rPr>
              <a:t>Promotes engaged philanthropy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smtClean="0">
                <a:solidFill>
                  <a:schemeClr val="tx2"/>
                </a:solidFill>
              </a:rPr>
              <a:t>Our partners work with you to make your organization, not your specific project, sustainable for the long term.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sz="2400" smtClean="0">
                <a:solidFill>
                  <a:schemeClr val="tx2"/>
                </a:solidFill>
              </a:rPr>
              <a:t>Provides human, social, intellectual, and financial capital to nonprofits</a:t>
            </a: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444500" y="5737225"/>
            <a:ext cx="838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i="1" dirty="0">
                <a:solidFill>
                  <a:schemeClr val="tx2"/>
                </a:solidFill>
              </a:rPr>
              <a:t>DSVP does not run nonprofits.  We help nonprofits to run better.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321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DSVP Active Portfolio</a:t>
            </a:r>
          </a:p>
        </p:txBody>
      </p:sp>
      <p:pic>
        <p:nvPicPr>
          <p:cNvPr id="6147" name="Picture 5" descr="G:\Current Data\Communications\Assets\Logos &amp; Fonts\Approved Investees\2012 Logos\Dallas Community Lightho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75" y="4783138"/>
            <a:ext cx="2746375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 descr="G:\Current Data\Communications\Assets\Logos &amp; Fonts\Approved Investees\2012 Logos\PediPlace Final New Resiz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6275" y="2195513"/>
            <a:ext cx="1431925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G:\Current Data\Communications\Assets\Logos &amp; Fonts\Approved Investees\2012 Logos\Sci-Tec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0838" y="1433513"/>
            <a:ext cx="2011362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G:\Current Data\Communications\Assets\Logos &amp; Fonts\Approved Investees\2012 Logos\TRM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95988" y="4648200"/>
            <a:ext cx="2719387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9" descr="G:\Current Data\Communications\Assets\Logos &amp; Fonts\Approved Investees\2012 Logos\VMLC_logo_FIN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62288" y="4330700"/>
            <a:ext cx="2195512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meparra\Pictures\SchoolZone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243840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DSVP Emeritus Portfolio</a:t>
            </a:r>
          </a:p>
        </p:txBody>
      </p:sp>
      <p:pic>
        <p:nvPicPr>
          <p:cNvPr id="7172" name="Picture 4" descr="G:\Current Data\Communications\Assets\Logos &amp; Fonts\Approved Investees\Emeritus Logos\Concil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232275"/>
            <a:ext cx="17526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G:\Current Data\Communications\Assets\Logos &amp; Fonts\Approved Investees\Emeritus Logos\Copy of EFS_Log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4088" y="5300663"/>
            <a:ext cx="15906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G:\Current Data\Communications\Assets\Logos &amp; Fonts\Approved Investees\Emeritus Logos\dasn.updated.2010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170237"/>
            <a:ext cx="215106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G:\Current Data\Communications\Assets\Logos &amp; Fonts\Approved Investees\Emeritus Logos\DSVP - nfte 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1487488"/>
            <a:ext cx="23860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G:\Current Data\Communications\Assets\Logos &amp; Fonts\Approved Investees\Emeritus Logos\DSVP - Shared Hous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76119" y="5789613"/>
            <a:ext cx="30130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 descr="G:\Current Data\Communications\Assets\Logos &amp; Fonts\Approved Investees\Emeritus Logos\APS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92437" y="4419600"/>
            <a:ext cx="2917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 descr="G:\Current Data\Communications\Assets\Logos &amp; Fonts\Approved Investees\Emeritus Logos\DSVP - SI_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1080" y="2909888"/>
            <a:ext cx="1500187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 descr="G:\Current Data\Communications\Assets\Logos &amp; Fonts\Approved Investees\Emeritus Logos\DSVP - Wilkinson lo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31" y="1844981"/>
            <a:ext cx="249872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3" descr="G:\Current Data\Communications\Assets\Logos &amp; Fonts\Approved Investees\Emeritus Logos\DSVP- TRAC_log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98581" y="3703638"/>
            <a:ext cx="109061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4" descr="G:\Current Data\Communications\Assets\Logos &amp; Fonts\Approved Investees\Emeritus Logos\KIPP Navy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62772" y="3855244"/>
            <a:ext cx="1919288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5" descr="G:\Current Data\Communications\Assets\Logos &amp; Fonts\Approved Investees\Emeritus Logos\Uplift-Logo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1000" y="5964238"/>
            <a:ext cx="261143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16" descr="G:\Current Data\Communications\Assets\Logos &amp; Fonts\Approved Investees\Emeritus Logos\Vision Regeneration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96000" y="2636838"/>
            <a:ext cx="24336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Current Data\Communications\Assets\Logos &amp; Fonts\Approved Investees\2012 Logos\yv-logo 640x420-600dpi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920" y="4633119"/>
            <a:ext cx="1519956" cy="99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Current Data\Investees &amp; SOTs\Emeritus\CAP Center\Family Compass -  New Logo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25" y="2449386"/>
            <a:ext cx="1041672" cy="114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me 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242" y="1677013"/>
            <a:ext cx="3036365" cy="65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Investee Life Cycle </a:t>
            </a:r>
          </a:p>
        </p:txBody>
      </p:sp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1600200" y="5562600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>
              <a:latin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1800"/>
              <a:t>Year 1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 sz="900"/>
          </a:p>
          <a:p>
            <a:pPr marL="342900" indent="-342900" algn="l">
              <a:spcBef>
                <a:spcPct val="20000"/>
              </a:spcBef>
            </a:pPr>
            <a:endParaRPr lang="en-US" sz="1800" b="0"/>
          </a:p>
          <a:p>
            <a:pPr marL="342900" indent="-342900" algn="l">
              <a:spcBef>
                <a:spcPct val="20000"/>
              </a:spcBef>
            </a:pPr>
            <a:endParaRPr lang="en-US" sz="1100" b="0"/>
          </a:p>
        </p:txBody>
      </p:sp>
      <p:sp>
        <p:nvSpPr>
          <p:cNvPr id="8196" name="Line 10"/>
          <p:cNvSpPr>
            <a:spLocks noChangeShapeType="1"/>
          </p:cNvSpPr>
          <p:nvPr/>
        </p:nvSpPr>
        <p:spPr bwMode="auto">
          <a:xfrm flipV="1">
            <a:off x="1181100" y="5638800"/>
            <a:ext cx="7810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7" name="Line 12"/>
          <p:cNvSpPr>
            <a:spLocks noChangeShapeType="1"/>
          </p:cNvSpPr>
          <p:nvPr/>
        </p:nvSpPr>
        <p:spPr bwMode="auto">
          <a:xfrm>
            <a:off x="1181100" y="1981200"/>
            <a:ext cx="0" cy="3657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8" name="Rectangle 15"/>
          <p:cNvSpPr>
            <a:spLocks noChangeArrowheads="1"/>
          </p:cNvSpPr>
          <p:nvPr/>
        </p:nvSpPr>
        <p:spPr bwMode="auto">
          <a:xfrm>
            <a:off x="7010400" y="1828800"/>
            <a:ext cx="1447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1800" b="0">
              <a:latin typeface="Times New Roman" pitchFamily="18" charset="0"/>
            </a:endParaRP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4191000" y="5562600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>
              <a:latin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1800"/>
              <a:t>Year 2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 sz="900"/>
          </a:p>
          <a:p>
            <a:pPr marL="342900" indent="-342900" algn="l">
              <a:spcBef>
                <a:spcPct val="20000"/>
              </a:spcBef>
            </a:pPr>
            <a:endParaRPr lang="en-US" sz="1800" b="0"/>
          </a:p>
          <a:p>
            <a:pPr marL="342900" indent="-342900" algn="l">
              <a:spcBef>
                <a:spcPct val="20000"/>
              </a:spcBef>
            </a:pPr>
            <a:endParaRPr lang="en-US" sz="1100" b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6781800" y="5562600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>
              <a:latin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1800"/>
              <a:t>Year 3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 sz="900"/>
          </a:p>
          <a:p>
            <a:pPr marL="342900" indent="-342900" algn="l">
              <a:spcBef>
                <a:spcPct val="20000"/>
              </a:spcBef>
            </a:pPr>
            <a:endParaRPr lang="en-US" sz="1800" b="0"/>
          </a:p>
          <a:p>
            <a:pPr marL="342900" indent="-342900" algn="l">
              <a:spcBef>
                <a:spcPct val="20000"/>
              </a:spcBef>
            </a:pPr>
            <a:endParaRPr lang="en-US" sz="1100" b="0"/>
          </a:p>
        </p:txBody>
      </p:sp>
      <p:cxnSp>
        <p:nvCxnSpPr>
          <p:cNvPr id="8201" name="Curved Connector 5"/>
          <p:cNvCxnSpPr>
            <a:cxnSpLocks noChangeShapeType="1"/>
          </p:cNvCxnSpPr>
          <p:nvPr/>
        </p:nvCxnSpPr>
        <p:spPr bwMode="auto">
          <a:xfrm>
            <a:off x="1600200" y="2667000"/>
            <a:ext cx="5676900" cy="2438400"/>
          </a:xfrm>
          <a:prstGeom prst="curvedConnector3">
            <a:avLst>
              <a:gd name="adj1" fmla="val 50000"/>
            </a:avLst>
          </a:prstGeom>
          <a:noFill/>
          <a:ln w="63500" algn="ctr">
            <a:solidFill>
              <a:srgbClr val="008000"/>
            </a:solidFill>
            <a:round/>
            <a:headEnd/>
            <a:tailEnd/>
          </a:ln>
        </p:spPr>
      </p:cxnSp>
      <p:cxnSp>
        <p:nvCxnSpPr>
          <p:cNvPr id="8202" name="Straight Connector 12"/>
          <p:cNvCxnSpPr>
            <a:cxnSpLocks noChangeShapeType="1"/>
          </p:cNvCxnSpPr>
          <p:nvPr/>
        </p:nvCxnSpPr>
        <p:spPr bwMode="auto">
          <a:xfrm flipV="1">
            <a:off x="1828800" y="2514600"/>
            <a:ext cx="5448300" cy="2743200"/>
          </a:xfrm>
          <a:prstGeom prst="line">
            <a:avLst/>
          </a:prstGeom>
          <a:noFill/>
          <a:ln w="63500" algn="ctr">
            <a:solidFill>
              <a:srgbClr val="0000FF"/>
            </a:solidFill>
            <a:round/>
            <a:headEnd/>
            <a:tailEnd/>
          </a:ln>
        </p:spPr>
      </p:cxnSp>
      <p:sp>
        <p:nvSpPr>
          <p:cNvPr id="8203" name="Freeform 13"/>
          <p:cNvSpPr>
            <a:spLocks/>
          </p:cNvSpPr>
          <p:nvPr/>
        </p:nvSpPr>
        <p:spPr bwMode="auto">
          <a:xfrm>
            <a:off x="1803400" y="1600200"/>
            <a:ext cx="5664200" cy="1943100"/>
          </a:xfrm>
          <a:custGeom>
            <a:avLst/>
            <a:gdLst>
              <a:gd name="T0" fmla="*/ 0 w 8432800"/>
              <a:gd name="T1" fmla="*/ 594066 h 2479857"/>
              <a:gd name="T2" fmla="*/ 346398 w 8432800"/>
              <a:gd name="T3" fmla="*/ 5246 h 2479857"/>
              <a:gd name="T4" fmla="*/ 1214979 w 8432800"/>
              <a:gd name="T5" fmla="*/ 895657 h 2479857"/>
              <a:gd name="T6" fmla="*/ 1667364 w 8432800"/>
              <a:gd name="T7" fmla="*/ 775979 h 2479857"/>
              <a:gd name="T8" fmla="*/ 1703555 w 8432800"/>
              <a:gd name="T9" fmla="*/ 771191 h 2479857"/>
              <a:gd name="T10" fmla="*/ 1716481 w 8432800"/>
              <a:gd name="T11" fmla="*/ 771191 h 24798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432800" h="2479857">
                <a:moveTo>
                  <a:pt x="0" y="1576018"/>
                </a:moveTo>
                <a:cubicBezTo>
                  <a:pt x="353483" y="728293"/>
                  <a:pt x="706967" y="-119432"/>
                  <a:pt x="1701800" y="13918"/>
                </a:cubicBezTo>
                <a:cubicBezTo>
                  <a:pt x="2696633" y="147268"/>
                  <a:pt x="4887383" y="2035335"/>
                  <a:pt x="5969000" y="2376118"/>
                </a:cubicBezTo>
                <a:cubicBezTo>
                  <a:pt x="7050617" y="2716901"/>
                  <a:pt x="7791450" y="2113651"/>
                  <a:pt x="8191500" y="2058618"/>
                </a:cubicBezTo>
                <a:cubicBezTo>
                  <a:pt x="8591550" y="2003585"/>
                  <a:pt x="8329083" y="2048035"/>
                  <a:pt x="8369300" y="2045918"/>
                </a:cubicBezTo>
                <a:cubicBezTo>
                  <a:pt x="8409517" y="2043801"/>
                  <a:pt x="8432800" y="2045918"/>
                  <a:pt x="8432800" y="2045918"/>
                </a:cubicBezTo>
              </a:path>
            </a:pathLst>
          </a:custGeom>
          <a:noFill/>
          <a:ln w="63500" cap="flat" cmpd="sng" algn="ctr">
            <a:solidFill>
              <a:srgbClr val="66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 rIns="0" anchor="ctr"/>
          <a:lstStyle/>
          <a:p>
            <a:endParaRPr lang="en-US"/>
          </a:p>
        </p:txBody>
      </p:sp>
      <p:sp>
        <p:nvSpPr>
          <p:cNvPr id="8204" name="TextBox 14"/>
          <p:cNvSpPr txBox="1">
            <a:spLocks noChangeArrowheads="1"/>
          </p:cNvSpPr>
          <p:nvPr/>
        </p:nvSpPr>
        <p:spPr bwMode="auto">
          <a:xfrm>
            <a:off x="7391400" y="22860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Impact</a:t>
            </a:r>
          </a:p>
        </p:txBody>
      </p:sp>
      <p:sp>
        <p:nvSpPr>
          <p:cNvPr id="8205" name="TextBox 22"/>
          <p:cNvSpPr txBox="1">
            <a:spLocks noChangeArrowheads="1"/>
          </p:cNvSpPr>
          <p:nvPr/>
        </p:nvSpPr>
        <p:spPr bwMode="auto">
          <a:xfrm>
            <a:off x="7454900" y="4724400"/>
            <a:ext cx="129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8000"/>
                </a:solidFill>
              </a:rPr>
              <a:t>Funding$</a:t>
            </a:r>
          </a:p>
        </p:txBody>
      </p:sp>
      <p:sp>
        <p:nvSpPr>
          <p:cNvPr id="8206" name="TextBox 23"/>
          <p:cNvSpPr txBox="1">
            <a:spLocks noChangeArrowheads="1"/>
          </p:cNvSpPr>
          <p:nvPr/>
        </p:nvSpPr>
        <p:spPr bwMode="auto">
          <a:xfrm>
            <a:off x="7467600" y="2895600"/>
            <a:ext cx="129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6600CC"/>
                </a:solidFill>
              </a:rPr>
              <a:t>Partner Time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DSVP</a:t>
            </a:r>
            <a:r>
              <a:rPr lang="en-US" sz="3200" b="0" dirty="0" smtClean="0"/>
              <a:t> </a:t>
            </a:r>
            <a:r>
              <a:rPr lang="en-US" sz="3200" dirty="0" smtClean="0"/>
              <a:t>Lingo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422400"/>
            <a:ext cx="7162800" cy="49784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defRPr/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Investee – you; the organizations to which we give money, time and partner expertise.</a:t>
            </a:r>
          </a:p>
          <a:p>
            <a:pPr marL="0" indent="0" eaLnBrk="1" hangingPunct="1">
              <a:lnSpc>
                <a:spcPct val="105000"/>
              </a:lnSpc>
              <a:defRPr/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Partner – the business and community people who donate funds to DSVP and provide expertise to Investees.</a:t>
            </a:r>
          </a:p>
          <a:p>
            <a:pPr marL="0" indent="0" eaLnBrk="1" hangingPunct="1">
              <a:lnSpc>
                <a:spcPct val="105000"/>
              </a:lnSpc>
              <a:defRPr/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Lead Partner – the principal partner(s) assigned to work with you; your connector to DSVP resources.</a:t>
            </a:r>
          </a:p>
          <a:p>
            <a:pPr marL="0" indent="0" eaLnBrk="1" hangingPunct="1">
              <a:lnSpc>
                <a:spcPct val="105000"/>
              </a:lnSpc>
              <a:defRPr/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Engagement – our anticipated three-year relationship with an Investee.</a:t>
            </a:r>
          </a:p>
          <a:p>
            <a:pPr marL="0" indent="0" eaLnBrk="1" hangingPunct="1">
              <a:lnSpc>
                <a:spcPct val="105000"/>
              </a:lnSpc>
              <a:defRPr/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Engagement Plan – the plan our Lead Partners develop with the Investee. It helps us maximize the skills of our partners to match your goals during the Engagement.</a:t>
            </a:r>
          </a:p>
          <a:p>
            <a:pPr marL="0" indent="0" eaLnBrk="1" hangingPunct="1">
              <a:lnSpc>
                <a:spcPct val="105000"/>
              </a:lnSpc>
              <a:defRPr/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Portfolio Review – our annual review of progress of the Engagement.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DSVP Lead Partner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848600" cy="4114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Each Investee will have at least two Lead Partners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Roles and responsibilities of Lead Partners: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Work with Investee to develop Engagement strategy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Match partnership 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skills with Investee 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need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Help Investee track progress vs. objectives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Provide feedback to DSVP board/partnership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Lead Partner is instrumental in helping Investee secure  subsequent re-funding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53D8476DE150438BA39C2F3B56EAFD" ma:contentTypeVersion="24" ma:contentTypeDescription="Create a new document." ma:contentTypeScope="" ma:versionID="42068ec1d7cd82153558bb0e65dea63c">
  <xsd:schema xmlns:xsd="http://www.w3.org/2001/XMLSchema" xmlns:p="http://schemas.microsoft.com/office/2006/metadata/properties" xmlns:ns2="b4cc7cb2-81a5-4348-8f03-018c4dd3358c" xmlns:ns3="6787654f-3276-4af3-893c-83fd6ee37250" targetNamespace="http://schemas.microsoft.com/office/2006/metadata/properties" ma:root="true" ma:fieldsID="9a3ceab1cad672424c2e0393ddefe7c3" ns2:_="" ns3:_="">
    <xsd:import namespace="b4cc7cb2-81a5-4348-8f03-018c4dd3358c"/>
    <xsd:import namespace="6787654f-3276-4af3-893c-83fd6ee37250"/>
    <xsd:element name="properties">
      <xsd:complexType>
        <xsd:sequence>
          <xsd:element name="documentManagement">
            <xsd:complexType>
              <xsd:all>
                <xsd:element ref="ns2:Document_x0020_Source" minOccurs="0"/>
                <xsd:element ref="ns3:Description0" minOccurs="0"/>
                <xsd:element ref="ns3:Re_x003a__x0020_Capacity_x0020_Building_x003f_" minOccurs="0"/>
                <xsd:element ref="ns3:Re_x003a__x0020_Communications_x003f_" minOccurs="0"/>
                <xsd:element ref="ns3:Re_x003a__x0020_Grantmaking_x003f_" minOccurs="0"/>
                <xsd:element ref="ns3:Re_x003a__x0020_Partner_x0020_Education_x003f_" minOccurs="0"/>
                <xsd:element ref="ns3:Re_x003a__x0020_Recruiting_x003f_" minOccurs="0"/>
                <xsd:element ref="ns3:Fast_x0020_Pitch" minOccurs="0"/>
                <xsd:element ref="ns3:Re_x003a__x0020_SVP_x0020_Evaluations_x0020_and_x0020_Case_x0020_Studies_x003f_" minOccurs="0"/>
                <xsd:element ref="ns3:Re_x003a__x0020_SVP_x002d_Specific_x0020_Tools_x003f_" minOccurs="0"/>
                <xsd:element ref="ns3:Re_x003a__x0020_Working_x0020_with_x0020_an_x0020_Investee_x003f_" minOccurs="0"/>
                <xsd:element ref="ns3:Capacity_x0020_Building" minOccurs="0"/>
                <xsd:element ref="ns3:Communications_x0020_Resource_x0020_Type" minOccurs="0"/>
                <xsd:element ref="ns3:Grantmaking_x0020_Resource_x0020_Type" minOccurs="0"/>
                <xsd:element ref="ns3:Partner_x0020_Education" minOccurs="0"/>
                <xsd:element ref="ns3:Recruiting_x0020_Resource_x0020_Type" minOccurs="0"/>
                <xsd:element ref="ns3:Social_x0020_Innovation_x0020_Competition" minOccurs="0"/>
                <xsd:element ref="ns3:SVP_x0020_Evaluations_x0020_and_x0020_Case_x0020_Studies" minOccurs="0"/>
                <xsd:element ref="ns3:SVP_x002d_Specific_x0020_Tools" minOccurs="0"/>
                <xsd:element ref="ns3:Working_x0020_with_x0020_Investees" minOccurs="0"/>
                <xsd:element ref="ns3:Hold" minOccurs="0"/>
                <xsd:element ref="ns3:Brand_x0020_Sample" minOccurs="0"/>
                <xsd:element ref="ns3:Audienc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b4cc7cb2-81a5-4348-8f03-018c4dd3358c" elementFormDefault="qualified">
    <xsd:import namespace="http://schemas.microsoft.com/office/2006/documentManagement/types"/>
    <xsd:element name="Document_x0020_Source" ma:index="2" nillable="true" ma:displayName="Source" ma:format="Dropdown" ma:internalName="Document_x0020_Source">
      <xsd:simpleType>
        <xsd:restriction base="dms:Choice">
          <xsd:enumeration value="Arizona"/>
          <xsd:enumeration value="Bangalore"/>
          <xsd:enumeration value="Boston"/>
          <xsd:enumeration value="Boulder County"/>
          <xsd:enumeration value="British Columbia"/>
          <xsd:enumeration value="Calgary"/>
          <xsd:enumeration value="Charlotte"/>
          <xsd:enumeration value="Chicago"/>
          <xsd:enumeration value="Cincinnati"/>
          <xsd:enumeration value="Cleveland"/>
          <xsd:enumeration value="Connecticut"/>
          <xsd:enumeration value="Dallas"/>
          <xsd:enumeration value="Denver"/>
          <xsd:enumeration value="Greater Tucson"/>
          <xsd:enumeration value="Los Angeles"/>
          <xsd:enumeration value="Minnesota"/>
          <xsd:enumeration value="Pittsburgh"/>
          <xsd:enumeration value="Portland"/>
          <xsd:enumeration value="Rhode Island"/>
          <xsd:enumeration value="Sacramento"/>
          <xsd:enumeration value="San Diego"/>
          <xsd:enumeration value="Santa Barbara"/>
          <xsd:enumeration value="Seattle"/>
          <xsd:enumeration value="St Louis"/>
          <xsd:enumeration value="SV2"/>
          <xsd:enumeration value="Tokyo"/>
          <xsd:enumeration value="Toronto"/>
          <xsd:enumeration value="Waterloo"/>
          <xsd:enumeration value="SVPI"/>
          <xsd:enumeration value="Other"/>
        </xsd:restriction>
      </xsd:simpleType>
    </xsd:element>
  </xsd:schema>
  <xsd:schema xmlns:xsd="http://www.w3.org/2001/XMLSchema" xmlns:dms="http://schemas.microsoft.com/office/2006/documentManagement/types" targetNamespace="6787654f-3276-4af3-893c-83fd6ee37250" elementFormDefault="qualified">
    <xsd:import namespace="http://schemas.microsoft.com/office/2006/documentManagement/types"/>
    <xsd:element name="Description0" ma:index="3" nillable="true" ma:displayName="Description" ma:internalName="Description0">
      <xsd:simpleType>
        <xsd:restriction base="dms:Note"/>
      </xsd:simpleType>
    </xsd:element>
    <xsd:element name="Re_x003a__x0020_Capacity_x0020_Building_x003f_" ma:index="4" nillable="true" ma:displayName="Re: Capacity Building?" ma:default="0" ma:internalName="Re_x003a__x0020_Capacity_x0020_Building_x003f_">
      <xsd:simpleType>
        <xsd:restriction base="dms:Boolean"/>
      </xsd:simpleType>
    </xsd:element>
    <xsd:element name="Re_x003a__x0020_Communications_x003f_" ma:index="5" nillable="true" ma:displayName="Re: Communications?" ma:default="0" ma:internalName="Re_x003a__x0020_Communications_x003f_">
      <xsd:simpleType>
        <xsd:restriction base="dms:Boolean"/>
      </xsd:simpleType>
    </xsd:element>
    <xsd:element name="Re_x003a__x0020_Grantmaking_x003f_" ma:index="6" nillable="true" ma:displayName="Re: Grantmaking?" ma:default="0" ma:internalName="Re_x003a__x0020_Grantmaking_x003f_">
      <xsd:simpleType>
        <xsd:restriction base="dms:Boolean"/>
      </xsd:simpleType>
    </xsd:element>
    <xsd:element name="Re_x003a__x0020_Partner_x0020_Education_x003f_" ma:index="7" nillable="true" ma:displayName="Re: Partner Education?" ma:default="0" ma:internalName="Re_x003a__x0020_Partner_x0020_Education_x003f_">
      <xsd:simpleType>
        <xsd:restriction base="dms:Boolean"/>
      </xsd:simpleType>
    </xsd:element>
    <xsd:element name="Re_x003a__x0020_Recruiting_x003f_" ma:index="8" nillable="true" ma:displayName="Re: Recruiting?" ma:default="0" ma:internalName="Re_x003a__x0020_Recruiting_x003f_">
      <xsd:simpleType>
        <xsd:restriction base="dms:Boolean"/>
      </xsd:simpleType>
    </xsd:element>
    <xsd:element name="Fast_x0020_Pitch" ma:index="9" nillable="true" ma:displayName="re: Social Innovation Competition" ma:default="0" ma:internalName="Fast_x0020_Pitch">
      <xsd:simpleType>
        <xsd:restriction base="dms:Boolean"/>
      </xsd:simpleType>
    </xsd:element>
    <xsd:element name="Re_x003a__x0020_SVP_x0020_Evaluations_x0020_and_x0020_Case_x0020_Studies_x003f_" ma:index="10" nillable="true" ma:displayName="Re: SVP Evaluations and Case Studies?" ma:default="0" ma:internalName="Re_x003a__x0020_SVP_x0020_Evaluations_x0020_and_x0020_Case_x0020_Studies_x003f_">
      <xsd:simpleType>
        <xsd:restriction base="dms:Boolean"/>
      </xsd:simpleType>
    </xsd:element>
    <xsd:element name="Re_x003a__x0020_SVP_x002d_Specific_x0020_Tools_x003f_" ma:index="11" nillable="true" ma:displayName="Re: SVP-Specific Tools?" ma:default="0" ma:internalName="Re_x003a__x0020_SVP_x002d_Specific_x0020_Tools_x003f_">
      <xsd:simpleType>
        <xsd:restriction base="dms:Boolean"/>
      </xsd:simpleType>
    </xsd:element>
    <xsd:element name="Re_x003a__x0020_Working_x0020_with_x0020_an_x0020_Investee_x003f_" ma:index="12" nillable="true" ma:displayName="Re: Working with Investees?" ma:default="0" ma:internalName="Re_x003a__x0020_Working_x0020_with_x0020_an_x0020_Investee_x003f_">
      <xsd:simpleType>
        <xsd:restriction base="dms:Boolean"/>
      </xsd:simpleType>
    </xsd:element>
    <xsd:element name="Capacity_x0020_Building" ma:index="13" nillable="true" ma:displayName="Capacity Building" ma:default="" ma:format="Dropdown" ma:internalName="Capacity_x0020_Building">
      <xsd:simpleType>
        <xsd:restriction base="dms:Choice">
          <xsd:enumeration value="Organizational Capacity Assessment Tool"/>
          <xsd:enumeration value="Board and Governance"/>
          <xsd:enumeration value="Financial Management"/>
          <xsd:enumeration value="Fund Development"/>
          <xsd:enumeration value="Human Resources"/>
          <xsd:enumeration value="Information Technology"/>
          <xsd:enumeration value="Leadership"/>
          <xsd:enumeration value="Legal"/>
          <xsd:enumeration value="Marketing, PR and Communications"/>
          <xsd:enumeration value="Mission, Vision, Strategy and Planning"/>
          <xsd:enumeration value="Program Evaluations and Performance Measurement"/>
          <xsd:enumeration value="General Capacity Building Resources"/>
        </xsd:restriction>
      </xsd:simpleType>
    </xsd:element>
    <xsd:element name="Communications_x0020_Resource_x0020_Type" ma:index="14" nillable="true" ma:displayName="Communications" ma:format="Dropdown" ma:internalName="Communications_x0020_Resource_x0020_Type">
      <xsd:simpleType>
        <xsd:restriction base="dms:Choice">
          <xsd:enumeration value="Affiliate Communications Templates"/>
          <xsd:enumeration value="Affiliate Marketing Portfolio"/>
          <xsd:enumeration value="Brand Visuals"/>
          <xsd:enumeration value="Social Media"/>
          <xsd:enumeration value="Storytelling"/>
          <xsd:enumeration value="Strategies/Plans"/>
          <xsd:enumeration value="Style Guides"/>
          <xsd:enumeration value="SVP Brand"/>
          <xsd:enumeration value="SVPI Communications"/>
          <xsd:enumeration value="Other"/>
        </xsd:restriction>
      </xsd:simpleType>
    </xsd:element>
    <xsd:element name="Grantmaking_x0020_Resource_x0020_Type" ma:index="15" nillable="true" ma:displayName="Grantmaking" ma:default="" ma:format="Dropdown" ma:internalName="Grantmaking_x0020_Resource_x0020_Type">
      <xsd:simpleType>
        <xsd:restriction base="dms:Choice">
          <xsd:enumeration value="Grant Guidelines"/>
          <xsd:enumeration value="Committee Roles"/>
          <xsd:enumeration value="Committee Meetings"/>
          <xsd:enumeration value="Research"/>
          <xsd:enumeration value="SVP Fit"/>
          <xsd:enumeration value="Letters of Inquiry"/>
          <xsd:enumeration value="Proposals"/>
          <xsd:enumeration value="Site Visits"/>
          <xsd:enumeration value="Final Decision"/>
          <xsd:enumeration value="Regranting"/>
          <xsd:enumeration value="General Grantmaking Resources"/>
        </xsd:restriction>
      </xsd:simpleType>
    </xsd:element>
    <xsd:element name="Partner_x0020_Education" ma:index="16" nillable="true" ma:displayName="Partner Education" ma:format="Dropdown" ma:internalName="Partner_x0020_Education">
      <xsd:simpleType>
        <xsd:restriction base="dms:Choice">
          <xsd:enumeration value="Curriculum"/>
          <xsd:enumeration value="Orientation"/>
          <xsd:enumeration value="Philanthropy Development Framework"/>
          <xsd:enumeration value="Running A Session"/>
          <xsd:enumeration value="Other"/>
        </xsd:restriction>
      </xsd:simpleType>
    </xsd:element>
    <xsd:element name="Recruiting_x0020_Resource_x0020_Type" ma:index="17" nillable="true" ma:displayName="Recruiting" ma:format="Dropdown" ma:internalName="Recruiting_x0020_Resource_x0020_Type">
      <xsd:simpleType>
        <xsd:restriction base="dms:Choice">
          <xsd:enumeration value="1 - Planning and Process"/>
          <xsd:enumeration value="2 - Building the Prospect Pipeline"/>
          <xsd:enumeration value="3 - Qualifying and Prioritizing Prospects"/>
          <xsd:enumeration value="4 - Cultivating Prospects"/>
          <xsd:enumeration value="5 - Making an Invitation"/>
          <xsd:enumeration value="6 - Team Roles and Responsibilities"/>
          <xsd:enumeration value="7 - Materials and Messages"/>
          <xsd:enumeration value="8 - Recruiting Campaigns"/>
        </xsd:restriction>
      </xsd:simpleType>
    </xsd:element>
    <xsd:element name="Social_x0020_Innovation_x0020_Competition" ma:index="18" nillable="true" ma:displayName="Social Innovation Competition" ma:format="Dropdown" ma:internalName="Social_x0020_Innovation_x0020_Competition">
      <xsd:simpleType>
        <xsd:restriction base="dms:Choice">
          <xsd:enumeration value="Application"/>
          <xsd:enumeration value="Coaching"/>
          <xsd:enumeration value="Event"/>
          <xsd:enumeration value="Follow Up"/>
          <xsd:enumeration value="Planning"/>
          <xsd:enumeration value="Sponsorship"/>
        </xsd:restriction>
      </xsd:simpleType>
    </xsd:element>
    <xsd:element name="SVP_x0020_Evaluations_x0020_and_x0020_Case_x0020_Studies" ma:index="19" nillable="true" ma:displayName="SVP Evaluations and Case Studies" ma:format="Dropdown" ma:internalName="SVP_x0020_Evaluations_x0020_and_x0020_Case_x0020_Studies">
      <xsd:simpleType>
        <xsd:restriction base="dms:Choice">
          <xsd:enumeration value="Affiliate Capacity Tool"/>
          <xsd:enumeration value="Case Studies"/>
          <xsd:enumeration value="SVP Outcomes Tools - Capacity Building"/>
          <xsd:enumeration value="SVP Outcomes Tools - Philanthropy Development"/>
          <xsd:enumeration value="SVP Outcomes - Results &amp; Reports"/>
          <xsd:enumeration value="SVP Committee Evaluations"/>
          <xsd:enumeration value="SVP Education Event Evaluations"/>
          <xsd:enumeration value="Network Data"/>
        </xsd:restriction>
      </xsd:simpleType>
    </xsd:element>
    <xsd:element name="SVP_x002d_Specific_x0020_Tools" ma:index="20" nillable="true" ma:displayName="SVP-Specific Tools and Resources" ma:format="Dropdown" ma:internalName="SVP_x002d_Specific_x0020_Tools">
      <xsd:simpleType>
        <xsd:restriction base="dms:Choice">
          <xsd:enumeration value="Administration &amp; Operations"/>
          <xsd:enumeration value="Affiliate Capacity Tool"/>
          <xsd:enumeration value="Board &amp; Governance"/>
          <xsd:enumeration value="Demonstrating SVP's Impact"/>
          <xsd:enumeration value="Encore Fellows Program"/>
          <xsd:enumeration value="Financial Management"/>
          <xsd:enumeration value="Fund Development"/>
          <xsd:enumeration value="Human Resources"/>
          <xsd:enumeration value="Intranet"/>
          <xsd:enumeration value="Manuals"/>
          <xsd:enumeration value="Organizational Capacity Assessment Tool"/>
          <xsd:enumeration value="Salesforce"/>
          <xsd:enumeration value="SVPI Membership"/>
          <xsd:enumeration value="Strategy and Planning"/>
          <xsd:enumeration value="Vertical Response Enewsletter Tool"/>
        </xsd:restriction>
      </xsd:simpleType>
    </xsd:element>
    <xsd:element name="Working_x0020_with_x0020_Investees" ma:index="21" nillable="true" ma:displayName="Working with Investees" ma:format="Dropdown" ma:internalName="Working_x0020_with_x0020_Investees">
      <xsd:simpleType>
        <xsd:restriction base="dms:Choice">
          <xsd:enumeration value="1 - Positioning the Relationship for Success"/>
          <xsd:enumeration value="2 - Planning for Capacity Increase"/>
          <xsd:enumeration value="3 - Getting to Work"/>
          <xsd:enumeration value="4 - Reviewing Progress"/>
          <xsd:enumeration value="5 - Investee Graduation"/>
          <xsd:enumeration value="General Resources for Working With Investees"/>
          <xsd:enumeration value="Managing Volunteers"/>
        </xsd:restriction>
      </xsd:simpleType>
    </xsd:element>
    <xsd:element name="Hold" ma:index="22" nillable="true" ma:displayName="Hold" ma:default="0" ma:internalName="Hold">
      <xsd:simpleType>
        <xsd:restriction base="dms:Boolean"/>
      </xsd:simpleType>
    </xsd:element>
    <xsd:element name="Brand_x0020_Sample" ma:index="29" nillable="true" ma:displayName="Brand Sample" ma:default="0" ma:internalName="Brand_x0020_Sample">
      <xsd:simpleType>
        <xsd:restriction base="dms:Boolean"/>
      </xsd:simpleType>
    </xsd:element>
    <xsd:element name="Audience" ma:index="30" nillable="true" ma:displayName="Audience" ma:default="Audience" ma:format="Dropdown" ma:internalName="Audience">
      <xsd:simpleType>
        <xsd:restriction base="dms:Choice">
          <xsd:enumeration value="Audience"/>
          <xsd:enumeration value="Coach"/>
          <xsd:enumeration value="Judges"/>
          <xsd:enumeration value="Organizer"/>
          <xsd:enumeration value="Participants"/>
          <xsd:enumeration value="Press"/>
          <xsd:enumeration value="Reviewers"/>
          <xsd:enumeration value="Sponsors"/>
          <xsd:enumeration value="Volunteer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Document_x0020_Source xmlns="b4cc7cb2-81a5-4348-8f03-018c4dd3358c">Dallas</Document_x0020_Source>
    <Re_x003a__x0020_Capacity_x0020_Building_x003f_ xmlns="6787654f-3276-4af3-893c-83fd6ee37250">false</Re_x003a__x0020_Capacity_x0020_Building_x003f_>
    <Capacity_x0020_Building xmlns="6787654f-3276-4af3-893c-83fd6ee37250" xsi:nil="true"/>
    <Partner_x0020_Education xmlns="6787654f-3276-4af3-893c-83fd6ee37250" xsi:nil="true"/>
    <Working_x0020_with_x0020_Investees xmlns="6787654f-3276-4af3-893c-83fd6ee37250" xsi:nil="true"/>
    <Re_x003a__x0020_Grantmaking_x003f_ xmlns="6787654f-3276-4af3-893c-83fd6ee37250">true</Re_x003a__x0020_Grantmaking_x003f_>
    <Re_x003a__x0020_SVP_x0020_Evaluations_x0020_and_x0020_Case_x0020_Studies_x003f_ xmlns="6787654f-3276-4af3-893c-83fd6ee37250">false</Re_x003a__x0020_SVP_x0020_Evaluations_x0020_and_x0020_Case_x0020_Studies_x003f_>
    <Re_x003a__x0020_SVP_x002d_Specific_x0020_Tools_x003f_ xmlns="6787654f-3276-4af3-893c-83fd6ee37250">false</Re_x003a__x0020_SVP_x002d_Specific_x0020_Tools_x003f_>
    <Fast_x0020_Pitch xmlns="6787654f-3276-4af3-893c-83fd6ee37250">false</Fast_x0020_Pitch>
    <Grantmaking_x0020_Resource_x0020_Type xmlns="6787654f-3276-4af3-893c-83fd6ee37250">Letters of Inquiry</Grantmaking_x0020_Resource_x0020_Type>
    <SVP_x0020_Evaluations_x0020_and_x0020_Case_x0020_Studies xmlns="6787654f-3276-4af3-893c-83fd6ee37250" xsi:nil="true"/>
    <Re_x003a__x0020_Working_x0020_with_x0020_an_x0020_Investee_x003f_ xmlns="6787654f-3276-4af3-893c-83fd6ee37250">false</Re_x003a__x0020_Working_x0020_with_x0020_an_x0020_Investee_x003f_>
    <Audience xmlns="6787654f-3276-4af3-893c-83fd6ee37250">Audience</Audience>
    <Description0 xmlns="6787654f-3276-4af3-893c-83fd6ee37250" xsi:nil="true"/>
    <Re_x003a__x0020_Recruiting_x003f_ xmlns="6787654f-3276-4af3-893c-83fd6ee37250">false</Re_x003a__x0020_Recruiting_x003f_>
    <Hold xmlns="6787654f-3276-4af3-893c-83fd6ee37250">false</Hold>
    <Communications_x0020_Resource_x0020_Type xmlns="6787654f-3276-4af3-893c-83fd6ee37250" xsi:nil="true"/>
    <Re_x003a__x0020_Communications_x003f_ xmlns="6787654f-3276-4af3-893c-83fd6ee37250">false</Re_x003a__x0020_Communications_x003f_>
    <Recruiting_x0020_Resource_x0020_Type xmlns="6787654f-3276-4af3-893c-83fd6ee37250" xsi:nil="true"/>
    <Social_x0020_Innovation_x0020_Competition xmlns="6787654f-3276-4af3-893c-83fd6ee37250" xsi:nil="true"/>
    <Brand_x0020_Sample xmlns="6787654f-3276-4af3-893c-83fd6ee37250">false</Brand_x0020_Sample>
    <SVP_x002d_Specific_x0020_Tools xmlns="6787654f-3276-4af3-893c-83fd6ee37250" xsi:nil="true"/>
    <Re_x003a__x0020_Partner_x0020_Education_x003f_ xmlns="6787654f-3276-4af3-893c-83fd6ee37250">false</Re_x003a__x0020_Partner_x0020_Education_x003f_>
  </documentManagement>
</p:properties>
</file>

<file path=customXml/itemProps1.xml><?xml version="1.0" encoding="utf-8"?>
<ds:datastoreItem xmlns:ds="http://schemas.openxmlformats.org/officeDocument/2006/customXml" ds:itemID="{972CB9B5-419F-4EB7-B9B8-A0D25F38E63C}"/>
</file>

<file path=customXml/itemProps2.xml><?xml version="1.0" encoding="utf-8"?>
<ds:datastoreItem xmlns:ds="http://schemas.openxmlformats.org/officeDocument/2006/customXml" ds:itemID="{55C953D5-6D26-494B-AF13-D57682D9F606}"/>
</file>

<file path=customXml/itemProps3.xml><?xml version="1.0" encoding="utf-8"?>
<ds:datastoreItem xmlns:ds="http://schemas.openxmlformats.org/officeDocument/2006/customXml" ds:itemID="{8FEBD7B1-0936-46A0-B04D-7B2B0DF695C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6448</TotalTime>
  <Words>595</Words>
  <Application>Microsoft Office PowerPoint</Application>
  <PresentationFormat>On-screen Show (4:3)</PresentationFormat>
  <Paragraphs>137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doing  good  better</vt:lpstr>
      <vt:lpstr>2013 DSVP  Nonprofit Information Session Agenda</vt:lpstr>
      <vt:lpstr>About DSVP</vt:lpstr>
      <vt:lpstr>About DSVP</vt:lpstr>
      <vt:lpstr>DSVP Active Portfolio</vt:lpstr>
      <vt:lpstr>DSVP Emeritus Portfolio</vt:lpstr>
      <vt:lpstr>Investee Life Cycle </vt:lpstr>
      <vt:lpstr>DSVP Lingo</vt:lpstr>
      <vt:lpstr>DSVP Lead Partner</vt:lpstr>
      <vt:lpstr>Process Overview</vt:lpstr>
      <vt:lpstr>Process Overview – Year One </vt:lpstr>
      <vt:lpstr>DSVP/Investee Compatibilities</vt:lpstr>
      <vt:lpstr>DSVP/Investee Incompatibilities</vt:lpstr>
      <vt:lpstr>Important Dates </vt:lpstr>
      <vt:lpstr> </vt:lpstr>
    </vt:vector>
  </TitlesOfParts>
  <Company>Insights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Tanya McDonald</dc:creator>
  <cp:lastModifiedBy>Ruth Jones</cp:lastModifiedBy>
  <cp:revision>212</cp:revision>
  <dcterms:created xsi:type="dcterms:W3CDTF">2005-05-15T21:04:12Z</dcterms:created>
  <dcterms:modified xsi:type="dcterms:W3CDTF">2014-02-06T18:11:56Z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0x0101000453D8476DE150438BA39C2F3B56EAFD</vt:lpwstr>
  </property>
</Properties>
</file>