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72" r:id="rId2"/>
    <p:sldMasterId id="2147483678" r:id="rId3"/>
  </p:sldMasterIdLst>
  <p:notesMasterIdLst>
    <p:notesMasterId r:id="rId29"/>
  </p:notesMasterIdLst>
  <p:sldIdLst>
    <p:sldId id="256" r:id="rId4"/>
    <p:sldId id="287" r:id="rId5"/>
    <p:sldId id="301" r:id="rId6"/>
    <p:sldId id="315" r:id="rId7"/>
    <p:sldId id="295" r:id="rId8"/>
    <p:sldId id="263" r:id="rId9"/>
    <p:sldId id="316" r:id="rId10"/>
    <p:sldId id="259" r:id="rId11"/>
    <p:sldId id="260" r:id="rId12"/>
    <p:sldId id="261" r:id="rId13"/>
    <p:sldId id="305" r:id="rId14"/>
    <p:sldId id="257" r:id="rId15"/>
    <p:sldId id="268" r:id="rId16"/>
    <p:sldId id="306" r:id="rId17"/>
    <p:sldId id="311" r:id="rId18"/>
    <p:sldId id="312" r:id="rId19"/>
    <p:sldId id="313" r:id="rId20"/>
    <p:sldId id="302" r:id="rId21"/>
    <p:sldId id="299" r:id="rId22"/>
    <p:sldId id="307" r:id="rId23"/>
    <p:sldId id="308" r:id="rId24"/>
    <p:sldId id="309" r:id="rId25"/>
    <p:sldId id="310" r:id="rId26"/>
    <p:sldId id="291" r:id="rId27"/>
    <p:sldId id="304" r:id="rId28"/>
  </p:sldIdLst>
  <p:sldSz cx="9144000" cy="6858000" type="screen4x3"/>
  <p:notesSz cx="7010400" cy="92233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39" roundtripDataSignature="AMtx7miAH5hsYJ+Lii60fnlhXAuru1tPA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7" autoAdjust="0"/>
    <p:restoredTop sz="94660"/>
  </p:normalViewPr>
  <p:slideViewPr>
    <p:cSldViewPr snapToGrid="0">
      <p:cViewPr varScale="1">
        <p:scale>
          <a:sx n="66" d="100"/>
          <a:sy n="66" d="100"/>
        </p:scale>
        <p:origin x="1264" y="32"/>
      </p:cViewPr>
      <p:guideLst>
        <p:guide orient="horz" pos="2160"/>
        <p:guide pos="2880"/>
      </p:guideLst>
    </p:cSldViewPr>
  </p:slideViewPr>
  <p:notesTextViewPr>
    <p:cViewPr>
      <p:scale>
        <a:sx n="100" d="100"/>
        <a:sy n="100" d="100"/>
      </p:scale>
      <p:origin x="0" y="0"/>
    </p:cViewPr>
  </p:notesTextViewPr>
  <p:notesViewPr>
    <p:cSldViewPr snapToGrid="0">
      <p:cViewPr varScale="1">
        <p:scale>
          <a:sx n="50" d="100"/>
          <a:sy n="50" d="100"/>
        </p:scale>
        <p:origin x="26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customschemas.google.com/relationships/presentationmetadata" Target="metadata"/><Relationship Id="rId3" Type="http://schemas.openxmlformats.org/officeDocument/2006/relationships/slideMaster" Target="slideMasters/slideMaster3.xml"/><Relationship Id="rId21" Type="http://schemas.openxmlformats.org/officeDocument/2006/relationships/slide" Target="slides/slide18.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senp\OneDrive\Desktop\SVP%20OCAS\Breakthrough\Breakthrough%20OCAS%20Reporting%20Template%20Jan%2020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senp\OneDrive\Desktop\SVP%20OCAS\Breakthrough\Breakthrough%20OCAS%20Reporting%20Template%20Jan%2020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senp\OneDrive\Desktop\SVP%20OCAS\Breakthrough\Breakthrough%20OCAS%20Reporting%20Template%20Jan%20201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senp\OneDrive\Desktop\SVP%20OCAS\Breakthrough\Breakthrough%20OCAS%20Reporting%20Template%20Jan%20201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senp\OneDrive\Desktop\SVP%20OCAS\Breakthrough\Breakthrough%20OCAS%20Reporting%20Template%20Jan%20201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senp\OneDrive\Desktop\SVP%20OCAS\Breakthrough\Breakthrough%20OCAS%20Reporting%20Template%20Jan%202019.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'Mission, Vision, &amp; Strategy'!$E$6</c:f>
              <c:strCache>
                <c:ptCount val="1"/>
                <c:pt idx="0">
                  <c:v>Strongly disagree</c:v>
                </c:pt>
              </c:strCache>
            </c:strRef>
          </c:tx>
          <c:spPr>
            <a:solidFill>
              <a:srgbClr val="FF7D03"/>
            </a:solidFill>
            <a:ln w="19050">
              <a:noFill/>
            </a:ln>
            <a:effectLst/>
          </c:spPr>
          <c:invertIfNegative val="0"/>
          <c:val>
            <c:numRef>
              <c:f>'Mission, Vision, &amp; Strategy'!$F$6</c:f>
              <c:numCache>
                <c:formatCode>0%</c:formatCode>
                <c:ptCount val="1"/>
                <c:pt idx="0">
                  <c:v>0.13333333333333333</c:v>
                </c:pt>
              </c:numCache>
            </c:numRef>
          </c:val>
          <c:extLst>
            <c:ext xmlns:c16="http://schemas.microsoft.com/office/drawing/2014/chart" uri="{C3380CC4-5D6E-409C-BE32-E72D297353CC}">
              <c16:uniqueId val="{00000000-4AC9-46BF-A6CC-5462E59B9F4F}"/>
            </c:ext>
          </c:extLst>
        </c:ser>
        <c:ser>
          <c:idx val="1"/>
          <c:order val="1"/>
          <c:tx>
            <c:strRef>
              <c:f>'Mission, Vision, &amp; Strategy'!$E$7</c:f>
              <c:strCache>
                <c:ptCount val="1"/>
                <c:pt idx="0">
                  <c:v>Disagree</c:v>
                </c:pt>
              </c:strCache>
            </c:strRef>
          </c:tx>
          <c:spPr>
            <a:solidFill>
              <a:srgbClr val="FFBD73"/>
            </a:solidFill>
            <a:ln w="19050">
              <a:noFill/>
            </a:ln>
            <a:effectLst/>
          </c:spPr>
          <c:invertIfNegative val="0"/>
          <c:val>
            <c:numRef>
              <c:f>'Mission, Vision, &amp; Strategy'!$F$7</c:f>
              <c:numCache>
                <c:formatCode>0%</c:formatCode>
                <c:ptCount val="1"/>
                <c:pt idx="0">
                  <c:v>0</c:v>
                </c:pt>
              </c:numCache>
            </c:numRef>
          </c:val>
          <c:extLst>
            <c:ext xmlns:c16="http://schemas.microsoft.com/office/drawing/2014/chart" uri="{C3380CC4-5D6E-409C-BE32-E72D297353CC}">
              <c16:uniqueId val="{00000001-4AC9-46BF-A6CC-5462E59B9F4F}"/>
            </c:ext>
          </c:extLst>
        </c:ser>
        <c:ser>
          <c:idx val="2"/>
          <c:order val="2"/>
          <c:tx>
            <c:strRef>
              <c:f>'Mission, Vision, &amp; Strategy'!$E$8</c:f>
              <c:strCache>
                <c:ptCount val="1"/>
                <c:pt idx="0">
                  <c:v>Neutral</c:v>
                </c:pt>
              </c:strCache>
            </c:strRef>
          </c:tx>
          <c:spPr>
            <a:solidFill>
              <a:srgbClr val="C8D0DA"/>
            </a:solidFill>
            <a:ln w="19050">
              <a:noFill/>
            </a:ln>
            <a:effectLst/>
          </c:spPr>
          <c:invertIfNegative val="0"/>
          <c:val>
            <c:numRef>
              <c:f>'Mission, Vision, &amp; Strategy'!$F$8</c:f>
              <c:numCache>
                <c:formatCode>0%</c:formatCode>
                <c:ptCount val="1"/>
                <c:pt idx="0">
                  <c:v>0</c:v>
                </c:pt>
              </c:numCache>
            </c:numRef>
          </c:val>
          <c:extLst>
            <c:ext xmlns:c16="http://schemas.microsoft.com/office/drawing/2014/chart" uri="{C3380CC4-5D6E-409C-BE32-E72D297353CC}">
              <c16:uniqueId val="{00000002-4AC9-46BF-A6CC-5462E59B9F4F}"/>
            </c:ext>
          </c:extLst>
        </c:ser>
        <c:ser>
          <c:idx val="3"/>
          <c:order val="3"/>
          <c:tx>
            <c:strRef>
              <c:f>'Mission, Vision, &amp; Strategy'!$E$9</c:f>
              <c:strCache>
                <c:ptCount val="1"/>
                <c:pt idx="0">
                  <c:v>Agree</c:v>
                </c:pt>
              </c:strCache>
            </c:strRef>
          </c:tx>
          <c:spPr>
            <a:solidFill>
              <a:srgbClr val="A2CCEB"/>
            </a:solidFill>
            <a:ln w="19050">
              <a:noFill/>
            </a:ln>
            <a:effectLst/>
          </c:spPr>
          <c:invertIfNegative val="0"/>
          <c:val>
            <c:numRef>
              <c:f>'Mission, Vision, &amp; Strategy'!$F$9</c:f>
              <c:numCache>
                <c:formatCode>0%</c:formatCode>
                <c:ptCount val="1"/>
                <c:pt idx="0">
                  <c:v>0.33333333333333331</c:v>
                </c:pt>
              </c:numCache>
            </c:numRef>
          </c:val>
          <c:extLst>
            <c:ext xmlns:c16="http://schemas.microsoft.com/office/drawing/2014/chart" uri="{C3380CC4-5D6E-409C-BE32-E72D297353CC}">
              <c16:uniqueId val="{00000003-4AC9-46BF-A6CC-5462E59B9F4F}"/>
            </c:ext>
          </c:extLst>
        </c:ser>
        <c:ser>
          <c:idx val="4"/>
          <c:order val="4"/>
          <c:tx>
            <c:strRef>
              <c:f>'Mission, Vision, &amp; Strategy'!$E$10</c:f>
              <c:strCache>
                <c:ptCount val="1"/>
                <c:pt idx="0">
                  <c:v>Strongly agree</c:v>
                </c:pt>
              </c:strCache>
            </c:strRef>
          </c:tx>
          <c:spPr>
            <a:solidFill>
              <a:srgbClr val="5CA1D0"/>
            </a:solidFill>
            <a:ln w="19050">
              <a:noFill/>
            </a:ln>
            <a:effectLst/>
          </c:spPr>
          <c:invertIfNegative val="0"/>
          <c:val>
            <c:numRef>
              <c:f>'Mission, Vision, &amp; Strategy'!$F$10</c:f>
              <c:numCache>
                <c:formatCode>0%</c:formatCode>
                <c:ptCount val="1"/>
                <c:pt idx="0">
                  <c:v>0.53333333333333333</c:v>
                </c:pt>
              </c:numCache>
            </c:numRef>
          </c:val>
          <c:extLst>
            <c:ext xmlns:c16="http://schemas.microsoft.com/office/drawing/2014/chart" uri="{C3380CC4-5D6E-409C-BE32-E72D297353CC}">
              <c16:uniqueId val="{00000004-4AC9-46BF-A6CC-5462E59B9F4F}"/>
            </c:ext>
          </c:extLst>
        </c:ser>
        <c:dLbls>
          <c:showLegendKey val="0"/>
          <c:showVal val="0"/>
          <c:showCatName val="0"/>
          <c:showSerName val="0"/>
          <c:showPercent val="0"/>
          <c:showBubbleSize val="0"/>
        </c:dLbls>
        <c:gapWidth val="150"/>
        <c:overlap val="100"/>
        <c:axId val="498459432"/>
        <c:axId val="498460088"/>
      </c:barChart>
      <c:catAx>
        <c:axId val="498459432"/>
        <c:scaling>
          <c:orientation val="minMax"/>
        </c:scaling>
        <c:delete val="1"/>
        <c:axPos val="l"/>
        <c:numFmt formatCode="0%" sourceLinked="1"/>
        <c:majorTickMark val="out"/>
        <c:minorTickMark val="none"/>
        <c:tickLblPos val="nextTo"/>
        <c:crossAx val="498460088"/>
        <c:crosses val="autoZero"/>
        <c:auto val="1"/>
        <c:lblAlgn val="ctr"/>
        <c:lblOffset val="100"/>
        <c:noMultiLvlLbl val="0"/>
      </c:catAx>
      <c:valAx>
        <c:axId val="498460088"/>
        <c:scaling>
          <c:orientation val="minMax"/>
        </c:scaling>
        <c:delete val="1"/>
        <c:axPos val="b"/>
        <c:numFmt formatCode="0%" sourceLinked="1"/>
        <c:majorTickMark val="out"/>
        <c:minorTickMark val="none"/>
        <c:tickLblPos val="nextTo"/>
        <c:crossAx val="4984594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'Mission, Vision, &amp; Strategy'!$E$20</c:f>
              <c:strCache>
                <c:ptCount val="1"/>
                <c:pt idx="0">
                  <c:v>Strongly disagree</c:v>
                </c:pt>
              </c:strCache>
            </c:strRef>
          </c:tx>
          <c:spPr>
            <a:solidFill>
              <a:srgbClr val="FF7D03"/>
            </a:solidFill>
            <a:ln w="19050">
              <a:noFill/>
            </a:ln>
            <a:effectLst/>
          </c:spPr>
          <c:invertIfNegative val="0"/>
          <c:val>
            <c:numRef>
              <c:f>'Mission, Vision, &amp; Strategy'!$F$20</c:f>
              <c:numCache>
                <c:formatCode>0%</c:formatCode>
                <c:ptCount val="1"/>
                <c:pt idx="0">
                  <c:v>6.6666666666666666E-2</c:v>
                </c:pt>
              </c:numCache>
            </c:numRef>
          </c:val>
          <c:extLst>
            <c:ext xmlns:c16="http://schemas.microsoft.com/office/drawing/2014/chart" uri="{C3380CC4-5D6E-409C-BE32-E72D297353CC}">
              <c16:uniqueId val="{00000000-1F79-430F-96B6-56547E073F73}"/>
            </c:ext>
          </c:extLst>
        </c:ser>
        <c:ser>
          <c:idx val="1"/>
          <c:order val="1"/>
          <c:tx>
            <c:strRef>
              <c:f>'Mission, Vision, &amp; Strategy'!$E$21</c:f>
              <c:strCache>
                <c:ptCount val="1"/>
                <c:pt idx="0">
                  <c:v>Disagree</c:v>
                </c:pt>
              </c:strCache>
            </c:strRef>
          </c:tx>
          <c:spPr>
            <a:solidFill>
              <a:srgbClr val="FFBD73"/>
            </a:solidFill>
            <a:ln w="19050">
              <a:noFill/>
            </a:ln>
            <a:effectLst/>
          </c:spPr>
          <c:invertIfNegative val="0"/>
          <c:val>
            <c:numRef>
              <c:f>'Mission, Vision, &amp; Strategy'!$F$21</c:f>
              <c:numCache>
                <c:formatCode>0%</c:formatCode>
                <c:ptCount val="1"/>
                <c:pt idx="0">
                  <c:v>0</c:v>
                </c:pt>
              </c:numCache>
            </c:numRef>
          </c:val>
          <c:extLst>
            <c:ext xmlns:c16="http://schemas.microsoft.com/office/drawing/2014/chart" uri="{C3380CC4-5D6E-409C-BE32-E72D297353CC}">
              <c16:uniqueId val="{00000001-1F79-430F-96B6-56547E073F73}"/>
            </c:ext>
          </c:extLst>
        </c:ser>
        <c:ser>
          <c:idx val="2"/>
          <c:order val="2"/>
          <c:tx>
            <c:strRef>
              <c:f>'Mission, Vision, &amp; Strategy'!$E$22</c:f>
              <c:strCache>
                <c:ptCount val="1"/>
                <c:pt idx="0">
                  <c:v>Neutral</c:v>
                </c:pt>
              </c:strCache>
            </c:strRef>
          </c:tx>
          <c:spPr>
            <a:solidFill>
              <a:srgbClr val="C8D0DA"/>
            </a:solidFill>
            <a:ln w="19050">
              <a:noFill/>
            </a:ln>
            <a:effectLst/>
          </c:spPr>
          <c:invertIfNegative val="0"/>
          <c:val>
            <c:numRef>
              <c:f>'Mission, Vision, &amp; Strategy'!$F$22</c:f>
              <c:numCache>
                <c:formatCode>0%</c:formatCode>
                <c:ptCount val="1"/>
                <c:pt idx="0">
                  <c:v>6.6666666666666666E-2</c:v>
                </c:pt>
              </c:numCache>
            </c:numRef>
          </c:val>
          <c:extLst>
            <c:ext xmlns:c16="http://schemas.microsoft.com/office/drawing/2014/chart" uri="{C3380CC4-5D6E-409C-BE32-E72D297353CC}">
              <c16:uniqueId val="{00000002-1F79-430F-96B6-56547E073F73}"/>
            </c:ext>
          </c:extLst>
        </c:ser>
        <c:ser>
          <c:idx val="3"/>
          <c:order val="3"/>
          <c:tx>
            <c:strRef>
              <c:f>'Mission, Vision, &amp; Strategy'!$E$23</c:f>
              <c:strCache>
                <c:ptCount val="1"/>
                <c:pt idx="0">
                  <c:v>Agree</c:v>
                </c:pt>
              </c:strCache>
            </c:strRef>
          </c:tx>
          <c:spPr>
            <a:solidFill>
              <a:srgbClr val="A2CCEB"/>
            </a:solidFill>
            <a:ln w="19050">
              <a:noFill/>
            </a:ln>
            <a:effectLst/>
          </c:spPr>
          <c:invertIfNegative val="0"/>
          <c:val>
            <c:numRef>
              <c:f>'Mission, Vision, &amp; Strategy'!$F$23</c:f>
              <c:numCache>
                <c:formatCode>0%</c:formatCode>
                <c:ptCount val="1"/>
                <c:pt idx="0">
                  <c:v>0.26666666666666666</c:v>
                </c:pt>
              </c:numCache>
            </c:numRef>
          </c:val>
          <c:extLst>
            <c:ext xmlns:c16="http://schemas.microsoft.com/office/drawing/2014/chart" uri="{C3380CC4-5D6E-409C-BE32-E72D297353CC}">
              <c16:uniqueId val="{00000003-1F79-430F-96B6-56547E073F73}"/>
            </c:ext>
          </c:extLst>
        </c:ser>
        <c:ser>
          <c:idx val="4"/>
          <c:order val="4"/>
          <c:tx>
            <c:strRef>
              <c:f>'Mission, Vision, &amp; Strategy'!$E$24</c:f>
              <c:strCache>
                <c:ptCount val="1"/>
                <c:pt idx="0">
                  <c:v>Strongly agree</c:v>
                </c:pt>
              </c:strCache>
            </c:strRef>
          </c:tx>
          <c:spPr>
            <a:solidFill>
              <a:srgbClr val="5CA1D0"/>
            </a:solidFill>
            <a:ln w="19050">
              <a:noFill/>
            </a:ln>
            <a:effectLst/>
          </c:spPr>
          <c:invertIfNegative val="0"/>
          <c:val>
            <c:numRef>
              <c:f>'Mission, Vision, &amp; Strategy'!$F$24</c:f>
              <c:numCache>
                <c:formatCode>0%</c:formatCode>
                <c:ptCount val="1"/>
                <c:pt idx="0">
                  <c:v>0.6</c:v>
                </c:pt>
              </c:numCache>
            </c:numRef>
          </c:val>
          <c:extLst>
            <c:ext xmlns:c16="http://schemas.microsoft.com/office/drawing/2014/chart" uri="{C3380CC4-5D6E-409C-BE32-E72D297353CC}">
              <c16:uniqueId val="{00000004-1F79-430F-96B6-56547E073F73}"/>
            </c:ext>
          </c:extLst>
        </c:ser>
        <c:dLbls>
          <c:showLegendKey val="0"/>
          <c:showVal val="0"/>
          <c:showCatName val="0"/>
          <c:showSerName val="0"/>
          <c:showPercent val="0"/>
          <c:showBubbleSize val="0"/>
        </c:dLbls>
        <c:gapWidth val="150"/>
        <c:overlap val="100"/>
        <c:axId val="498459432"/>
        <c:axId val="498460088"/>
      </c:barChart>
      <c:catAx>
        <c:axId val="498459432"/>
        <c:scaling>
          <c:orientation val="minMax"/>
        </c:scaling>
        <c:delete val="1"/>
        <c:axPos val="l"/>
        <c:numFmt formatCode="0%" sourceLinked="1"/>
        <c:majorTickMark val="out"/>
        <c:minorTickMark val="none"/>
        <c:tickLblPos val="nextTo"/>
        <c:crossAx val="498460088"/>
        <c:crosses val="autoZero"/>
        <c:auto val="1"/>
        <c:lblAlgn val="ctr"/>
        <c:lblOffset val="100"/>
        <c:noMultiLvlLbl val="0"/>
      </c:catAx>
      <c:valAx>
        <c:axId val="498460088"/>
        <c:scaling>
          <c:orientation val="minMax"/>
        </c:scaling>
        <c:delete val="1"/>
        <c:axPos val="b"/>
        <c:numFmt formatCode="0%" sourceLinked="1"/>
        <c:majorTickMark val="out"/>
        <c:minorTickMark val="none"/>
        <c:tickLblPos val="nextTo"/>
        <c:crossAx val="4984594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'Mission, Vision, &amp; Strategy'!$E$34</c:f>
              <c:strCache>
                <c:ptCount val="1"/>
                <c:pt idx="0">
                  <c:v>Strongly disagree</c:v>
                </c:pt>
              </c:strCache>
            </c:strRef>
          </c:tx>
          <c:spPr>
            <a:solidFill>
              <a:srgbClr val="FF7D03"/>
            </a:solidFill>
            <a:ln w="19050">
              <a:noFill/>
            </a:ln>
            <a:effectLst/>
          </c:spPr>
          <c:invertIfNegative val="0"/>
          <c:val>
            <c:numRef>
              <c:f>'Mission, Vision, &amp; Strategy'!$F$34</c:f>
              <c:numCache>
                <c:formatCode>0%</c:formatCode>
                <c:ptCount val="1"/>
                <c:pt idx="0">
                  <c:v>0.14285714285714285</c:v>
                </c:pt>
              </c:numCache>
            </c:numRef>
          </c:val>
          <c:extLst>
            <c:ext xmlns:c16="http://schemas.microsoft.com/office/drawing/2014/chart" uri="{C3380CC4-5D6E-409C-BE32-E72D297353CC}">
              <c16:uniqueId val="{00000000-0F0F-4650-A1D7-836680F45145}"/>
            </c:ext>
          </c:extLst>
        </c:ser>
        <c:ser>
          <c:idx val="1"/>
          <c:order val="1"/>
          <c:tx>
            <c:strRef>
              <c:f>'Mission, Vision, &amp; Strategy'!$E$35</c:f>
              <c:strCache>
                <c:ptCount val="1"/>
                <c:pt idx="0">
                  <c:v>Disagree</c:v>
                </c:pt>
              </c:strCache>
            </c:strRef>
          </c:tx>
          <c:spPr>
            <a:solidFill>
              <a:srgbClr val="FFBD73"/>
            </a:solidFill>
            <a:ln w="19050">
              <a:noFill/>
            </a:ln>
            <a:effectLst/>
          </c:spPr>
          <c:invertIfNegative val="0"/>
          <c:val>
            <c:numRef>
              <c:f>'Mission, Vision, &amp; Strategy'!$F$35</c:f>
              <c:numCache>
                <c:formatCode>0%</c:formatCode>
                <c:ptCount val="1"/>
                <c:pt idx="0">
                  <c:v>0</c:v>
                </c:pt>
              </c:numCache>
            </c:numRef>
          </c:val>
          <c:extLst>
            <c:ext xmlns:c16="http://schemas.microsoft.com/office/drawing/2014/chart" uri="{C3380CC4-5D6E-409C-BE32-E72D297353CC}">
              <c16:uniqueId val="{00000001-0F0F-4650-A1D7-836680F45145}"/>
            </c:ext>
          </c:extLst>
        </c:ser>
        <c:ser>
          <c:idx val="2"/>
          <c:order val="2"/>
          <c:tx>
            <c:strRef>
              <c:f>'Mission, Vision, &amp; Strategy'!$E$36</c:f>
              <c:strCache>
                <c:ptCount val="1"/>
                <c:pt idx="0">
                  <c:v>Neutral</c:v>
                </c:pt>
              </c:strCache>
            </c:strRef>
          </c:tx>
          <c:spPr>
            <a:solidFill>
              <a:srgbClr val="C8D0DA"/>
            </a:solidFill>
            <a:ln w="19050">
              <a:noFill/>
            </a:ln>
            <a:effectLst/>
          </c:spPr>
          <c:invertIfNegative val="0"/>
          <c:val>
            <c:numRef>
              <c:f>'Mission, Vision, &amp; Strategy'!$F$36</c:f>
              <c:numCache>
                <c:formatCode>0%</c:formatCode>
                <c:ptCount val="1"/>
                <c:pt idx="0">
                  <c:v>0</c:v>
                </c:pt>
              </c:numCache>
            </c:numRef>
          </c:val>
          <c:extLst>
            <c:ext xmlns:c16="http://schemas.microsoft.com/office/drawing/2014/chart" uri="{C3380CC4-5D6E-409C-BE32-E72D297353CC}">
              <c16:uniqueId val="{00000002-0F0F-4650-A1D7-836680F45145}"/>
            </c:ext>
          </c:extLst>
        </c:ser>
        <c:ser>
          <c:idx val="3"/>
          <c:order val="3"/>
          <c:tx>
            <c:strRef>
              <c:f>'Mission, Vision, &amp; Strategy'!$E$37</c:f>
              <c:strCache>
                <c:ptCount val="1"/>
                <c:pt idx="0">
                  <c:v>Agree</c:v>
                </c:pt>
              </c:strCache>
            </c:strRef>
          </c:tx>
          <c:spPr>
            <a:solidFill>
              <a:srgbClr val="A2CCEB"/>
            </a:solidFill>
            <a:ln w="19050">
              <a:noFill/>
            </a:ln>
            <a:effectLst/>
          </c:spPr>
          <c:invertIfNegative val="0"/>
          <c:val>
            <c:numRef>
              <c:f>'Mission, Vision, &amp; Strategy'!$F$37</c:f>
              <c:numCache>
                <c:formatCode>0%</c:formatCode>
                <c:ptCount val="1"/>
                <c:pt idx="0">
                  <c:v>0.35714285714285715</c:v>
                </c:pt>
              </c:numCache>
            </c:numRef>
          </c:val>
          <c:extLst>
            <c:ext xmlns:c16="http://schemas.microsoft.com/office/drawing/2014/chart" uri="{C3380CC4-5D6E-409C-BE32-E72D297353CC}">
              <c16:uniqueId val="{00000003-0F0F-4650-A1D7-836680F45145}"/>
            </c:ext>
          </c:extLst>
        </c:ser>
        <c:ser>
          <c:idx val="4"/>
          <c:order val="4"/>
          <c:tx>
            <c:strRef>
              <c:f>'Mission, Vision, &amp; Strategy'!$E$38</c:f>
              <c:strCache>
                <c:ptCount val="1"/>
                <c:pt idx="0">
                  <c:v>Strongly agree</c:v>
                </c:pt>
              </c:strCache>
            </c:strRef>
          </c:tx>
          <c:spPr>
            <a:solidFill>
              <a:srgbClr val="5CA1D0"/>
            </a:solidFill>
            <a:ln w="19050">
              <a:noFill/>
            </a:ln>
            <a:effectLst/>
          </c:spPr>
          <c:invertIfNegative val="0"/>
          <c:val>
            <c:numRef>
              <c:f>'Mission, Vision, &amp; Strategy'!$F$38</c:f>
              <c:numCache>
                <c:formatCode>0%</c:formatCode>
                <c:ptCount val="1"/>
                <c:pt idx="0">
                  <c:v>0.5</c:v>
                </c:pt>
              </c:numCache>
            </c:numRef>
          </c:val>
          <c:extLst>
            <c:ext xmlns:c16="http://schemas.microsoft.com/office/drawing/2014/chart" uri="{C3380CC4-5D6E-409C-BE32-E72D297353CC}">
              <c16:uniqueId val="{00000004-0F0F-4650-A1D7-836680F45145}"/>
            </c:ext>
          </c:extLst>
        </c:ser>
        <c:dLbls>
          <c:showLegendKey val="0"/>
          <c:showVal val="0"/>
          <c:showCatName val="0"/>
          <c:showSerName val="0"/>
          <c:showPercent val="0"/>
          <c:showBubbleSize val="0"/>
        </c:dLbls>
        <c:gapWidth val="150"/>
        <c:overlap val="100"/>
        <c:axId val="498459432"/>
        <c:axId val="498460088"/>
      </c:barChart>
      <c:catAx>
        <c:axId val="498459432"/>
        <c:scaling>
          <c:orientation val="minMax"/>
        </c:scaling>
        <c:delete val="1"/>
        <c:axPos val="l"/>
        <c:numFmt formatCode="0%" sourceLinked="1"/>
        <c:majorTickMark val="out"/>
        <c:minorTickMark val="none"/>
        <c:tickLblPos val="nextTo"/>
        <c:crossAx val="498460088"/>
        <c:crosses val="autoZero"/>
        <c:auto val="1"/>
        <c:lblAlgn val="ctr"/>
        <c:lblOffset val="100"/>
        <c:noMultiLvlLbl val="0"/>
      </c:catAx>
      <c:valAx>
        <c:axId val="498460088"/>
        <c:scaling>
          <c:orientation val="minMax"/>
        </c:scaling>
        <c:delete val="1"/>
        <c:axPos val="b"/>
        <c:numFmt formatCode="0%" sourceLinked="1"/>
        <c:majorTickMark val="out"/>
        <c:minorTickMark val="none"/>
        <c:tickLblPos val="nextTo"/>
        <c:crossAx val="4984594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'Mission, Vision, &amp; Strategy'!$E$62</c:f>
              <c:strCache>
                <c:ptCount val="1"/>
                <c:pt idx="0">
                  <c:v>Strongly disagree</c:v>
                </c:pt>
              </c:strCache>
            </c:strRef>
          </c:tx>
          <c:spPr>
            <a:solidFill>
              <a:srgbClr val="FF7D03"/>
            </a:solidFill>
            <a:ln w="19050">
              <a:noFill/>
            </a:ln>
            <a:effectLst/>
          </c:spPr>
          <c:invertIfNegative val="0"/>
          <c:val>
            <c:numRef>
              <c:f>'Mission, Vision, &amp; Strategy'!$F$62</c:f>
              <c:numCache>
                <c:formatCode>0%</c:formatCode>
                <c:ptCount val="1"/>
                <c:pt idx="0">
                  <c:v>0</c:v>
                </c:pt>
              </c:numCache>
            </c:numRef>
          </c:val>
          <c:extLst>
            <c:ext xmlns:c16="http://schemas.microsoft.com/office/drawing/2014/chart" uri="{C3380CC4-5D6E-409C-BE32-E72D297353CC}">
              <c16:uniqueId val="{00000000-CACA-4B42-8D0C-EF70C47F7196}"/>
            </c:ext>
          </c:extLst>
        </c:ser>
        <c:ser>
          <c:idx val="1"/>
          <c:order val="1"/>
          <c:tx>
            <c:strRef>
              <c:f>'Mission, Vision, &amp; Strategy'!$E$63</c:f>
              <c:strCache>
                <c:ptCount val="1"/>
                <c:pt idx="0">
                  <c:v>Disagree</c:v>
                </c:pt>
              </c:strCache>
            </c:strRef>
          </c:tx>
          <c:spPr>
            <a:solidFill>
              <a:srgbClr val="FFBD73"/>
            </a:solidFill>
            <a:ln w="19050">
              <a:noFill/>
            </a:ln>
            <a:effectLst/>
          </c:spPr>
          <c:invertIfNegative val="0"/>
          <c:val>
            <c:numRef>
              <c:f>'Mission, Vision, &amp; Strategy'!$F$63</c:f>
              <c:numCache>
                <c:formatCode>0%</c:formatCode>
                <c:ptCount val="1"/>
                <c:pt idx="0">
                  <c:v>6.6666666666666666E-2</c:v>
                </c:pt>
              </c:numCache>
            </c:numRef>
          </c:val>
          <c:extLst>
            <c:ext xmlns:c16="http://schemas.microsoft.com/office/drawing/2014/chart" uri="{C3380CC4-5D6E-409C-BE32-E72D297353CC}">
              <c16:uniqueId val="{00000001-CACA-4B42-8D0C-EF70C47F7196}"/>
            </c:ext>
          </c:extLst>
        </c:ser>
        <c:ser>
          <c:idx val="2"/>
          <c:order val="2"/>
          <c:tx>
            <c:strRef>
              <c:f>'Mission, Vision, &amp; Strategy'!$E$64</c:f>
              <c:strCache>
                <c:ptCount val="1"/>
                <c:pt idx="0">
                  <c:v>Neutral</c:v>
                </c:pt>
              </c:strCache>
            </c:strRef>
          </c:tx>
          <c:spPr>
            <a:solidFill>
              <a:srgbClr val="C8D0DA"/>
            </a:solidFill>
            <a:ln w="19050">
              <a:noFill/>
            </a:ln>
            <a:effectLst/>
          </c:spPr>
          <c:invertIfNegative val="0"/>
          <c:val>
            <c:numRef>
              <c:f>'Mission, Vision, &amp; Strategy'!$F$64</c:f>
              <c:numCache>
                <c:formatCode>0%</c:formatCode>
                <c:ptCount val="1"/>
                <c:pt idx="0">
                  <c:v>0.2</c:v>
                </c:pt>
              </c:numCache>
            </c:numRef>
          </c:val>
          <c:extLst>
            <c:ext xmlns:c16="http://schemas.microsoft.com/office/drawing/2014/chart" uri="{C3380CC4-5D6E-409C-BE32-E72D297353CC}">
              <c16:uniqueId val="{00000002-CACA-4B42-8D0C-EF70C47F7196}"/>
            </c:ext>
          </c:extLst>
        </c:ser>
        <c:ser>
          <c:idx val="3"/>
          <c:order val="3"/>
          <c:tx>
            <c:strRef>
              <c:f>'Mission, Vision, &amp; Strategy'!$E$65</c:f>
              <c:strCache>
                <c:ptCount val="1"/>
                <c:pt idx="0">
                  <c:v>Agree</c:v>
                </c:pt>
              </c:strCache>
            </c:strRef>
          </c:tx>
          <c:spPr>
            <a:solidFill>
              <a:srgbClr val="A2CCEB"/>
            </a:solidFill>
            <a:ln w="19050">
              <a:noFill/>
            </a:ln>
            <a:effectLst/>
          </c:spPr>
          <c:invertIfNegative val="0"/>
          <c:val>
            <c:numRef>
              <c:f>'Mission, Vision, &amp; Strategy'!$F$65</c:f>
              <c:numCache>
                <c:formatCode>0%</c:formatCode>
                <c:ptCount val="1"/>
                <c:pt idx="0">
                  <c:v>0.6</c:v>
                </c:pt>
              </c:numCache>
            </c:numRef>
          </c:val>
          <c:extLst>
            <c:ext xmlns:c16="http://schemas.microsoft.com/office/drawing/2014/chart" uri="{C3380CC4-5D6E-409C-BE32-E72D297353CC}">
              <c16:uniqueId val="{00000003-CACA-4B42-8D0C-EF70C47F7196}"/>
            </c:ext>
          </c:extLst>
        </c:ser>
        <c:ser>
          <c:idx val="4"/>
          <c:order val="4"/>
          <c:tx>
            <c:strRef>
              <c:f>'Mission, Vision, &amp; Strategy'!$E$66</c:f>
              <c:strCache>
                <c:ptCount val="1"/>
                <c:pt idx="0">
                  <c:v>Strongly agree</c:v>
                </c:pt>
              </c:strCache>
            </c:strRef>
          </c:tx>
          <c:spPr>
            <a:solidFill>
              <a:srgbClr val="5CA1D0"/>
            </a:solidFill>
            <a:ln w="19050">
              <a:noFill/>
            </a:ln>
            <a:effectLst/>
          </c:spPr>
          <c:invertIfNegative val="0"/>
          <c:val>
            <c:numRef>
              <c:f>'Mission, Vision, &amp; Strategy'!$F$66</c:f>
              <c:numCache>
                <c:formatCode>0%</c:formatCode>
                <c:ptCount val="1"/>
                <c:pt idx="0">
                  <c:v>0.13333333333333333</c:v>
                </c:pt>
              </c:numCache>
            </c:numRef>
          </c:val>
          <c:extLst>
            <c:ext xmlns:c16="http://schemas.microsoft.com/office/drawing/2014/chart" uri="{C3380CC4-5D6E-409C-BE32-E72D297353CC}">
              <c16:uniqueId val="{00000004-CACA-4B42-8D0C-EF70C47F7196}"/>
            </c:ext>
          </c:extLst>
        </c:ser>
        <c:dLbls>
          <c:showLegendKey val="0"/>
          <c:showVal val="0"/>
          <c:showCatName val="0"/>
          <c:showSerName val="0"/>
          <c:showPercent val="0"/>
          <c:showBubbleSize val="0"/>
        </c:dLbls>
        <c:gapWidth val="150"/>
        <c:overlap val="100"/>
        <c:axId val="498459432"/>
        <c:axId val="498460088"/>
      </c:barChart>
      <c:catAx>
        <c:axId val="498459432"/>
        <c:scaling>
          <c:orientation val="minMax"/>
        </c:scaling>
        <c:delete val="1"/>
        <c:axPos val="l"/>
        <c:numFmt formatCode="0%" sourceLinked="1"/>
        <c:majorTickMark val="out"/>
        <c:minorTickMark val="none"/>
        <c:tickLblPos val="nextTo"/>
        <c:crossAx val="498460088"/>
        <c:crosses val="autoZero"/>
        <c:auto val="1"/>
        <c:lblAlgn val="ctr"/>
        <c:lblOffset val="100"/>
        <c:noMultiLvlLbl val="0"/>
      </c:catAx>
      <c:valAx>
        <c:axId val="498460088"/>
        <c:scaling>
          <c:orientation val="minMax"/>
        </c:scaling>
        <c:delete val="1"/>
        <c:axPos val="b"/>
        <c:numFmt formatCode="0%" sourceLinked="1"/>
        <c:majorTickMark val="out"/>
        <c:minorTickMark val="none"/>
        <c:tickLblPos val="nextTo"/>
        <c:crossAx val="4984594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'Mission, Vision, &amp; Strategy'!$E$48</c:f>
              <c:strCache>
                <c:ptCount val="1"/>
                <c:pt idx="0">
                  <c:v>Strongly disagree</c:v>
                </c:pt>
              </c:strCache>
            </c:strRef>
          </c:tx>
          <c:spPr>
            <a:solidFill>
              <a:srgbClr val="FF7D03"/>
            </a:solidFill>
            <a:ln w="19050">
              <a:noFill/>
            </a:ln>
            <a:effectLst/>
          </c:spPr>
          <c:invertIfNegative val="0"/>
          <c:val>
            <c:numRef>
              <c:f>'Mission, Vision, &amp; Strategy'!$F$48</c:f>
              <c:numCache>
                <c:formatCode>0%</c:formatCode>
                <c:ptCount val="1"/>
                <c:pt idx="0">
                  <c:v>6.6666666666666666E-2</c:v>
                </c:pt>
              </c:numCache>
            </c:numRef>
          </c:val>
          <c:extLst>
            <c:ext xmlns:c16="http://schemas.microsoft.com/office/drawing/2014/chart" uri="{C3380CC4-5D6E-409C-BE32-E72D297353CC}">
              <c16:uniqueId val="{00000000-8DA9-498E-B19F-6AEAB8171613}"/>
            </c:ext>
          </c:extLst>
        </c:ser>
        <c:ser>
          <c:idx val="1"/>
          <c:order val="1"/>
          <c:tx>
            <c:strRef>
              <c:f>'Mission, Vision, &amp; Strategy'!$E$49</c:f>
              <c:strCache>
                <c:ptCount val="1"/>
                <c:pt idx="0">
                  <c:v>Disagree</c:v>
                </c:pt>
              </c:strCache>
            </c:strRef>
          </c:tx>
          <c:spPr>
            <a:solidFill>
              <a:srgbClr val="FFBD73"/>
            </a:solidFill>
            <a:ln w="19050">
              <a:noFill/>
            </a:ln>
            <a:effectLst/>
          </c:spPr>
          <c:invertIfNegative val="0"/>
          <c:val>
            <c:numRef>
              <c:f>'Mission, Vision, &amp; Strategy'!$F$49</c:f>
              <c:numCache>
                <c:formatCode>0%</c:formatCode>
                <c:ptCount val="1"/>
                <c:pt idx="0">
                  <c:v>0</c:v>
                </c:pt>
              </c:numCache>
            </c:numRef>
          </c:val>
          <c:extLst>
            <c:ext xmlns:c16="http://schemas.microsoft.com/office/drawing/2014/chart" uri="{C3380CC4-5D6E-409C-BE32-E72D297353CC}">
              <c16:uniqueId val="{00000001-8DA9-498E-B19F-6AEAB8171613}"/>
            </c:ext>
          </c:extLst>
        </c:ser>
        <c:ser>
          <c:idx val="2"/>
          <c:order val="2"/>
          <c:tx>
            <c:strRef>
              <c:f>'Mission, Vision, &amp; Strategy'!$E$50</c:f>
              <c:strCache>
                <c:ptCount val="1"/>
                <c:pt idx="0">
                  <c:v>Neutral</c:v>
                </c:pt>
              </c:strCache>
            </c:strRef>
          </c:tx>
          <c:spPr>
            <a:solidFill>
              <a:srgbClr val="C8D0DA"/>
            </a:solidFill>
            <a:ln w="19050">
              <a:noFill/>
            </a:ln>
            <a:effectLst/>
          </c:spPr>
          <c:invertIfNegative val="0"/>
          <c:val>
            <c:numRef>
              <c:f>'Mission, Vision, &amp; Strategy'!$F$50</c:f>
              <c:numCache>
                <c:formatCode>0%</c:formatCode>
                <c:ptCount val="1"/>
                <c:pt idx="0">
                  <c:v>0.2</c:v>
                </c:pt>
              </c:numCache>
            </c:numRef>
          </c:val>
          <c:extLst>
            <c:ext xmlns:c16="http://schemas.microsoft.com/office/drawing/2014/chart" uri="{C3380CC4-5D6E-409C-BE32-E72D297353CC}">
              <c16:uniqueId val="{00000002-8DA9-498E-B19F-6AEAB8171613}"/>
            </c:ext>
          </c:extLst>
        </c:ser>
        <c:ser>
          <c:idx val="3"/>
          <c:order val="3"/>
          <c:tx>
            <c:strRef>
              <c:f>'Mission, Vision, &amp; Strategy'!$E$51</c:f>
              <c:strCache>
                <c:ptCount val="1"/>
                <c:pt idx="0">
                  <c:v>Agree</c:v>
                </c:pt>
              </c:strCache>
            </c:strRef>
          </c:tx>
          <c:spPr>
            <a:solidFill>
              <a:srgbClr val="A2CCEB"/>
            </a:solidFill>
            <a:ln w="19050">
              <a:noFill/>
            </a:ln>
            <a:effectLst/>
          </c:spPr>
          <c:invertIfNegative val="0"/>
          <c:val>
            <c:numRef>
              <c:f>'Mission, Vision, &amp; Strategy'!$F$51</c:f>
              <c:numCache>
                <c:formatCode>0%</c:formatCode>
                <c:ptCount val="1"/>
                <c:pt idx="0">
                  <c:v>0.6</c:v>
                </c:pt>
              </c:numCache>
            </c:numRef>
          </c:val>
          <c:extLst>
            <c:ext xmlns:c16="http://schemas.microsoft.com/office/drawing/2014/chart" uri="{C3380CC4-5D6E-409C-BE32-E72D297353CC}">
              <c16:uniqueId val="{00000003-8DA9-498E-B19F-6AEAB8171613}"/>
            </c:ext>
          </c:extLst>
        </c:ser>
        <c:ser>
          <c:idx val="4"/>
          <c:order val="4"/>
          <c:tx>
            <c:strRef>
              <c:f>'Mission, Vision, &amp; Strategy'!$E$52</c:f>
              <c:strCache>
                <c:ptCount val="1"/>
                <c:pt idx="0">
                  <c:v>Strongly agree</c:v>
                </c:pt>
              </c:strCache>
            </c:strRef>
          </c:tx>
          <c:spPr>
            <a:solidFill>
              <a:srgbClr val="5CA1D0"/>
            </a:solidFill>
            <a:ln w="19050">
              <a:noFill/>
            </a:ln>
            <a:effectLst/>
          </c:spPr>
          <c:invertIfNegative val="0"/>
          <c:val>
            <c:numRef>
              <c:f>'Mission, Vision, &amp; Strategy'!$F$52</c:f>
              <c:numCache>
                <c:formatCode>0%</c:formatCode>
                <c:ptCount val="1"/>
                <c:pt idx="0">
                  <c:v>0.13333333333333333</c:v>
                </c:pt>
              </c:numCache>
            </c:numRef>
          </c:val>
          <c:extLst>
            <c:ext xmlns:c16="http://schemas.microsoft.com/office/drawing/2014/chart" uri="{C3380CC4-5D6E-409C-BE32-E72D297353CC}">
              <c16:uniqueId val="{00000004-8DA9-498E-B19F-6AEAB8171613}"/>
            </c:ext>
          </c:extLst>
        </c:ser>
        <c:dLbls>
          <c:showLegendKey val="0"/>
          <c:showVal val="0"/>
          <c:showCatName val="0"/>
          <c:showSerName val="0"/>
          <c:showPercent val="0"/>
          <c:showBubbleSize val="0"/>
        </c:dLbls>
        <c:gapWidth val="150"/>
        <c:overlap val="100"/>
        <c:axId val="498459432"/>
        <c:axId val="498460088"/>
      </c:barChart>
      <c:catAx>
        <c:axId val="498459432"/>
        <c:scaling>
          <c:orientation val="minMax"/>
        </c:scaling>
        <c:delete val="1"/>
        <c:axPos val="l"/>
        <c:numFmt formatCode="0%" sourceLinked="1"/>
        <c:majorTickMark val="out"/>
        <c:minorTickMark val="none"/>
        <c:tickLblPos val="nextTo"/>
        <c:crossAx val="498460088"/>
        <c:crosses val="autoZero"/>
        <c:auto val="1"/>
        <c:lblAlgn val="ctr"/>
        <c:lblOffset val="100"/>
        <c:noMultiLvlLbl val="0"/>
      </c:catAx>
      <c:valAx>
        <c:axId val="498460088"/>
        <c:scaling>
          <c:orientation val="minMax"/>
        </c:scaling>
        <c:delete val="1"/>
        <c:axPos val="b"/>
        <c:numFmt formatCode="0%" sourceLinked="1"/>
        <c:majorTickMark val="out"/>
        <c:minorTickMark val="none"/>
        <c:tickLblPos val="nextTo"/>
        <c:crossAx val="4984594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'Mission, Vision, &amp; Strategy'!$E$76</c:f>
              <c:strCache>
                <c:ptCount val="1"/>
                <c:pt idx="0">
                  <c:v>Strongly disagree</c:v>
                </c:pt>
              </c:strCache>
            </c:strRef>
          </c:tx>
          <c:spPr>
            <a:solidFill>
              <a:srgbClr val="FF7D03"/>
            </a:solidFill>
            <a:ln w="19050">
              <a:noFill/>
            </a:ln>
            <a:effectLst/>
          </c:spPr>
          <c:invertIfNegative val="0"/>
          <c:val>
            <c:numRef>
              <c:f>'Mission, Vision, &amp; Strategy'!$F$76</c:f>
              <c:numCache>
                <c:formatCode>0%</c:formatCode>
                <c:ptCount val="1"/>
                <c:pt idx="0">
                  <c:v>6.6666666666666666E-2</c:v>
                </c:pt>
              </c:numCache>
            </c:numRef>
          </c:val>
          <c:extLst>
            <c:ext xmlns:c16="http://schemas.microsoft.com/office/drawing/2014/chart" uri="{C3380CC4-5D6E-409C-BE32-E72D297353CC}">
              <c16:uniqueId val="{00000000-0FC6-4F9E-B5EE-575C0E47EDB1}"/>
            </c:ext>
          </c:extLst>
        </c:ser>
        <c:ser>
          <c:idx val="1"/>
          <c:order val="1"/>
          <c:tx>
            <c:strRef>
              <c:f>'Mission, Vision, &amp; Strategy'!$E$77</c:f>
              <c:strCache>
                <c:ptCount val="1"/>
                <c:pt idx="0">
                  <c:v>Disagree</c:v>
                </c:pt>
              </c:strCache>
            </c:strRef>
          </c:tx>
          <c:spPr>
            <a:solidFill>
              <a:srgbClr val="FFBD73"/>
            </a:solidFill>
            <a:ln w="19050">
              <a:noFill/>
            </a:ln>
            <a:effectLst/>
          </c:spPr>
          <c:invertIfNegative val="0"/>
          <c:val>
            <c:numRef>
              <c:f>'Mission, Vision, &amp; Strategy'!$F$77</c:f>
              <c:numCache>
                <c:formatCode>0%</c:formatCode>
                <c:ptCount val="1"/>
                <c:pt idx="0">
                  <c:v>0</c:v>
                </c:pt>
              </c:numCache>
            </c:numRef>
          </c:val>
          <c:extLst>
            <c:ext xmlns:c16="http://schemas.microsoft.com/office/drawing/2014/chart" uri="{C3380CC4-5D6E-409C-BE32-E72D297353CC}">
              <c16:uniqueId val="{00000001-0FC6-4F9E-B5EE-575C0E47EDB1}"/>
            </c:ext>
          </c:extLst>
        </c:ser>
        <c:ser>
          <c:idx val="2"/>
          <c:order val="2"/>
          <c:tx>
            <c:strRef>
              <c:f>'Mission, Vision, &amp; Strategy'!$E$78</c:f>
              <c:strCache>
                <c:ptCount val="1"/>
                <c:pt idx="0">
                  <c:v>Neutral</c:v>
                </c:pt>
              </c:strCache>
            </c:strRef>
          </c:tx>
          <c:spPr>
            <a:solidFill>
              <a:srgbClr val="C8D0DA"/>
            </a:solidFill>
            <a:ln w="19050">
              <a:noFill/>
            </a:ln>
            <a:effectLst/>
          </c:spPr>
          <c:invertIfNegative val="0"/>
          <c:val>
            <c:numRef>
              <c:f>'Mission, Vision, &amp; Strategy'!$F$78</c:f>
              <c:numCache>
                <c:formatCode>0%</c:formatCode>
                <c:ptCount val="1"/>
                <c:pt idx="0">
                  <c:v>0.33333333333333331</c:v>
                </c:pt>
              </c:numCache>
            </c:numRef>
          </c:val>
          <c:extLst>
            <c:ext xmlns:c16="http://schemas.microsoft.com/office/drawing/2014/chart" uri="{C3380CC4-5D6E-409C-BE32-E72D297353CC}">
              <c16:uniqueId val="{00000002-0FC6-4F9E-B5EE-575C0E47EDB1}"/>
            </c:ext>
          </c:extLst>
        </c:ser>
        <c:ser>
          <c:idx val="3"/>
          <c:order val="3"/>
          <c:tx>
            <c:strRef>
              <c:f>'Mission, Vision, &amp; Strategy'!$E$79</c:f>
              <c:strCache>
                <c:ptCount val="1"/>
                <c:pt idx="0">
                  <c:v>Agree</c:v>
                </c:pt>
              </c:strCache>
            </c:strRef>
          </c:tx>
          <c:spPr>
            <a:solidFill>
              <a:srgbClr val="A2CCEB"/>
            </a:solidFill>
            <a:ln w="19050">
              <a:noFill/>
            </a:ln>
            <a:effectLst/>
          </c:spPr>
          <c:invertIfNegative val="0"/>
          <c:val>
            <c:numRef>
              <c:f>'Mission, Vision, &amp; Strategy'!$F$79</c:f>
              <c:numCache>
                <c:formatCode>0%</c:formatCode>
                <c:ptCount val="1"/>
                <c:pt idx="0">
                  <c:v>0.53333333333333333</c:v>
                </c:pt>
              </c:numCache>
            </c:numRef>
          </c:val>
          <c:extLst>
            <c:ext xmlns:c16="http://schemas.microsoft.com/office/drawing/2014/chart" uri="{C3380CC4-5D6E-409C-BE32-E72D297353CC}">
              <c16:uniqueId val="{00000003-0FC6-4F9E-B5EE-575C0E47EDB1}"/>
            </c:ext>
          </c:extLst>
        </c:ser>
        <c:ser>
          <c:idx val="4"/>
          <c:order val="4"/>
          <c:tx>
            <c:strRef>
              <c:f>'Mission, Vision, &amp; Strategy'!$E$80</c:f>
              <c:strCache>
                <c:ptCount val="1"/>
                <c:pt idx="0">
                  <c:v>Strongly agree</c:v>
                </c:pt>
              </c:strCache>
            </c:strRef>
          </c:tx>
          <c:spPr>
            <a:solidFill>
              <a:srgbClr val="5CA1D0"/>
            </a:solidFill>
            <a:ln w="19050">
              <a:noFill/>
            </a:ln>
            <a:effectLst/>
          </c:spPr>
          <c:invertIfNegative val="0"/>
          <c:val>
            <c:numRef>
              <c:f>'Mission, Vision, &amp; Strategy'!$F$80</c:f>
              <c:numCache>
                <c:formatCode>0%</c:formatCode>
                <c:ptCount val="1"/>
                <c:pt idx="0">
                  <c:v>6.6666666666666666E-2</c:v>
                </c:pt>
              </c:numCache>
            </c:numRef>
          </c:val>
          <c:extLst>
            <c:ext xmlns:c16="http://schemas.microsoft.com/office/drawing/2014/chart" uri="{C3380CC4-5D6E-409C-BE32-E72D297353CC}">
              <c16:uniqueId val="{00000004-0FC6-4F9E-B5EE-575C0E47EDB1}"/>
            </c:ext>
          </c:extLst>
        </c:ser>
        <c:dLbls>
          <c:showLegendKey val="0"/>
          <c:showVal val="0"/>
          <c:showCatName val="0"/>
          <c:showSerName val="0"/>
          <c:showPercent val="0"/>
          <c:showBubbleSize val="0"/>
        </c:dLbls>
        <c:gapWidth val="150"/>
        <c:overlap val="100"/>
        <c:axId val="498459432"/>
        <c:axId val="498460088"/>
      </c:barChart>
      <c:catAx>
        <c:axId val="498459432"/>
        <c:scaling>
          <c:orientation val="minMax"/>
        </c:scaling>
        <c:delete val="1"/>
        <c:axPos val="l"/>
        <c:numFmt formatCode="0%" sourceLinked="1"/>
        <c:majorTickMark val="out"/>
        <c:minorTickMark val="none"/>
        <c:tickLblPos val="nextTo"/>
        <c:crossAx val="498460088"/>
        <c:crosses val="autoZero"/>
        <c:auto val="1"/>
        <c:lblAlgn val="ctr"/>
        <c:lblOffset val="100"/>
        <c:noMultiLvlLbl val="0"/>
      </c:catAx>
      <c:valAx>
        <c:axId val="498460088"/>
        <c:scaling>
          <c:orientation val="minMax"/>
        </c:scaling>
        <c:delete val="1"/>
        <c:axPos val="b"/>
        <c:numFmt formatCode="0%" sourceLinked="1"/>
        <c:majorTickMark val="out"/>
        <c:minorTickMark val="none"/>
        <c:tickLblPos val="nextTo"/>
        <c:crossAx val="4984594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1169"/>
          </a:xfrm>
          <a:prstGeom prst="rect">
            <a:avLst/>
          </a:prstGeom>
          <a:noFill/>
          <a:ln>
            <a:noFill/>
          </a:ln>
        </p:spPr>
        <p:txBody>
          <a:bodyPr spcFirstLastPara="1" wrap="square" lIns="92750" tIns="46375" rIns="92750" bIns="463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1169"/>
          </a:xfrm>
          <a:prstGeom prst="rect">
            <a:avLst/>
          </a:prstGeom>
          <a:noFill/>
          <a:ln>
            <a:noFill/>
          </a:ln>
        </p:spPr>
        <p:txBody>
          <a:bodyPr spcFirstLastPara="1" wrap="square" lIns="92750" tIns="46375" rIns="92750" bIns="463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381103"/>
            <a:ext cx="5608320" cy="4150519"/>
          </a:xfrm>
          <a:prstGeom prst="rect">
            <a:avLst/>
          </a:prstGeom>
          <a:noFill/>
          <a:ln>
            <a:noFill/>
          </a:ln>
        </p:spPr>
        <p:txBody>
          <a:bodyPr spcFirstLastPara="1" wrap="square" lIns="92750" tIns="46375" rIns="92750" bIns="463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760605"/>
            <a:ext cx="3037840" cy="461169"/>
          </a:xfrm>
          <a:prstGeom prst="rect">
            <a:avLst/>
          </a:prstGeom>
          <a:noFill/>
          <a:ln>
            <a:noFill/>
          </a:ln>
        </p:spPr>
        <p:txBody>
          <a:bodyPr spcFirstLastPara="1" wrap="square" lIns="92750" tIns="46375" rIns="92750" bIns="463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760605"/>
            <a:ext cx="3037840" cy="461169"/>
          </a:xfrm>
          <a:prstGeom prst="rect">
            <a:avLst/>
          </a:prstGeom>
          <a:noFill/>
          <a:ln>
            <a:noFill/>
          </a:ln>
        </p:spPr>
        <p:txBody>
          <a:bodyPr spcFirstLastPara="1" wrap="square" lIns="92750" tIns="46375" rIns="92750" bIns="463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984755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notes"/>
          <p:cNvSpPr txBox="1">
            <a:spLocks noGrp="1"/>
          </p:cNvSpPr>
          <p:nvPr>
            <p:ph type="body" idx="1"/>
          </p:nvPr>
        </p:nvSpPr>
        <p:spPr>
          <a:xfrm>
            <a:off x="701040" y="4381103"/>
            <a:ext cx="5608320" cy="4150519"/>
          </a:xfrm>
          <a:prstGeom prst="rect">
            <a:avLst/>
          </a:prstGeom>
        </p:spPr>
        <p:txBody>
          <a:bodyPr spcFirstLastPara="1" wrap="square" lIns="92750" tIns="46375" rIns="92750" bIns="46375" anchor="t" anchorCtr="0">
            <a:noAutofit/>
          </a:bodyPr>
          <a:lstStyle/>
          <a:p>
            <a:pPr marL="0" lvl="0" indent="0" algn="l" rtl="0">
              <a:spcBef>
                <a:spcPts val="0"/>
              </a:spcBef>
              <a:spcAft>
                <a:spcPts val="0"/>
              </a:spcAft>
              <a:buNone/>
            </a:pPr>
            <a:endParaRPr/>
          </a:p>
        </p:txBody>
      </p:sp>
      <p:sp>
        <p:nvSpPr>
          <p:cNvPr id="184" name="Google Shape;184;p1: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5c37db0f0c_0_1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g5c37db0f0c_0_15:notes"/>
          <p:cNvSpPr txBox="1">
            <a:spLocks noGrp="1"/>
          </p:cNvSpPr>
          <p:nvPr>
            <p:ph type="body" idx="1"/>
          </p:nvPr>
        </p:nvSpPr>
        <p:spPr>
          <a:xfrm>
            <a:off x="701040" y="4381103"/>
            <a:ext cx="5608200" cy="4150500"/>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221" name="Google Shape;221;g5c37db0f0c_0_15:notes"/>
          <p:cNvSpPr txBox="1">
            <a:spLocks noGrp="1"/>
          </p:cNvSpPr>
          <p:nvPr>
            <p:ph type="sldNum" idx="12"/>
          </p:nvPr>
        </p:nvSpPr>
        <p:spPr>
          <a:xfrm>
            <a:off x="3970938" y="8760605"/>
            <a:ext cx="3037800" cy="461100"/>
          </a:xfrm>
          <a:prstGeom prst="rect">
            <a:avLst/>
          </a:prstGeom>
          <a:noFill/>
          <a:ln>
            <a:noFill/>
          </a:ln>
        </p:spPr>
        <p:txBody>
          <a:bodyPr spcFirstLastPara="1" wrap="square" lIns="92750" tIns="46375" rIns="92750" bIns="46375"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strike="noStrike" cap="none">
                <a:solidFill>
                  <a:srgbClr val="000000"/>
                </a:solidFill>
              </a:rPr>
              <a:t>10</a:t>
            </a:fld>
            <a:endParaRPr sz="1800" b="0" i="0" u="none" strike="noStrike" cap="none">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5c37db0f0c_0_56:notes"/>
          <p:cNvSpPr txBox="1">
            <a:spLocks noGrp="1"/>
          </p:cNvSpPr>
          <p:nvPr>
            <p:ph type="body" idx="1"/>
          </p:nvPr>
        </p:nvSpPr>
        <p:spPr>
          <a:xfrm>
            <a:off x="701040" y="4381103"/>
            <a:ext cx="5608200" cy="4150500"/>
          </a:xfrm>
          <a:prstGeom prst="rect">
            <a:avLst/>
          </a:prstGeom>
        </p:spPr>
        <p:txBody>
          <a:bodyPr spcFirstLastPara="1" wrap="square" lIns="92750" tIns="46375" rIns="92750" bIns="46375" anchor="t" anchorCtr="0">
            <a:noAutofit/>
          </a:bodyPr>
          <a:lstStyle/>
          <a:p>
            <a:pPr marL="0" lvl="0" indent="0" algn="l" rtl="0">
              <a:spcBef>
                <a:spcPts val="0"/>
              </a:spcBef>
              <a:spcAft>
                <a:spcPts val="0"/>
              </a:spcAft>
              <a:buNone/>
            </a:pPr>
            <a:endParaRPr/>
          </a:p>
        </p:txBody>
      </p:sp>
      <p:sp>
        <p:nvSpPr>
          <p:cNvPr id="205" name="Google Shape;205;g5c37db0f0c_0_56: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844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5:notes"/>
          <p:cNvSpPr txBox="1">
            <a:spLocks noGrp="1"/>
          </p:cNvSpPr>
          <p:nvPr>
            <p:ph type="body" idx="1"/>
          </p:nvPr>
        </p:nvSpPr>
        <p:spPr>
          <a:xfrm>
            <a:off x="701040" y="4381103"/>
            <a:ext cx="5608320" cy="4150519"/>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214" name="Google Shape;214;p5:notes"/>
          <p:cNvSpPr txBox="1">
            <a:spLocks noGrp="1"/>
          </p:cNvSpPr>
          <p:nvPr>
            <p:ph type="sldNum" idx="12"/>
          </p:nvPr>
        </p:nvSpPr>
        <p:spPr>
          <a:xfrm>
            <a:off x="3970938" y="8760605"/>
            <a:ext cx="3037840" cy="461169"/>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15</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5c37db0f0c_0_1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g5c37db0f0c_0_15:notes"/>
          <p:cNvSpPr txBox="1">
            <a:spLocks noGrp="1"/>
          </p:cNvSpPr>
          <p:nvPr>
            <p:ph type="body" idx="1"/>
          </p:nvPr>
        </p:nvSpPr>
        <p:spPr>
          <a:xfrm>
            <a:off x="701040" y="4381103"/>
            <a:ext cx="5608200" cy="4150500"/>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221" name="Google Shape;221;g5c37db0f0c_0_15:notes"/>
          <p:cNvSpPr txBox="1">
            <a:spLocks noGrp="1"/>
          </p:cNvSpPr>
          <p:nvPr>
            <p:ph type="sldNum" idx="12"/>
          </p:nvPr>
        </p:nvSpPr>
        <p:spPr>
          <a:xfrm>
            <a:off x="3970938" y="8760605"/>
            <a:ext cx="3037800" cy="461100"/>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16</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5c37db0f0c_0_28: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g5c37db0f0c_0_28:notes"/>
          <p:cNvSpPr txBox="1">
            <a:spLocks noGrp="1"/>
          </p:cNvSpPr>
          <p:nvPr>
            <p:ph type="body" idx="1"/>
          </p:nvPr>
        </p:nvSpPr>
        <p:spPr>
          <a:xfrm>
            <a:off x="701040" y="4381103"/>
            <a:ext cx="5608200" cy="4150500"/>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228" name="Google Shape;228;g5c37db0f0c_0_28:notes"/>
          <p:cNvSpPr txBox="1">
            <a:spLocks noGrp="1"/>
          </p:cNvSpPr>
          <p:nvPr>
            <p:ph type="sldNum" idx="12"/>
          </p:nvPr>
        </p:nvSpPr>
        <p:spPr>
          <a:xfrm>
            <a:off x="3970938" y="8760605"/>
            <a:ext cx="3037800" cy="461100"/>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17</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5c37db0f0c_0_28: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g5c37db0f0c_0_28:notes"/>
          <p:cNvSpPr txBox="1">
            <a:spLocks noGrp="1"/>
          </p:cNvSpPr>
          <p:nvPr>
            <p:ph type="body" idx="1"/>
          </p:nvPr>
        </p:nvSpPr>
        <p:spPr>
          <a:xfrm>
            <a:off x="701040" y="4381103"/>
            <a:ext cx="5608200" cy="4150500"/>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228" name="Google Shape;228;g5c37db0f0c_0_28:notes"/>
          <p:cNvSpPr txBox="1">
            <a:spLocks noGrp="1"/>
          </p:cNvSpPr>
          <p:nvPr>
            <p:ph type="sldNum" idx="12"/>
          </p:nvPr>
        </p:nvSpPr>
        <p:spPr>
          <a:xfrm>
            <a:off x="3970938" y="8760605"/>
            <a:ext cx="3037800" cy="461100"/>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18</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8410690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5c37db0f0c_0_3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4" name="Google Shape;234;g5c37db0f0c_0_35:notes"/>
          <p:cNvSpPr txBox="1">
            <a:spLocks noGrp="1"/>
          </p:cNvSpPr>
          <p:nvPr>
            <p:ph type="body" idx="1"/>
          </p:nvPr>
        </p:nvSpPr>
        <p:spPr>
          <a:xfrm>
            <a:off x="701040" y="4381103"/>
            <a:ext cx="5608200" cy="4150500"/>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b="1" dirty="0"/>
              <a:t>In 2017 we launched an ED cohort which has largely been dormant for the last year. We’ll be reaching out soon to invite network leaders for their participation in this program, which will kick off before the end of the year with bi-monthly meetings thereafter. </a:t>
            </a:r>
          </a:p>
          <a:p>
            <a:pPr marL="0" marR="0" lvl="0" indent="0" algn="l" rtl="0">
              <a:lnSpc>
                <a:spcPct val="100000"/>
              </a:lnSpc>
              <a:spcBef>
                <a:spcPts val="0"/>
              </a:spcBef>
              <a:spcAft>
                <a:spcPts val="0"/>
              </a:spcAft>
              <a:buClr>
                <a:schemeClr val="dk1"/>
              </a:buClr>
              <a:buSzPts val="1100"/>
              <a:buFont typeface="Arial"/>
              <a:buNone/>
            </a:pPr>
            <a:endParaRPr lang="en-US" b="1" dirty="0"/>
          </a:p>
          <a:p>
            <a:pPr marL="0" marR="0" lvl="0" indent="0" algn="l" rtl="0">
              <a:lnSpc>
                <a:spcPct val="100000"/>
              </a:lnSpc>
              <a:spcBef>
                <a:spcPts val="0"/>
              </a:spcBef>
              <a:spcAft>
                <a:spcPts val="0"/>
              </a:spcAft>
              <a:buClr>
                <a:schemeClr val="dk1"/>
              </a:buClr>
              <a:buSzPts val="1100"/>
              <a:buFont typeface="Arial"/>
              <a:buNone/>
            </a:pPr>
            <a:endParaRPr lang="en-US" b="1" dirty="0"/>
          </a:p>
          <a:p>
            <a:pPr marL="0" marR="0" lvl="0" indent="0" algn="l" rtl="0">
              <a:lnSpc>
                <a:spcPct val="100000"/>
              </a:lnSpc>
              <a:spcBef>
                <a:spcPts val="0"/>
              </a:spcBef>
              <a:spcAft>
                <a:spcPts val="0"/>
              </a:spcAft>
              <a:buClr>
                <a:schemeClr val="dk1"/>
              </a:buClr>
              <a:buSzPts val="1100"/>
              <a:buFont typeface="Arial"/>
              <a:buNone/>
            </a:pPr>
            <a:r>
              <a:rPr lang="en-US" b="1" dirty="0"/>
              <a:t>TRANSITION</a:t>
            </a:r>
          </a:p>
          <a:p>
            <a:pPr marL="0" marR="0" lvl="0" indent="0" algn="l" rtl="0">
              <a:lnSpc>
                <a:spcPct val="100000"/>
              </a:lnSpc>
              <a:spcBef>
                <a:spcPts val="0"/>
              </a:spcBef>
              <a:spcAft>
                <a:spcPts val="0"/>
              </a:spcAft>
              <a:buClr>
                <a:schemeClr val="dk1"/>
              </a:buClr>
              <a:buSzPts val="1100"/>
              <a:buFont typeface="Arial"/>
              <a:buNone/>
            </a:pPr>
            <a:r>
              <a:rPr lang="en-US" b="1" dirty="0"/>
              <a:t>This fall we’ll also be working to finalize our 2020 programs and event calendar, informed in large part by the continued dialogue with you… that Cathy will share a bit more about now. </a:t>
            </a:r>
            <a:endParaRPr dirty="0"/>
          </a:p>
          <a:p>
            <a:pPr marL="0" marR="0" lvl="0" indent="0" algn="l" rtl="0">
              <a:lnSpc>
                <a:spcPct val="100000"/>
              </a:lnSpc>
              <a:spcBef>
                <a:spcPts val="0"/>
              </a:spcBef>
              <a:spcAft>
                <a:spcPts val="0"/>
              </a:spcAft>
              <a:buClr>
                <a:schemeClr val="dk1"/>
              </a:buClr>
              <a:buSzPts val="1200"/>
              <a:buFont typeface="Calibri"/>
              <a:buNone/>
            </a:pPr>
            <a:endParaRPr dirty="0"/>
          </a:p>
        </p:txBody>
      </p:sp>
      <p:sp>
        <p:nvSpPr>
          <p:cNvPr id="235" name="Google Shape;235;g5c37db0f0c_0_35:notes"/>
          <p:cNvSpPr txBox="1">
            <a:spLocks noGrp="1"/>
          </p:cNvSpPr>
          <p:nvPr>
            <p:ph type="sldNum" idx="12"/>
          </p:nvPr>
        </p:nvSpPr>
        <p:spPr>
          <a:xfrm>
            <a:off x="3970938" y="8760605"/>
            <a:ext cx="3037800" cy="461100"/>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19</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0484137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5c37db0f0c_0_56:notes"/>
          <p:cNvSpPr txBox="1">
            <a:spLocks noGrp="1"/>
          </p:cNvSpPr>
          <p:nvPr>
            <p:ph type="body" idx="1"/>
          </p:nvPr>
        </p:nvSpPr>
        <p:spPr>
          <a:xfrm>
            <a:off x="701040" y="4381103"/>
            <a:ext cx="5608200" cy="4150500"/>
          </a:xfrm>
          <a:prstGeom prst="rect">
            <a:avLst/>
          </a:prstGeom>
        </p:spPr>
        <p:txBody>
          <a:bodyPr spcFirstLastPara="1" wrap="square" lIns="92750" tIns="46375" rIns="92750" bIns="46375" anchor="t" anchorCtr="0">
            <a:noAutofit/>
          </a:bodyPr>
          <a:lstStyle/>
          <a:p>
            <a:pPr marL="0" lvl="0" indent="0" algn="l" rtl="0">
              <a:spcBef>
                <a:spcPts val="0"/>
              </a:spcBef>
              <a:spcAft>
                <a:spcPts val="0"/>
              </a:spcAft>
              <a:buNone/>
            </a:pPr>
            <a:endParaRPr/>
          </a:p>
        </p:txBody>
      </p:sp>
      <p:sp>
        <p:nvSpPr>
          <p:cNvPr id="205" name="Google Shape;205;g5c37db0f0c_0_56: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9125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5:notes"/>
          <p:cNvSpPr txBox="1">
            <a:spLocks noGrp="1"/>
          </p:cNvSpPr>
          <p:nvPr>
            <p:ph type="body" idx="1"/>
          </p:nvPr>
        </p:nvSpPr>
        <p:spPr>
          <a:xfrm>
            <a:off x="701040" y="4381103"/>
            <a:ext cx="5608320" cy="4150519"/>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214" name="Google Shape;214;p5:notes"/>
          <p:cNvSpPr txBox="1">
            <a:spLocks noGrp="1"/>
          </p:cNvSpPr>
          <p:nvPr>
            <p:ph type="sldNum" idx="12"/>
          </p:nvPr>
        </p:nvSpPr>
        <p:spPr>
          <a:xfrm>
            <a:off x="3970938" y="8760605"/>
            <a:ext cx="3037840" cy="461169"/>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21</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2199950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5:notes"/>
          <p:cNvSpPr txBox="1">
            <a:spLocks noGrp="1"/>
          </p:cNvSpPr>
          <p:nvPr>
            <p:ph type="body" idx="1"/>
          </p:nvPr>
        </p:nvSpPr>
        <p:spPr>
          <a:xfrm>
            <a:off x="701040" y="4381103"/>
            <a:ext cx="5608320" cy="4150519"/>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214" name="Google Shape;214;p5:notes"/>
          <p:cNvSpPr txBox="1">
            <a:spLocks noGrp="1"/>
          </p:cNvSpPr>
          <p:nvPr>
            <p:ph type="sldNum" idx="12"/>
          </p:nvPr>
        </p:nvSpPr>
        <p:spPr>
          <a:xfrm>
            <a:off x="3970938" y="8760605"/>
            <a:ext cx="3037840" cy="461169"/>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22</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notes"/>
          <p:cNvSpPr txBox="1">
            <a:spLocks noGrp="1"/>
          </p:cNvSpPr>
          <p:nvPr>
            <p:ph type="body" idx="1"/>
          </p:nvPr>
        </p:nvSpPr>
        <p:spPr>
          <a:xfrm>
            <a:off x="701040" y="4381103"/>
            <a:ext cx="5608320" cy="4150519"/>
          </a:xfrm>
          <a:prstGeom prst="rect">
            <a:avLst/>
          </a:prstGeom>
        </p:spPr>
        <p:txBody>
          <a:bodyPr spcFirstLastPara="1" wrap="square" lIns="92750" tIns="46375" rIns="92750" bIns="46375" anchor="t" anchorCtr="0">
            <a:noAutofit/>
          </a:bodyPr>
          <a:lstStyle/>
          <a:p>
            <a:pPr marL="0" lvl="0" indent="0" algn="l" rtl="0">
              <a:spcBef>
                <a:spcPts val="0"/>
              </a:spcBef>
              <a:spcAft>
                <a:spcPts val="0"/>
              </a:spcAft>
              <a:buNone/>
            </a:pPr>
            <a:endParaRPr/>
          </a:p>
        </p:txBody>
      </p:sp>
      <p:sp>
        <p:nvSpPr>
          <p:cNvPr id="184" name="Google Shape;184;p1: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5:notes"/>
          <p:cNvSpPr txBox="1">
            <a:spLocks noGrp="1"/>
          </p:cNvSpPr>
          <p:nvPr>
            <p:ph type="body" idx="1"/>
          </p:nvPr>
        </p:nvSpPr>
        <p:spPr>
          <a:xfrm>
            <a:off x="701040" y="4381103"/>
            <a:ext cx="5608320" cy="4150519"/>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214" name="Google Shape;214;p5:notes"/>
          <p:cNvSpPr txBox="1">
            <a:spLocks noGrp="1"/>
          </p:cNvSpPr>
          <p:nvPr>
            <p:ph type="sldNum" idx="12"/>
          </p:nvPr>
        </p:nvSpPr>
        <p:spPr>
          <a:xfrm>
            <a:off x="3970938" y="8760605"/>
            <a:ext cx="3037840" cy="461169"/>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23</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829927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5c37db0f0c_0_56:notes"/>
          <p:cNvSpPr txBox="1">
            <a:spLocks noGrp="1"/>
          </p:cNvSpPr>
          <p:nvPr>
            <p:ph type="body" idx="1"/>
          </p:nvPr>
        </p:nvSpPr>
        <p:spPr>
          <a:xfrm>
            <a:off x="701040" y="4381103"/>
            <a:ext cx="5608200" cy="4150500"/>
          </a:xfrm>
          <a:prstGeom prst="rect">
            <a:avLst/>
          </a:prstGeom>
        </p:spPr>
        <p:txBody>
          <a:bodyPr spcFirstLastPara="1" wrap="square" lIns="92750" tIns="46375" rIns="92750" bIns="46375" anchor="t" anchorCtr="0">
            <a:noAutofit/>
          </a:bodyPr>
          <a:lstStyle/>
          <a:p>
            <a:pPr marL="0" lvl="0" indent="0" algn="l" rtl="0">
              <a:spcBef>
                <a:spcPts val="0"/>
              </a:spcBef>
              <a:spcAft>
                <a:spcPts val="0"/>
              </a:spcAft>
              <a:buNone/>
            </a:pPr>
            <a:endParaRPr/>
          </a:p>
        </p:txBody>
      </p:sp>
      <p:sp>
        <p:nvSpPr>
          <p:cNvPr id="205" name="Google Shape;205;g5c37db0f0c_0_56: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5c37db0f0c_0_56:notes"/>
          <p:cNvSpPr txBox="1">
            <a:spLocks noGrp="1"/>
          </p:cNvSpPr>
          <p:nvPr>
            <p:ph type="body" idx="1"/>
          </p:nvPr>
        </p:nvSpPr>
        <p:spPr>
          <a:xfrm>
            <a:off x="701040" y="4381103"/>
            <a:ext cx="5608200" cy="4150500"/>
          </a:xfrm>
          <a:prstGeom prst="rect">
            <a:avLst/>
          </a:prstGeom>
        </p:spPr>
        <p:txBody>
          <a:bodyPr spcFirstLastPara="1" wrap="square" lIns="92750" tIns="46375" rIns="92750" bIns="46375" anchor="t" anchorCtr="0">
            <a:noAutofit/>
          </a:bodyPr>
          <a:lstStyle/>
          <a:p>
            <a:pPr marL="0" lvl="0" indent="0" algn="l" rtl="0">
              <a:spcBef>
                <a:spcPts val="0"/>
              </a:spcBef>
              <a:spcAft>
                <a:spcPts val="0"/>
              </a:spcAft>
              <a:buNone/>
            </a:pPr>
            <a:endParaRPr/>
          </a:p>
        </p:txBody>
      </p:sp>
      <p:sp>
        <p:nvSpPr>
          <p:cNvPr id="205" name="Google Shape;205;g5c37db0f0c_0_56: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328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notes"/>
          <p:cNvSpPr txBox="1">
            <a:spLocks noGrp="1"/>
          </p:cNvSpPr>
          <p:nvPr>
            <p:ph type="body" idx="1"/>
          </p:nvPr>
        </p:nvSpPr>
        <p:spPr>
          <a:xfrm>
            <a:off x="701040" y="4381103"/>
            <a:ext cx="5608320" cy="4150519"/>
          </a:xfrm>
          <a:prstGeom prst="rect">
            <a:avLst/>
          </a:prstGeom>
        </p:spPr>
        <p:txBody>
          <a:bodyPr spcFirstLastPara="1" wrap="square" lIns="92750" tIns="46375" rIns="92750" bIns="46375" anchor="t" anchorCtr="0">
            <a:noAutofit/>
          </a:bodyPr>
          <a:lstStyle/>
          <a:p>
            <a:pPr marL="0" lvl="0" indent="0" algn="l" rtl="0">
              <a:spcBef>
                <a:spcPts val="0"/>
              </a:spcBef>
              <a:spcAft>
                <a:spcPts val="0"/>
              </a:spcAft>
              <a:buNone/>
            </a:pPr>
            <a:endParaRPr/>
          </a:p>
        </p:txBody>
      </p:sp>
      <p:sp>
        <p:nvSpPr>
          <p:cNvPr id="184" name="Google Shape;184;p1: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8214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2:notes"/>
          <p:cNvSpPr txBox="1">
            <a:spLocks noGrp="1"/>
          </p:cNvSpPr>
          <p:nvPr>
            <p:ph type="body" idx="1"/>
          </p:nvPr>
        </p:nvSpPr>
        <p:spPr>
          <a:xfrm>
            <a:off x="701040" y="4381103"/>
            <a:ext cx="5608320" cy="4150519"/>
          </a:xfrm>
          <a:prstGeom prst="rect">
            <a:avLst/>
          </a:prstGeom>
        </p:spPr>
        <p:txBody>
          <a:bodyPr spcFirstLastPara="1" wrap="square" lIns="92750" tIns="46375" rIns="92750" bIns="46375" anchor="t" anchorCtr="0">
            <a:noAutofit/>
          </a:bodyPr>
          <a:lstStyle/>
          <a:p>
            <a:pPr marL="0" lvl="0" indent="0" algn="l" rtl="0">
              <a:spcBef>
                <a:spcPts val="0"/>
              </a:spcBef>
              <a:spcAft>
                <a:spcPts val="0"/>
              </a:spcAft>
              <a:buNone/>
            </a:pPr>
            <a:endParaRPr/>
          </a:p>
        </p:txBody>
      </p:sp>
      <p:sp>
        <p:nvSpPr>
          <p:cNvPr id="192" name="Google Shape;192;p2: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5c37db0f0c_0_3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4" name="Google Shape;234;g5c37db0f0c_0_35:notes"/>
          <p:cNvSpPr txBox="1">
            <a:spLocks noGrp="1"/>
          </p:cNvSpPr>
          <p:nvPr>
            <p:ph type="body" idx="1"/>
          </p:nvPr>
        </p:nvSpPr>
        <p:spPr>
          <a:xfrm>
            <a:off x="701040" y="4381103"/>
            <a:ext cx="5608200" cy="4150500"/>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We’ll be launching a Member Webinar Series for you to stay connected to the work happening at affiliates around the network. These webinars will focus on best practice sharing and peer learning, and based on relevant and timely topics. Like the SVPI webinar series, we’ll be launching with two webinars this fall and will announce 2020 dates in the coming months. </a:t>
            </a:r>
          </a:p>
          <a:p>
            <a:pPr marL="0" marR="0" lvl="0" indent="0" algn="l" rtl="0">
              <a:lnSpc>
                <a:spcPct val="100000"/>
              </a:lnSpc>
              <a:spcBef>
                <a:spcPts val="0"/>
              </a:spcBef>
              <a:spcAft>
                <a:spcPts val="0"/>
              </a:spcAft>
              <a:buClr>
                <a:schemeClr val="dk1"/>
              </a:buClr>
              <a:buSzPts val="1200"/>
              <a:buFont typeface="Calibri"/>
              <a:buNone/>
            </a:pPr>
            <a:endParaRPr lang="en-US" dirty="0"/>
          </a:p>
          <a:p>
            <a:pPr marL="0" marR="0" lvl="0" indent="0" algn="l" rtl="0">
              <a:lnSpc>
                <a:spcPct val="100000"/>
              </a:lnSpc>
              <a:spcBef>
                <a:spcPts val="0"/>
              </a:spcBef>
              <a:spcAft>
                <a:spcPts val="0"/>
              </a:spcAft>
              <a:buClr>
                <a:schemeClr val="dk1"/>
              </a:buClr>
              <a:buSzPts val="1200"/>
              <a:buFont typeface="Calibri"/>
              <a:buNone/>
            </a:pPr>
            <a:r>
              <a:rPr lang="en-US" dirty="0"/>
              <a:t>On October 9</a:t>
            </a:r>
            <a:r>
              <a:rPr lang="en-US" baseline="30000" dirty="0"/>
              <a:t>th</a:t>
            </a:r>
            <a:r>
              <a:rPr lang="en-US" dirty="0"/>
              <a:t>, we’ll hear from SVP Chicago, SVP Boulder County, and SVP Cincinnati about how they adopted the OCAT methodology for their needs.</a:t>
            </a:r>
          </a:p>
          <a:p>
            <a:pPr marL="0" marR="0" lvl="0" indent="0" algn="l" rtl="0">
              <a:lnSpc>
                <a:spcPct val="100000"/>
              </a:lnSpc>
              <a:spcBef>
                <a:spcPts val="0"/>
              </a:spcBef>
              <a:spcAft>
                <a:spcPts val="0"/>
              </a:spcAft>
              <a:buClr>
                <a:schemeClr val="dk1"/>
              </a:buClr>
              <a:buSzPts val="1200"/>
              <a:buFont typeface="Calibri"/>
              <a:buNone/>
            </a:pPr>
            <a:endParaRPr lang="en-US" dirty="0"/>
          </a:p>
          <a:p>
            <a:pPr marL="0" marR="0" lvl="0" indent="0" algn="l" rtl="0">
              <a:lnSpc>
                <a:spcPct val="100000"/>
              </a:lnSpc>
              <a:spcBef>
                <a:spcPts val="0"/>
              </a:spcBef>
              <a:spcAft>
                <a:spcPts val="0"/>
              </a:spcAft>
              <a:buClr>
                <a:schemeClr val="dk1"/>
              </a:buClr>
              <a:buSzPts val="1200"/>
              <a:buFont typeface="Calibri"/>
              <a:buNone/>
            </a:pPr>
            <a:r>
              <a:rPr lang="en-US" dirty="0"/>
              <a:t>On November 4</a:t>
            </a:r>
            <a:r>
              <a:rPr lang="en-US" baseline="30000" dirty="0"/>
              <a:t>th</a:t>
            </a:r>
            <a:r>
              <a:rPr lang="en-US" dirty="0"/>
              <a:t>, we’ll learning about SVP Tucson’s Coaching program which has contributed to the impact of both their capacity building and philanthropic development programs.</a:t>
            </a:r>
            <a:endParaRPr dirty="0"/>
          </a:p>
        </p:txBody>
      </p:sp>
      <p:sp>
        <p:nvSpPr>
          <p:cNvPr id="235" name="Google Shape;235;g5c37db0f0c_0_35:notes"/>
          <p:cNvSpPr txBox="1">
            <a:spLocks noGrp="1"/>
          </p:cNvSpPr>
          <p:nvPr>
            <p:ph type="sldNum" idx="12"/>
          </p:nvPr>
        </p:nvSpPr>
        <p:spPr>
          <a:xfrm>
            <a:off x="3970938" y="8760605"/>
            <a:ext cx="3037800" cy="461100"/>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5</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118541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5c37db0f0c_0_3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4" name="Google Shape;234;g5c37db0f0c_0_35:notes"/>
          <p:cNvSpPr txBox="1">
            <a:spLocks noGrp="1"/>
          </p:cNvSpPr>
          <p:nvPr>
            <p:ph type="body" idx="1"/>
          </p:nvPr>
        </p:nvSpPr>
        <p:spPr>
          <a:xfrm>
            <a:off x="701040" y="4381103"/>
            <a:ext cx="5608200" cy="4150500"/>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b="1" dirty="0"/>
              <a:t>In order to keep the network more connected with SVPI tools and resources that we offer or make available, we’re launching a regular SVPI Webinar Series with two webinars this fall, including this one and an additional webinar about the recently released SVP Salesforce Managed Package. This webinar will be relevant for affiliates who have participated in this Salesforce migration but also for staff from affiliates who are wondering if their affiliate should be using Salesforce.</a:t>
            </a:r>
          </a:p>
          <a:p>
            <a:pPr marL="0" marR="0" lvl="0" indent="0" algn="l" rtl="0">
              <a:lnSpc>
                <a:spcPct val="100000"/>
              </a:lnSpc>
              <a:spcBef>
                <a:spcPts val="0"/>
              </a:spcBef>
              <a:spcAft>
                <a:spcPts val="0"/>
              </a:spcAft>
              <a:buClr>
                <a:schemeClr val="dk1"/>
              </a:buClr>
              <a:buSzPts val="1100"/>
              <a:buFont typeface="Arial"/>
              <a:buNone/>
            </a:pPr>
            <a:endParaRPr lang="en-US" b="1" dirty="0"/>
          </a:p>
          <a:p>
            <a:pPr marL="0" marR="0" lvl="0" indent="0" algn="l" rtl="0">
              <a:lnSpc>
                <a:spcPct val="100000"/>
              </a:lnSpc>
              <a:spcBef>
                <a:spcPts val="0"/>
              </a:spcBef>
              <a:spcAft>
                <a:spcPts val="0"/>
              </a:spcAft>
              <a:buClr>
                <a:schemeClr val="dk1"/>
              </a:buClr>
              <a:buSzPts val="1100"/>
              <a:buFont typeface="Arial"/>
              <a:buNone/>
            </a:pPr>
            <a:r>
              <a:rPr lang="en-US" b="1" dirty="0"/>
              <a:t>We’ll be offering SVPI webinars at two times in an effort to span all time zones and we’ll also be recording them for those who cannot attend. </a:t>
            </a:r>
          </a:p>
          <a:p>
            <a:pPr marL="0" marR="0" lvl="0" indent="0" algn="l" rtl="0">
              <a:lnSpc>
                <a:spcPct val="100000"/>
              </a:lnSpc>
              <a:spcBef>
                <a:spcPts val="0"/>
              </a:spcBef>
              <a:spcAft>
                <a:spcPts val="0"/>
              </a:spcAft>
              <a:buClr>
                <a:schemeClr val="dk1"/>
              </a:buClr>
              <a:buSzPts val="1100"/>
              <a:buFont typeface="Arial"/>
              <a:buNone/>
            </a:pPr>
            <a:endParaRPr lang="en-US" b="1" dirty="0"/>
          </a:p>
          <a:p>
            <a:pPr marL="0" marR="0" lvl="0" indent="0" algn="l" rtl="0">
              <a:lnSpc>
                <a:spcPct val="100000"/>
              </a:lnSpc>
              <a:spcBef>
                <a:spcPts val="0"/>
              </a:spcBef>
              <a:spcAft>
                <a:spcPts val="0"/>
              </a:spcAft>
              <a:buClr>
                <a:schemeClr val="dk1"/>
              </a:buClr>
              <a:buSzPts val="1100"/>
              <a:buFont typeface="Arial"/>
              <a:buNone/>
            </a:pPr>
            <a:r>
              <a:rPr lang="en-US" b="1" dirty="0"/>
              <a:t> </a:t>
            </a:r>
          </a:p>
          <a:p>
            <a:pPr marL="0" marR="0" lvl="0" indent="0" algn="l" rtl="0">
              <a:lnSpc>
                <a:spcPct val="100000"/>
              </a:lnSpc>
              <a:spcBef>
                <a:spcPts val="0"/>
              </a:spcBef>
              <a:spcAft>
                <a:spcPts val="0"/>
              </a:spcAft>
              <a:buClr>
                <a:schemeClr val="dk1"/>
              </a:buClr>
              <a:buSzPts val="1100"/>
              <a:buFont typeface="Arial"/>
              <a:buNone/>
            </a:pPr>
            <a:endParaRPr lang="en-US" b="1" dirty="0"/>
          </a:p>
          <a:p>
            <a:pPr marL="0" marR="0" lvl="0" indent="0" algn="l" rtl="0">
              <a:lnSpc>
                <a:spcPct val="100000"/>
              </a:lnSpc>
              <a:spcBef>
                <a:spcPts val="0"/>
              </a:spcBef>
              <a:spcAft>
                <a:spcPts val="0"/>
              </a:spcAft>
              <a:buClr>
                <a:schemeClr val="dk1"/>
              </a:buClr>
              <a:buSzPts val="1100"/>
              <a:buFont typeface="Arial"/>
              <a:buNone/>
            </a:pPr>
            <a:r>
              <a:rPr lang="en-US" b="1" dirty="0"/>
              <a:t>Tools: </a:t>
            </a:r>
            <a:r>
              <a:rPr lang="en-US" dirty="0"/>
              <a:t>instrument, document, and/or device that helps an affiliate perform a particular function(s) and is produced and offered by SVPI (e.g. Philanthropy Curriculum, Network Surveys &amp; Reports, SVP Website, OCAT, Partner Recruitment Manual, etc.)</a:t>
            </a:r>
          </a:p>
          <a:p>
            <a:pPr marL="0" marR="0" lvl="0" indent="0" algn="l" rtl="0">
              <a:lnSpc>
                <a:spcPct val="100000"/>
              </a:lnSpc>
              <a:spcBef>
                <a:spcPts val="0"/>
              </a:spcBef>
              <a:spcAft>
                <a:spcPts val="0"/>
              </a:spcAft>
              <a:buClr>
                <a:schemeClr val="dk1"/>
              </a:buClr>
              <a:buSzPts val="1100"/>
              <a:buFont typeface="Arial"/>
              <a:buNone/>
            </a:pPr>
            <a:endParaRPr dirty="0"/>
          </a:p>
          <a:p>
            <a:pPr marL="0" marR="0" lvl="0" indent="0" algn="l" rtl="0">
              <a:lnSpc>
                <a:spcPct val="100000"/>
              </a:lnSpc>
              <a:spcBef>
                <a:spcPts val="0"/>
              </a:spcBef>
              <a:spcAft>
                <a:spcPts val="0"/>
              </a:spcAft>
              <a:buClr>
                <a:schemeClr val="dk1"/>
              </a:buClr>
              <a:buSzPts val="1100"/>
              <a:buFont typeface="Arial"/>
              <a:buNone/>
            </a:pPr>
            <a:r>
              <a:rPr lang="en-US" b="1" dirty="0"/>
              <a:t>Resources: </a:t>
            </a:r>
            <a:r>
              <a:rPr lang="en-US" dirty="0"/>
              <a:t>source of informational, educational, and/or expert materials produced and offered by SVPI (e.g. SVP Resource Center &amp; Resource Map, SVPI Newsletters, etc.)</a:t>
            </a:r>
            <a:endParaRPr dirty="0"/>
          </a:p>
          <a:p>
            <a:pPr marL="0" marR="0" lvl="0" indent="0" algn="l" rtl="0">
              <a:lnSpc>
                <a:spcPct val="100000"/>
              </a:lnSpc>
              <a:spcBef>
                <a:spcPts val="0"/>
              </a:spcBef>
              <a:spcAft>
                <a:spcPts val="0"/>
              </a:spcAft>
              <a:buClr>
                <a:schemeClr val="dk1"/>
              </a:buClr>
              <a:buSzPts val="1200"/>
              <a:buFont typeface="Calibri"/>
              <a:buNone/>
            </a:pPr>
            <a:endParaRPr dirty="0"/>
          </a:p>
        </p:txBody>
      </p:sp>
      <p:sp>
        <p:nvSpPr>
          <p:cNvPr id="235" name="Google Shape;235;g5c37db0f0c_0_35:notes"/>
          <p:cNvSpPr txBox="1">
            <a:spLocks noGrp="1"/>
          </p:cNvSpPr>
          <p:nvPr>
            <p:ph type="sldNum" idx="12"/>
          </p:nvPr>
        </p:nvSpPr>
        <p:spPr>
          <a:xfrm>
            <a:off x="3970938" y="8760605"/>
            <a:ext cx="3037800" cy="461100"/>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6</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5c37db0f0c_0_3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4" name="Google Shape;234;g5c37db0f0c_0_35:notes"/>
          <p:cNvSpPr txBox="1">
            <a:spLocks noGrp="1"/>
          </p:cNvSpPr>
          <p:nvPr>
            <p:ph type="body" idx="1"/>
          </p:nvPr>
        </p:nvSpPr>
        <p:spPr>
          <a:xfrm>
            <a:off x="701040" y="4381103"/>
            <a:ext cx="5608200" cy="4150500"/>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b="1" dirty="0"/>
              <a:t>In 2017 we launched an ED cohort which has largely been dormant for the last year. We’ll be reaching out soon to invite network leaders for their participation in this program, which will kick off before the end of the year with bi-monthly meetings thereafter. </a:t>
            </a:r>
          </a:p>
          <a:p>
            <a:pPr marL="0" marR="0" lvl="0" indent="0" algn="l" rtl="0">
              <a:lnSpc>
                <a:spcPct val="100000"/>
              </a:lnSpc>
              <a:spcBef>
                <a:spcPts val="0"/>
              </a:spcBef>
              <a:spcAft>
                <a:spcPts val="0"/>
              </a:spcAft>
              <a:buClr>
                <a:schemeClr val="dk1"/>
              </a:buClr>
              <a:buSzPts val="1100"/>
              <a:buFont typeface="Arial"/>
              <a:buNone/>
            </a:pPr>
            <a:endParaRPr lang="en-US" b="1" dirty="0"/>
          </a:p>
          <a:p>
            <a:pPr marL="0" marR="0" lvl="0" indent="0" algn="l" rtl="0">
              <a:lnSpc>
                <a:spcPct val="100000"/>
              </a:lnSpc>
              <a:spcBef>
                <a:spcPts val="0"/>
              </a:spcBef>
              <a:spcAft>
                <a:spcPts val="0"/>
              </a:spcAft>
              <a:buClr>
                <a:schemeClr val="dk1"/>
              </a:buClr>
              <a:buSzPts val="1100"/>
              <a:buFont typeface="Arial"/>
              <a:buNone/>
            </a:pPr>
            <a:endParaRPr lang="en-US" b="1" dirty="0"/>
          </a:p>
          <a:p>
            <a:pPr marL="0" marR="0" lvl="0" indent="0" algn="l" rtl="0">
              <a:lnSpc>
                <a:spcPct val="100000"/>
              </a:lnSpc>
              <a:spcBef>
                <a:spcPts val="0"/>
              </a:spcBef>
              <a:spcAft>
                <a:spcPts val="0"/>
              </a:spcAft>
              <a:buClr>
                <a:schemeClr val="dk1"/>
              </a:buClr>
              <a:buSzPts val="1100"/>
              <a:buFont typeface="Arial"/>
              <a:buNone/>
            </a:pPr>
            <a:r>
              <a:rPr lang="en-US" b="1" dirty="0"/>
              <a:t>TRANSITION</a:t>
            </a:r>
          </a:p>
          <a:p>
            <a:pPr marL="0" marR="0" lvl="0" indent="0" algn="l" rtl="0">
              <a:lnSpc>
                <a:spcPct val="100000"/>
              </a:lnSpc>
              <a:spcBef>
                <a:spcPts val="0"/>
              </a:spcBef>
              <a:spcAft>
                <a:spcPts val="0"/>
              </a:spcAft>
              <a:buClr>
                <a:schemeClr val="dk1"/>
              </a:buClr>
              <a:buSzPts val="1100"/>
              <a:buFont typeface="Arial"/>
              <a:buNone/>
            </a:pPr>
            <a:r>
              <a:rPr lang="en-US" b="1" dirty="0"/>
              <a:t>This fall we’ll also be working to finalize our 2020 programs and event calendar, informed in large part by the continued dialogue with you… that Cathy will share a bit more about now. </a:t>
            </a:r>
            <a:endParaRPr dirty="0"/>
          </a:p>
          <a:p>
            <a:pPr marL="0" marR="0" lvl="0" indent="0" algn="l" rtl="0">
              <a:lnSpc>
                <a:spcPct val="100000"/>
              </a:lnSpc>
              <a:spcBef>
                <a:spcPts val="0"/>
              </a:spcBef>
              <a:spcAft>
                <a:spcPts val="0"/>
              </a:spcAft>
              <a:buClr>
                <a:schemeClr val="dk1"/>
              </a:buClr>
              <a:buSzPts val="1200"/>
              <a:buFont typeface="Calibri"/>
              <a:buNone/>
            </a:pPr>
            <a:endParaRPr dirty="0"/>
          </a:p>
        </p:txBody>
      </p:sp>
      <p:sp>
        <p:nvSpPr>
          <p:cNvPr id="235" name="Google Shape;235;g5c37db0f0c_0_35:notes"/>
          <p:cNvSpPr txBox="1">
            <a:spLocks noGrp="1"/>
          </p:cNvSpPr>
          <p:nvPr>
            <p:ph type="sldNum" idx="12"/>
          </p:nvPr>
        </p:nvSpPr>
        <p:spPr>
          <a:xfrm>
            <a:off x="3970938" y="8760605"/>
            <a:ext cx="3037800" cy="461100"/>
          </a:xfrm>
          <a:prstGeom prst="rect">
            <a:avLst/>
          </a:prstGeom>
          <a:noFill/>
          <a:ln>
            <a:noFill/>
          </a:ln>
        </p:spPr>
        <p:txBody>
          <a:bodyPr spcFirstLastPara="1" wrap="square" lIns="92750" tIns="46375" rIns="92750" bIns="463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fld id="{00000000-1234-1234-1234-123412341234}" type="slidenum">
              <a:rPr kumimoji="0" lang="en-US" sz="18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800"/>
                <a:buFont typeface="Calibri"/>
                <a:buNone/>
                <a:tabLst/>
                <a:defRPr/>
              </a:pPr>
              <a:t>7</a:t>
            </a:fld>
            <a:endParaRPr kumimoji="0" sz="18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048413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5c37db0f0c_0_56:notes"/>
          <p:cNvSpPr txBox="1">
            <a:spLocks noGrp="1"/>
          </p:cNvSpPr>
          <p:nvPr>
            <p:ph type="body" idx="1"/>
          </p:nvPr>
        </p:nvSpPr>
        <p:spPr>
          <a:xfrm>
            <a:off x="701040" y="4381103"/>
            <a:ext cx="5608200" cy="4150500"/>
          </a:xfrm>
          <a:prstGeom prst="rect">
            <a:avLst/>
          </a:prstGeom>
        </p:spPr>
        <p:txBody>
          <a:bodyPr spcFirstLastPara="1" wrap="square" lIns="92750" tIns="46375" rIns="92750" bIns="46375" anchor="t" anchorCtr="0">
            <a:noAutofit/>
          </a:bodyPr>
          <a:lstStyle/>
          <a:p>
            <a:pPr marL="0" lvl="0" indent="0" algn="l" rtl="0">
              <a:spcBef>
                <a:spcPts val="0"/>
              </a:spcBef>
              <a:spcAft>
                <a:spcPts val="0"/>
              </a:spcAft>
              <a:buNone/>
            </a:pPr>
            <a:endParaRPr/>
          </a:p>
        </p:txBody>
      </p:sp>
      <p:sp>
        <p:nvSpPr>
          <p:cNvPr id="205" name="Google Shape;205;g5c37db0f0c_0_56: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a:spLocks noGrp="1" noRot="1" noChangeAspect="1"/>
          </p:cNvSpPr>
          <p:nvPr>
            <p:ph type="sldImg" idx="2"/>
          </p:nvPr>
        </p:nvSpPr>
        <p:spPr>
          <a:xfrm>
            <a:off x="1198563" y="692150"/>
            <a:ext cx="4613275" cy="34591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5:notes"/>
          <p:cNvSpPr txBox="1">
            <a:spLocks noGrp="1"/>
          </p:cNvSpPr>
          <p:nvPr>
            <p:ph type="body" idx="1"/>
          </p:nvPr>
        </p:nvSpPr>
        <p:spPr>
          <a:xfrm>
            <a:off x="701040" y="4381103"/>
            <a:ext cx="5608320" cy="4150519"/>
          </a:xfrm>
          <a:prstGeom prst="rect">
            <a:avLst/>
          </a:prstGeom>
          <a:noFill/>
          <a:ln>
            <a:noFill/>
          </a:ln>
        </p:spPr>
        <p:txBody>
          <a:bodyPr spcFirstLastPara="1" wrap="square" lIns="92750" tIns="46375" rIns="92750" bIns="463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214" name="Google Shape;214;p5:notes"/>
          <p:cNvSpPr txBox="1">
            <a:spLocks noGrp="1"/>
          </p:cNvSpPr>
          <p:nvPr>
            <p:ph type="sldNum" idx="12"/>
          </p:nvPr>
        </p:nvSpPr>
        <p:spPr>
          <a:xfrm>
            <a:off x="3970938" y="8760605"/>
            <a:ext cx="3037840" cy="461169"/>
          </a:xfrm>
          <a:prstGeom prst="rect">
            <a:avLst/>
          </a:prstGeom>
          <a:noFill/>
          <a:ln>
            <a:noFill/>
          </a:ln>
        </p:spPr>
        <p:txBody>
          <a:bodyPr spcFirstLastPara="1" wrap="square" lIns="92750" tIns="46375" rIns="92750" bIns="46375"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strike="noStrike" cap="none">
                <a:solidFill>
                  <a:srgbClr val="000000"/>
                </a:solidFill>
              </a:rPr>
              <a:t>9</a:t>
            </a:fld>
            <a:endParaRPr sz="1800" b="0" i="0" u="none" strike="noStrike" cap="none">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0"/>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0"/>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8"/>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9"/>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9"/>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_Standard">
  <p:cSld name="2_Standard">
    <p:spTree>
      <p:nvGrpSpPr>
        <p:cNvPr id="1" name="Shape 162"/>
        <p:cNvGrpSpPr/>
        <p:nvPr/>
      </p:nvGrpSpPr>
      <p:grpSpPr>
        <a:xfrm>
          <a:off x="0" y="0"/>
          <a:ext cx="0" cy="0"/>
          <a:chOff x="0" y="0"/>
          <a:chExt cx="0" cy="0"/>
        </a:xfrm>
      </p:grpSpPr>
      <p:sp>
        <p:nvSpPr>
          <p:cNvPr id="163" name="Google Shape;163;p15"/>
          <p:cNvSpPr txBox="1"/>
          <p:nvPr/>
        </p:nvSpPr>
        <p:spPr>
          <a:xfrm>
            <a:off x="914400" y="2971800"/>
            <a:ext cx="7315200" cy="276999"/>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1800" b="0" i="0" u="none" strike="noStrike" cap="none">
                <a:solidFill>
                  <a:srgbClr val="878787"/>
                </a:solidFill>
                <a:latin typeface="Calibri"/>
                <a:ea typeface="Calibri"/>
                <a:cs typeface="Calibri"/>
                <a:sym typeface="Calibri"/>
              </a:rPr>
              <a:t> </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64"/>
        <p:cNvGrpSpPr/>
        <p:nvPr/>
      </p:nvGrpSpPr>
      <p:grpSpPr>
        <a:xfrm>
          <a:off x="0" y="0"/>
          <a:ext cx="0" cy="0"/>
          <a:chOff x="0" y="0"/>
          <a:chExt cx="0" cy="0"/>
        </a:xfrm>
      </p:grpSpPr>
      <p:sp>
        <p:nvSpPr>
          <p:cNvPr id="165" name="Google Shape;165;p16"/>
          <p:cNvSpPr txBox="1">
            <a:spLocks noGrp="1"/>
          </p:cNvSpPr>
          <p:nvPr>
            <p:ph type="title"/>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66" name="Google Shape;166;p16"/>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7" name="Google Shape;167;p16"/>
          <p:cNvSpPr txBox="1">
            <a:spLocks noGrp="1"/>
          </p:cNvSpPr>
          <p:nvPr>
            <p:ph type="ftr" idx="11"/>
          </p:nvPr>
        </p:nvSpPr>
        <p:spPr>
          <a:xfrm>
            <a:off x="685800" y="5943600"/>
            <a:ext cx="2895600" cy="2793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8" name="Google Shape;168;p16"/>
          <p:cNvSpPr txBox="1">
            <a:spLocks noGrp="1"/>
          </p:cNvSpPr>
          <p:nvPr>
            <p:ph type="sldNum" idx="12"/>
          </p:nvPr>
        </p:nvSpPr>
        <p:spPr>
          <a:xfrm>
            <a:off x="6629400" y="5943600"/>
            <a:ext cx="1828800" cy="365125"/>
          </a:xfrm>
          <a:prstGeom prst="rect">
            <a:avLst/>
          </a:prstGeom>
          <a:noFill/>
          <a:ln>
            <a:noFill/>
          </a:ln>
        </p:spPr>
        <p:txBody>
          <a:bodyPr spcFirstLastPara="1" wrap="square" lIns="0" tIns="0" rIns="0" bIns="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Standard" type="obj">
  <p:cSld name="OBJECT">
    <p:spTree>
      <p:nvGrpSpPr>
        <p:cNvPr id="1" name="Shape 169"/>
        <p:cNvGrpSpPr/>
        <p:nvPr/>
      </p:nvGrpSpPr>
      <p:grpSpPr>
        <a:xfrm>
          <a:off x="0" y="0"/>
          <a:ext cx="0" cy="0"/>
          <a:chOff x="0" y="0"/>
          <a:chExt cx="0" cy="0"/>
        </a:xfrm>
      </p:grpSpPr>
      <p:sp>
        <p:nvSpPr>
          <p:cNvPr id="170" name="Google Shape;170;p17"/>
          <p:cNvSpPr txBox="1">
            <a:spLocks noGrp="1"/>
          </p:cNvSpPr>
          <p:nvPr>
            <p:ph type="title"/>
          </p:nvPr>
        </p:nvSpPr>
        <p:spPr>
          <a:xfrm>
            <a:off x="685800" y="685800"/>
            <a:ext cx="7772400" cy="9144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Clr>
                <a:schemeClr val="dk1"/>
              </a:buClr>
              <a:buSzPts val="4400"/>
              <a:buFont typeface="Proxima Nova Extrabold"/>
              <a:buNone/>
              <a:defRPr sz="4400" b="0" i="0" u="none" strike="noStrike" cap="none">
                <a:solidFill>
                  <a:schemeClr val="dk1"/>
                </a:solidFill>
                <a:latin typeface="Proxima Nova Extrabold"/>
                <a:ea typeface="Proxima Nova Extrabold"/>
                <a:cs typeface="Proxima Nova Extrabold"/>
                <a:sym typeface="Proxima Nova Extrabol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1" name="Google Shape;171;p17"/>
          <p:cNvSpPr txBox="1">
            <a:spLocks noGrp="1"/>
          </p:cNvSpPr>
          <p:nvPr>
            <p:ph type="body" idx="1"/>
          </p:nvPr>
        </p:nvSpPr>
        <p:spPr>
          <a:xfrm>
            <a:off x="685800" y="1719072"/>
            <a:ext cx="7772400" cy="3657600"/>
          </a:xfrm>
          <a:prstGeom prst="rect">
            <a:avLst/>
          </a:prstGeom>
          <a:noFill/>
          <a:ln>
            <a:noFill/>
          </a:ln>
        </p:spPr>
        <p:txBody>
          <a:bodyPr spcFirstLastPara="1" wrap="square" lIns="0" tIns="0" rIns="0" bIns="0" anchor="t" anchorCtr="0">
            <a:noAutofit/>
          </a:bodyPr>
          <a:lstStyle>
            <a:lvl1pPr marL="457200" marR="0" lvl="0" indent="-228600" algn="l" rtl="0">
              <a:lnSpc>
                <a:spcPct val="113333"/>
              </a:lnSpc>
              <a:spcBef>
                <a:spcPts val="1000"/>
              </a:spcBef>
              <a:spcAft>
                <a:spcPts val="0"/>
              </a:spcAft>
              <a:buClr>
                <a:schemeClr val="dk1"/>
              </a:buClr>
              <a:buSzPts val="3000"/>
              <a:buFont typeface="Arial"/>
              <a:buNone/>
              <a:defRPr sz="3000" b="0" i="0" u="none" strike="noStrike" cap="none">
                <a:solidFill>
                  <a:schemeClr val="dk1"/>
                </a:solidFill>
                <a:latin typeface="Proxima Nova"/>
                <a:ea typeface="Proxima Nova"/>
                <a:cs typeface="Proxima Nova"/>
                <a:sym typeface="Proxima Nova"/>
              </a:defRPr>
            </a:lvl1pPr>
            <a:lvl2pPr marL="914400" marR="0" lvl="1" indent="-381000" algn="l" rtl="0">
              <a:spcBef>
                <a:spcPts val="900"/>
              </a:spcBef>
              <a:spcAft>
                <a:spcPts val="0"/>
              </a:spcAft>
              <a:buClr>
                <a:srgbClr val="00B2A9"/>
              </a:buClr>
              <a:buSzPts val="2400"/>
              <a:buFont typeface="Arial"/>
              <a:buChar char="•"/>
              <a:defRPr sz="2400" b="0" i="0" u="none" strike="noStrike" cap="none">
                <a:solidFill>
                  <a:srgbClr val="00B2A9"/>
                </a:solidFill>
                <a:latin typeface="Proxima Nova Semibold"/>
                <a:ea typeface="Proxima Nova Semibold"/>
                <a:cs typeface="Proxima Nova Semibold"/>
                <a:sym typeface="Proxima Nova Semibold"/>
              </a:defRPr>
            </a:lvl2pPr>
            <a:lvl3pPr marL="1371600" marR="0" lvl="2" indent="-330200" algn="l" rtl="0">
              <a:lnSpc>
                <a:spcPct val="112500"/>
              </a:lnSpc>
              <a:spcBef>
                <a:spcPts val="500"/>
              </a:spcBef>
              <a:spcAft>
                <a:spcPts val="0"/>
              </a:spcAft>
              <a:buClr>
                <a:schemeClr val="dk1"/>
              </a:buClr>
              <a:buSzPts val="1600"/>
              <a:buFont typeface="Arial"/>
              <a:buChar char="•"/>
              <a:defRPr sz="1600" b="0" i="0" u="none" strike="noStrike" cap="none">
                <a:solidFill>
                  <a:schemeClr val="dk1"/>
                </a:solidFill>
                <a:latin typeface="Proxima Nova"/>
                <a:ea typeface="Proxima Nova"/>
                <a:cs typeface="Proxima Nova"/>
                <a:sym typeface="Proxima Nova"/>
              </a:defRPr>
            </a:lvl3pPr>
            <a:lvl4pPr marL="1828800" marR="0" lvl="3" indent="-228600" algn="l" rtl="0">
              <a:spcBef>
                <a:spcPts val="0"/>
              </a:spcBef>
              <a:spcAft>
                <a:spcPts val="0"/>
              </a:spcAft>
              <a:buClr>
                <a:srgbClr val="878787"/>
              </a:buClr>
              <a:buSzPts val="1000"/>
              <a:buFont typeface="Arial"/>
              <a:buNone/>
              <a:defRPr sz="1000" b="0" i="1" u="none" strike="noStrike" cap="none">
                <a:solidFill>
                  <a:srgbClr val="878787"/>
                </a:solidFill>
                <a:latin typeface="Georgia"/>
                <a:ea typeface="Georgia"/>
                <a:cs typeface="Georgia"/>
                <a:sym typeface="Georgia"/>
              </a:defRPr>
            </a:lvl4pPr>
            <a:lvl5pPr marL="2286000" marR="0" lvl="4" indent="-228600" algn="l" rtl="0">
              <a:lnSpc>
                <a:spcPct val="113333"/>
              </a:lnSpc>
              <a:spcBef>
                <a:spcPts val="2000"/>
              </a:spcBef>
              <a:spcAft>
                <a:spcPts val="0"/>
              </a:spcAft>
              <a:buClr>
                <a:srgbClr val="00B2A9"/>
              </a:buClr>
              <a:buSzPts val="3000"/>
              <a:buFont typeface="Arial"/>
              <a:buNone/>
              <a:defRPr sz="3000" b="0" i="1" u="none" strike="noStrike" cap="none">
                <a:solidFill>
                  <a:srgbClr val="00B2A9"/>
                </a:solidFill>
                <a:latin typeface="Proxima Nova"/>
                <a:ea typeface="Proxima Nova"/>
                <a:cs typeface="Proxima Nova"/>
                <a:sym typeface="Proxima Nova"/>
              </a:defRPr>
            </a:lvl5pPr>
            <a:lvl6pPr marL="2743200" marR="0" lvl="5" indent="-355600" algn="l" rtl="0">
              <a:spcBef>
                <a:spcPts val="20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72" name="Google Shape;172;p17"/>
          <p:cNvSpPr txBox="1">
            <a:spLocks noGrp="1"/>
          </p:cNvSpPr>
          <p:nvPr>
            <p:ph type="ftr" idx="11"/>
          </p:nvPr>
        </p:nvSpPr>
        <p:spPr>
          <a:xfrm>
            <a:off x="685800" y="5943600"/>
            <a:ext cx="2895600" cy="2793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sz="1200" b="1" i="0">
                <a:solidFill>
                  <a:schemeClr val="dk1"/>
                </a:solidFill>
                <a:latin typeface="Proxima Nova"/>
                <a:ea typeface="Proxima Nova"/>
                <a:cs typeface="Proxima Nova"/>
                <a:sym typeface="Proxima Nova"/>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3" name="Google Shape;173;p17"/>
          <p:cNvSpPr txBox="1">
            <a:spLocks noGrp="1"/>
          </p:cNvSpPr>
          <p:nvPr>
            <p:ph type="sldNum" idx="12"/>
          </p:nvPr>
        </p:nvSpPr>
        <p:spPr>
          <a:xfrm>
            <a:off x="6629400" y="5943600"/>
            <a:ext cx="1828800" cy="365125"/>
          </a:xfrm>
          <a:prstGeom prst="rect">
            <a:avLst/>
          </a:prstGeom>
          <a:noFill/>
          <a:ln>
            <a:noFill/>
          </a:ln>
        </p:spPr>
        <p:txBody>
          <a:bodyPr spcFirstLastPara="1" wrap="square" lIns="0" tIns="0" rIns="0" bIns="0" anchor="t" anchorCtr="0">
            <a:noAutofit/>
          </a:bodyPr>
          <a:lstStyle>
            <a:lvl1pPr marL="0" lvl="0" indent="0" algn="r">
              <a:spcBef>
                <a:spcPts val="0"/>
              </a:spcBef>
              <a:buNone/>
              <a:defRPr sz="1200" b="0" i="0">
                <a:solidFill>
                  <a:srgbClr val="878787"/>
                </a:solidFill>
                <a:latin typeface="Proxima Nova"/>
                <a:ea typeface="Proxima Nova"/>
                <a:cs typeface="Proxima Nova"/>
                <a:sym typeface="Proxima Nova"/>
              </a:defRPr>
            </a:lvl1pPr>
            <a:lvl2pPr marL="0" lvl="1" indent="0" algn="r">
              <a:spcBef>
                <a:spcPts val="0"/>
              </a:spcBef>
              <a:buNone/>
              <a:defRPr sz="1200" b="0" i="0">
                <a:solidFill>
                  <a:srgbClr val="878787"/>
                </a:solidFill>
                <a:latin typeface="Proxima Nova"/>
                <a:ea typeface="Proxima Nova"/>
                <a:cs typeface="Proxima Nova"/>
                <a:sym typeface="Proxima Nova"/>
              </a:defRPr>
            </a:lvl2pPr>
            <a:lvl3pPr marL="0" lvl="2" indent="0" algn="r">
              <a:spcBef>
                <a:spcPts val="0"/>
              </a:spcBef>
              <a:buNone/>
              <a:defRPr sz="1200" b="0" i="0">
                <a:solidFill>
                  <a:srgbClr val="878787"/>
                </a:solidFill>
                <a:latin typeface="Proxima Nova"/>
                <a:ea typeface="Proxima Nova"/>
                <a:cs typeface="Proxima Nova"/>
                <a:sym typeface="Proxima Nova"/>
              </a:defRPr>
            </a:lvl3pPr>
            <a:lvl4pPr marL="0" lvl="3" indent="0" algn="r">
              <a:spcBef>
                <a:spcPts val="0"/>
              </a:spcBef>
              <a:buNone/>
              <a:defRPr sz="1200" b="0" i="0">
                <a:solidFill>
                  <a:srgbClr val="878787"/>
                </a:solidFill>
                <a:latin typeface="Proxima Nova"/>
                <a:ea typeface="Proxima Nova"/>
                <a:cs typeface="Proxima Nova"/>
                <a:sym typeface="Proxima Nova"/>
              </a:defRPr>
            </a:lvl4pPr>
            <a:lvl5pPr marL="0" lvl="4" indent="0" algn="r">
              <a:spcBef>
                <a:spcPts val="0"/>
              </a:spcBef>
              <a:buNone/>
              <a:defRPr sz="1200" b="0" i="0">
                <a:solidFill>
                  <a:srgbClr val="878787"/>
                </a:solidFill>
                <a:latin typeface="Proxima Nova"/>
                <a:ea typeface="Proxima Nova"/>
                <a:cs typeface="Proxima Nova"/>
                <a:sym typeface="Proxima Nova"/>
              </a:defRPr>
            </a:lvl5pPr>
            <a:lvl6pPr marL="0" lvl="5" indent="0" algn="r">
              <a:spcBef>
                <a:spcPts val="0"/>
              </a:spcBef>
              <a:buNone/>
              <a:defRPr sz="1200" b="0" i="0">
                <a:solidFill>
                  <a:srgbClr val="878787"/>
                </a:solidFill>
                <a:latin typeface="Proxima Nova"/>
                <a:ea typeface="Proxima Nova"/>
                <a:cs typeface="Proxima Nova"/>
                <a:sym typeface="Proxima Nova"/>
              </a:defRPr>
            </a:lvl6pPr>
            <a:lvl7pPr marL="0" lvl="6" indent="0" algn="r">
              <a:spcBef>
                <a:spcPts val="0"/>
              </a:spcBef>
              <a:buNone/>
              <a:defRPr sz="1200" b="0" i="0">
                <a:solidFill>
                  <a:srgbClr val="878787"/>
                </a:solidFill>
                <a:latin typeface="Proxima Nova"/>
                <a:ea typeface="Proxima Nova"/>
                <a:cs typeface="Proxima Nova"/>
                <a:sym typeface="Proxima Nova"/>
              </a:defRPr>
            </a:lvl7pPr>
            <a:lvl8pPr marL="0" lvl="7" indent="0" algn="r">
              <a:spcBef>
                <a:spcPts val="0"/>
              </a:spcBef>
              <a:buNone/>
              <a:defRPr sz="1200" b="0" i="0">
                <a:solidFill>
                  <a:srgbClr val="878787"/>
                </a:solidFill>
                <a:latin typeface="Proxima Nova"/>
                <a:ea typeface="Proxima Nova"/>
                <a:cs typeface="Proxima Nova"/>
                <a:sym typeface="Proxima Nova"/>
              </a:defRPr>
            </a:lvl8pPr>
            <a:lvl9pPr marL="0" lvl="8" indent="0" algn="r">
              <a:spcBef>
                <a:spcPts val="0"/>
              </a:spcBef>
              <a:buNone/>
              <a:defRPr sz="1200" b="0" i="0">
                <a:solidFill>
                  <a:srgbClr val="878787"/>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ustom Layout">
  <p:cSld name="Custom Layout">
    <p:bg>
      <p:bgPr>
        <a:blipFill>
          <a:blip r:embed="rId2">
            <a:alphaModFix/>
          </a:blip>
          <a:stretch>
            <a:fillRect/>
          </a:stretch>
        </a:blipFill>
        <a:effectLst/>
      </p:bgPr>
    </p:bg>
    <p:spTree>
      <p:nvGrpSpPr>
        <p:cNvPr id="1" name="Shape 174"/>
        <p:cNvGrpSpPr/>
        <p:nvPr/>
      </p:nvGrpSpPr>
      <p:grpSpPr>
        <a:xfrm>
          <a:off x="0" y="0"/>
          <a:ext cx="0" cy="0"/>
          <a:chOff x="0" y="0"/>
          <a:chExt cx="0" cy="0"/>
        </a:xfrm>
      </p:grpSpPr>
      <p:pic>
        <p:nvPicPr>
          <p:cNvPr id="175" name="Google Shape;175;p18" descr="SVPlogo_Global-Symbol_Reverse_RGB.eps"/>
          <p:cNvPicPr preferRelativeResize="0"/>
          <p:nvPr/>
        </p:nvPicPr>
        <p:blipFill rotWithShape="1">
          <a:blip r:embed="rId3">
            <a:alphaModFix amt="25000"/>
          </a:blip>
          <a:srcRect/>
          <a:stretch/>
        </p:blipFill>
        <p:spPr>
          <a:xfrm>
            <a:off x="685801" y="5486400"/>
            <a:ext cx="619125" cy="6858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6"/>
        <p:cNvGrpSpPr/>
        <p:nvPr/>
      </p:nvGrpSpPr>
      <p:grpSpPr>
        <a:xfrm>
          <a:off x="0" y="0"/>
          <a:ext cx="0" cy="0"/>
          <a:chOff x="0" y="0"/>
          <a:chExt cx="0" cy="0"/>
        </a:xfrm>
      </p:grpSpPr>
      <p:sp>
        <p:nvSpPr>
          <p:cNvPr id="177" name="Google Shape;177;p19"/>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8" name="Google Shape;178;p19"/>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79" name="Google Shape;179;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80" name="Google Shape;180;p19"/>
          <p:cNvSpPr txBox="1">
            <a:spLocks noGrp="1"/>
          </p:cNvSpPr>
          <p:nvPr>
            <p:ph type="ftr" idx="11"/>
          </p:nvPr>
        </p:nvSpPr>
        <p:spPr>
          <a:xfrm>
            <a:off x="685800" y="5943600"/>
            <a:ext cx="2895600" cy="279399"/>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1" name="Google Shape;181;p19"/>
          <p:cNvSpPr txBox="1">
            <a:spLocks noGrp="1"/>
          </p:cNvSpPr>
          <p:nvPr>
            <p:ph type="sldNum" idx="12"/>
          </p:nvPr>
        </p:nvSpPr>
        <p:spPr>
          <a:xfrm>
            <a:off x="6629400" y="5943600"/>
            <a:ext cx="1828800" cy="365125"/>
          </a:xfrm>
          <a:prstGeom prst="rect">
            <a:avLst/>
          </a:prstGeom>
          <a:noFill/>
          <a:ln>
            <a:noFill/>
          </a:ln>
        </p:spPr>
        <p:txBody>
          <a:bodyPr spcFirstLastPara="1" wrap="square" lIns="0" tIns="0" rIns="0" bIns="0" anchor="t"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90"/>
        <p:cNvGrpSpPr/>
        <p:nvPr/>
      </p:nvGrpSpPr>
      <p:grpSpPr>
        <a:xfrm>
          <a:off x="0" y="0"/>
          <a:ext cx="0" cy="0"/>
          <a:chOff x="0" y="0"/>
          <a:chExt cx="0" cy="0"/>
        </a:xfrm>
      </p:grpSpPr>
      <p:sp>
        <p:nvSpPr>
          <p:cNvPr id="91" name="Google Shape;91;p1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47568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01"/>
        <p:cNvGrpSpPr/>
        <p:nvPr/>
      </p:nvGrpSpPr>
      <p:grpSpPr>
        <a:xfrm>
          <a:off x="0" y="0"/>
          <a:ext cx="0" cy="0"/>
          <a:chOff x="0" y="0"/>
          <a:chExt cx="0" cy="0"/>
        </a:xfrm>
      </p:grpSpPr>
      <p:sp>
        <p:nvSpPr>
          <p:cNvPr id="102" name="Google Shape;102;p30"/>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 name="Google Shape;103;p30"/>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04" name="Google Shape;104;p3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3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3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879518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07"/>
        <p:cNvGrpSpPr/>
        <p:nvPr/>
      </p:nvGrpSpPr>
      <p:grpSpPr>
        <a:xfrm>
          <a:off x="0" y="0"/>
          <a:ext cx="0" cy="0"/>
          <a:chOff x="0" y="0"/>
          <a:chExt cx="0" cy="0"/>
        </a:xfrm>
      </p:grpSpPr>
      <p:sp>
        <p:nvSpPr>
          <p:cNvPr id="108" name="Google Shape;108;p31"/>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 name="Google Shape;109;p31"/>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10" name="Google Shape;110;p3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3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3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880890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0"/>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113"/>
        <p:cNvGrpSpPr/>
        <p:nvPr/>
      </p:nvGrpSpPr>
      <p:grpSpPr>
        <a:xfrm>
          <a:off x="0" y="0"/>
          <a:ext cx="0" cy="0"/>
          <a:chOff x="0" y="0"/>
          <a:chExt cx="0" cy="0"/>
        </a:xfrm>
      </p:grpSpPr>
      <p:sp>
        <p:nvSpPr>
          <p:cNvPr id="114" name="Google Shape;114;p3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32"/>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6" name="Google Shape;116;p32"/>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3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3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3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85494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120"/>
        <p:cNvGrpSpPr/>
        <p:nvPr/>
      </p:nvGrpSpPr>
      <p:grpSpPr>
        <a:xfrm>
          <a:off x="0" y="0"/>
          <a:ext cx="0" cy="0"/>
          <a:chOff x="0" y="0"/>
          <a:chExt cx="0" cy="0"/>
        </a:xfrm>
      </p:grpSpPr>
      <p:sp>
        <p:nvSpPr>
          <p:cNvPr id="121" name="Google Shape;121;p33"/>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2" name="Google Shape;122;p33"/>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3" name="Google Shape;123;p33"/>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4" name="Google Shape;124;p33"/>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5" name="Google Shape;125;p33"/>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6" name="Google Shape;126;p3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3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3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197653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9"/>
        <p:cNvGrpSpPr/>
        <p:nvPr/>
      </p:nvGrpSpPr>
      <p:grpSpPr>
        <a:xfrm>
          <a:off x="0" y="0"/>
          <a:ext cx="0" cy="0"/>
          <a:chOff x="0" y="0"/>
          <a:chExt cx="0" cy="0"/>
        </a:xfrm>
      </p:grpSpPr>
      <p:sp>
        <p:nvSpPr>
          <p:cNvPr id="130" name="Google Shape;130;p3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3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3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49289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133"/>
        <p:cNvGrpSpPr/>
        <p:nvPr/>
      </p:nvGrpSpPr>
      <p:grpSpPr>
        <a:xfrm>
          <a:off x="0" y="0"/>
          <a:ext cx="0" cy="0"/>
          <a:chOff x="0" y="0"/>
          <a:chExt cx="0" cy="0"/>
        </a:xfrm>
      </p:grpSpPr>
      <p:sp>
        <p:nvSpPr>
          <p:cNvPr id="134" name="Google Shape;134;p35"/>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5" name="Google Shape;135;p35"/>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36" name="Google Shape;136;p35"/>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37" name="Google Shape;137;p3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3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3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130602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140"/>
        <p:cNvGrpSpPr/>
        <p:nvPr/>
      </p:nvGrpSpPr>
      <p:grpSpPr>
        <a:xfrm>
          <a:off x="0" y="0"/>
          <a:ext cx="0" cy="0"/>
          <a:chOff x="0" y="0"/>
          <a:chExt cx="0" cy="0"/>
        </a:xfrm>
      </p:grpSpPr>
      <p:sp>
        <p:nvSpPr>
          <p:cNvPr id="141" name="Google Shape;141;p36"/>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2" name="Google Shape;142;p36"/>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43" name="Google Shape;143;p36"/>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44" name="Google Shape;144;p3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3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6" name="Google Shape;146;p3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539154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147"/>
        <p:cNvGrpSpPr/>
        <p:nvPr/>
      </p:nvGrpSpPr>
      <p:grpSpPr>
        <a:xfrm>
          <a:off x="0" y="0"/>
          <a:ext cx="0" cy="0"/>
          <a:chOff x="0" y="0"/>
          <a:chExt cx="0" cy="0"/>
        </a:xfrm>
      </p:grpSpPr>
      <p:sp>
        <p:nvSpPr>
          <p:cNvPr id="148" name="Google Shape;148;p3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9" name="Google Shape;149;p37"/>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0" name="Google Shape;150;p3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3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3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545251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53"/>
        <p:cNvGrpSpPr/>
        <p:nvPr/>
      </p:nvGrpSpPr>
      <p:grpSpPr>
        <a:xfrm>
          <a:off x="0" y="0"/>
          <a:ext cx="0" cy="0"/>
          <a:chOff x="0" y="0"/>
          <a:chExt cx="0" cy="0"/>
        </a:xfrm>
      </p:grpSpPr>
      <p:sp>
        <p:nvSpPr>
          <p:cNvPr id="154" name="Google Shape;154;p38"/>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5" name="Google Shape;155;p38"/>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6" name="Google Shape;156;p3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3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3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456388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1"/>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1"/>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2"/>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2"/>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3"/>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3"/>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3"/>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3"/>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3"/>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6"/>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6"/>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6"/>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7"/>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27"/>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3.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9"/>
        <p:cNvGrpSpPr/>
        <p:nvPr/>
      </p:nvGrpSpPr>
      <p:grpSpPr>
        <a:xfrm>
          <a:off x="0" y="0"/>
          <a:ext cx="0" cy="0"/>
          <a:chOff x="0" y="0"/>
          <a:chExt cx="0" cy="0"/>
        </a:xfrm>
      </p:grpSpPr>
      <p:sp>
        <p:nvSpPr>
          <p:cNvPr id="160" name="Google Shape;160;p14"/>
          <p:cNvSpPr txBox="1">
            <a:spLocks noGrp="1"/>
          </p:cNvSpPr>
          <p:nvPr>
            <p:ph type="ftr" idx="11"/>
          </p:nvPr>
        </p:nvSpPr>
        <p:spPr>
          <a:xfrm>
            <a:off x="685800" y="5943600"/>
            <a:ext cx="2895600" cy="279399"/>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1200" b="1" i="0" u="none" strike="noStrike" cap="none">
                <a:solidFill>
                  <a:schemeClr val="dk1"/>
                </a:solidFill>
                <a:latin typeface="Proxima Nova"/>
                <a:ea typeface="Proxima Nova"/>
                <a:cs typeface="Proxima Nova"/>
                <a:sym typeface="Proxima Nova"/>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1" name="Google Shape;161;p14"/>
          <p:cNvSpPr txBox="1">
            <a:spLocks noGrp="1"/>
          </p:cNvSpPr>
          <p:nvPr>
            <p:ph type="sldNum" idx="12"/>
          </p:nvPr>
        </p:nvSpPr>
        <p:spPr>
          <a:xfrm>
            <a:off x="6629400" y="5943600"/>
            <a:ext cx="1828800" cy="365125"/>
          </a:xfrm>
          <a:prstGeom prst="rect">
            <a:avLst/>
          </a:prstGeom>
          <a:noFill/>
          <a:ln>
            <a:noFill/>
          </a:ln>
        </p:spPr>
        <p:txBody>
          <a:bodyPr spcFirstLastPara="1" wrap="square" lIns="0" tIns="0" rIns="0" bIns="0" anchor="t" anchorCtr="0">
            <a:noAutofit/>
          </a:bodyPr>
          <a:lstStyle>
            <a:lvl1pPr marL="0" marR="0" lvl="0" indent="0" algn="r" rtl="0">
              <a:spcBef>
                <a:spcPts val="0"/>
              </a:spcBef>
              <a:buNone/>
              <a:defRPr sz="1200" b="0" i="0" u="none" strike="noStrike" cap="none">
                <a:solidFill>
                  <a:srgbClr val="878787"/>
                </a:solidFill>
                <a:latin typeface="Proxima Nova"/>
                <a:ea typeface="Proxima Nova"/>
                <a:cs typeface="Proxima Nova"/>
                <a:sym typeface="Proxima Nova"/>
              </a:defRPr>
            </a:lvl1pPr>
            <a:lvl2pPr marL="0" marR="0" lvl="1" indent="0" algn="r" rtl="0">
              <a:spcBef>
                <a:spcPts val="0"/>
              </a:spcBef>
              <a:buNone/>
              <a:defRPr sz="1200" b="0" i="0" u="none" strike="noStrike" cap="none">
                <a:solidFill>
                  <a:srgbClr val="878787"/>
                </a:solidFill>
                <a:latin typeface="Proxima Nova"/>
                <a:ea typeface="Proxima Nova"/>
                <a:cs typeface="Proxima Nova"/>
                <a:sym typeface="Proxima Nova"/>
              </a:defRPr>
            </a:lvl2pPr>
            <a:lvl3pPr marL="0" marR="0" lvl="2" indent="0" algn="r" rtl="0">
              <a:spcBef>
                <a:spcPts val="0"/>
              </a:spcBef>
              <a:buNone/>
              <a:defRPr sz="1200" b="0" i="0" u="none" strike="noStrike" cap="none">
                <a:solidFill>
                  <a:srgbClr val="878787"/>
                </a:solidFill>
                <a:latin typeface="Proxima Nova"/>
                <a:ea typeface="Proxima Nova"/>
                <a:cs typeface="Proxima Nova"/>
                <a:sym typeface="Proxima Nova"/>
              </a:defRPr>
            </a:lvl3pPr>
            <a:lvl4pPr marL="0" marR="0" lvl="3" indent="0" algn="r" rtl="0">
              <a:spcBef>
                <a:spcPts val="0"/>
              </a:spcBef>
              <a:buNone/>
              <a:defRPr sz="1200" b="0" i="0" u="none" strike="noStrike" cap="none">
                <a:solidFill>
                  <a:srgbClr val="878787"/>
                </a:solidFill>
                <a:latin typeface="Proxima Nova"/>
                <a:ea typeface="Proxima Nova"/>
                <a:cs typeface="Proxima Nova"/>
                <a:sym typeface="Proxima Nova"/>
              </a:defRPr>
            </a:lvl4pPr>
            <a:lvl5pPr marL="0" marR="0" lvl="4" indent="0" algn="r" rtl="0">
              <a:spcBef>
                <a:spcPts val="0"/>
              </a:spcBef>
              <a:buNone/>
              <a:defRPr sz="1200" b="0" i="0" u="none" strike="noStrike" cap="none">
                <a:solidFill>
                  <a:srgbClr val="878787"/>
                </a:solidFill>
                <a:latin typeface="Proxima Nova"/>
                <a:ea typeface="Proxima Nova"/>
                <a:cs typeface="Proxima Nova"/>
                <a:sym typeface="Proxima Nova"/>
              </a:defRPr>
            </a:lvl5pPr>
            <a:lvl6pPr marL="0" marR="0" lvl="5" indent="0" algn="r" rtl="0">
              <a:spcBef>
                <a:spcPts val="0"/>
              </a:spcBef>
              <a:buNone/>
              <a:defRPr sz="1200" b="0" i="0" u="none" strike="noStrike" cap="none">
                <a:solidFill>
                  <a:srgbClr val="878787"/>
                </a:solidFill>
                <a:latin typeface="Proxima Nova"/>
                <a:ea typeface="Proxima Nova"/>
                <a:cs typeface="Proxima Nova"/>
                <a:sym typeface="Proxima Nova"/>
              </a:defRPr>
            </a:lvl6pPr>
            <a:lvl7pPr marL="0" marR="0" lvl="6" indent="0" algn="r" rtl="0">
              <a:spcBef>
                <a:spcPts val="0"/>
              </a:spcBef>
              <a:buNone/>
              <a:defRPr sz="1200" b="0" i="0" u="none" strike="noStrike" cap="none">
                <a:solidFill>
                  <a:srgbClr val="878787"/>
                </a:solidFill>
                <a:latin typeface="Proxima Nova"/>
                <a:ea typeface="Proxima Nova"/>
                <a:cs typeface="Proxima Nova"/>
                <a:sym typeface="Proxima Nova"/>
              </a:defRPr>
            </a:lvl7pPr>
            <a:lvl8pPr marL="0" marR="0" lvl="7" indent="0" algn="r" rtl="0">
              <a:spcBef>
                <a:spcPts val="0"/>
              </a:spcBef>
              <a:buNone/>
              <a:defRPr sz="1200" b="0" i="0" u="none" strike="noStrike" cap="none">
                <a:solidFill>
                  <a:srgbClr val="878787"/>
                </a:solidFill>
                <a:latin typeface="Proxima Nova"/>
                <a:ea typeface="Proxima Nova"/>
                <a:cs typeface="Proxima Nova"/>
                <a:sym typeface="Proxima Nova"/>
              </a:defRPr>
            </a:lvl8pPr>
            <a:lvl9pPr marL="0" marR="0" lvl="8" indent="0" algn="r" rtl="0">
              <a:spcBef>
                <a:spcPts val="0"/>
              </a:spcBef>
              <a:buNone/>
              <a:defRPr sz="1200" b="0" i="0" u="none" strike="noStrike" cap="none">
                <a:solidFill>
                  <a:srgbClr val="878787"/>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1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7" name="Google Shape;87;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Google Shape;88;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9" name="Google Shape;89;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199143117"/>
      </p:ext>
    </p:extLst>
  </p:cSld>
  <p:clrMap bg1="lt1" tx1="dk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4.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14.xml"/><Relationship Id="rId6" Type="http://schemas.openxmlformats.org/officeDocument/2006/relationships/image" Target="../media/image10.png"/><Relationship Id="rId11" Type="http://schemas.openxmlformats.org/officeDocument/2006/relationships/chart" Target="../charts/chart5.xml"/><Relationship Id="rId5" Type="http://schemas.openxmlformats.org/officeDocument/2006/relationships/image" Target="../media/image9.png"/><Relationship Id="rId10" Type="http://schemas.openxmlformats.org/officeDocument/2006/relationships/chart" Target="../charts/chart4.xml"/><Relationship Id="rId4" Type="http://schemas.openxmlformats.org/officeDocument/2006/relationships/image" Target="../media/image8.png"/><Relationship Id="rId9"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6.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6.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pic>
        <p:nvPicPr>
          <p:cNvPr id="186" name="Google Shape;186;p1"/>
          <p:cNvPicPr preferRelativeResize="0"/>
          <p:nvPr/>
        </p:nvPicPr>
        <p:blipFill rotWithShape="1">
          <a:blip r:embed="rId3">
            <a:alphaModFix/>
          </a:blip>
          <a:srcRect/>
          <a:stretch/>
        </p:blipFill>
        <p:spPr>
          <a:xfrm>
            <a:off x="965583" y="1265154"/>
            <a:ext cx="3086562" cy="3409772"/>
          </a:xfrm>
          <a:prstGeom prst="rect">
            <a:avLst/>
          </a:prstGeom>
          <a:noFill/>
          <a:ln>
            <a:noFill/>
          </a:ln>
        </p:spPr>
      </p:pic>
      <p:pic>
        <p:nvPicPr>
          <p:cNvPr id="187" name="Google Shape;187;p1"/>
          <p:cNvPicPr preferRelativeResize="0"/>
          <p:nvPr/>
        </p:nvPicPr>
        <p:blipFill rotWithShape="1">
          <a:blip r:embed="rId4">
            <a:alphaModFix/>
          </a:blip>
          <a:srcRect/>
          <a:stretch/>
        </p:blipFill>
        <p:spPr>
          <a:xfrm>
            <a:off x="0" y="5843336"/>
            <a:ext cx="9144000" cy="1827141"/>
          </a:xfrm>
          <a:prstGeom prst="rect">
            <a:avLst/>
          </a:prstGeom>
          <a:noFill/>
          <a:ln>
            <a:noFill/>
          </a:ln>
        </p:spPr>
      </p:pic>
      <p:sp>
        <p:nvSpPr>
          <p:cNvPr id="188" name="Google Shape;188;p1"/>
          <p:cNvSpPr txBox="1"/>
          <p:nvPr/>
        </p:nvSpPr>
        <p:spPr>
          <a:xfrm>
            <a:off x="4905839" y="1218208"/>
            <a:ext cx="4315811" cy="409338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EB8A23"/>
              </a:buClr>
              <a:buSzPts val="7200"/>
              <a:buFont typeface="Arial"/>
              <a:buNone/>
            </a:pPr>
            <a:r>
              <a:rPr lang="en-US" sz="5300" b="1" dirty="0">
                <a:solidFill>
                  <a:srgbClr val="EB8A23"/>
                </a:solidFill>
                <a:latin typeface="Calibri"/>
                <a:cs typeface="Calibri"/>
              </a:rPr>
              <a:t>Organizational Capacity Assessment</a:t>
            </a:r>
          </a:p>
          <a:p>
            <a:pPr marL="0" marR="0" lvl="0" indent="0" algn="l" rtl="0">
              <a:lnSpc>
                <a:spcPct val="100000"/>
              </a:lnSpc>
              <a:spcBef>
                <a:spcPts val="0"/>
              </a:spcBef>
              <a:spcAft>
                <a:spcPts val="0"/>
              </a:spcAft>
              <a:buClr>
                <a:srgbClr val="EB8A23"/>
              </a:buClr>
              <a:buSzPts val="7200"/>
              <a:buFont typeface="Arial"/>
              <a:buNone/>
            </a:pPr>
            <a:r>
              <a:rPr lang="en-US" sz="5300" b="1" dirty="0">
                <a:solidFill>
                  <a:srgbClr val="EB8A23"/>
                </a:solidFill>
                <a:latin typeface="Calibri"/>
                <a:cs typeface="Calibri"/>
              </a:rPr>
              <a:t>Methods</a:t>
            </a:r>
          </a:p>
          <a:p>
            <a:pPr marL="0" marR="0" lvl="0" indent="0" algn="l" rtl="0">
              <a:lnSpc>
                <a:spcPct val="100000"/>
              </a:lnSpc>
              <a:spcBef>
                <a:spcPts val="0"/>
              </a:spcBef>
              <a:spcAft>
                <a:spcPts val="0"/>
              </a:spcAft>
              <a:buClr>
                <a:srgbClr val="EB8A23"/>
              </a:buClr>
              <a:buSzPts val="7200"/>
              <a:buFont typeface="Arial"/>
              <a:buNone/>
            </a:pPr>
            <a:r>
              <a:rPr lang="en-US" sz="2400" b="1" dirty="0">
                <a:solidFill>
                  <a:srgbClr val="EB8A23"/>
                </a:solidFill>
                <a:latin typeface="Calibri"/>
                <a:cs typeface="Calibri"/>
              </a:rPr>
              <a:t>October 16, 2019</a:t>
            </a:r>
          </a:p>
          <a:p>
            <a:pPr marL="0" marR="0" lvl="0" indent="0" algn="l" rtl="0">
              <a:lnSpc>
                <a:spcPct val="100000"/>
              </a:lnSpc>
              <a:spcBef>
                <a:spcPts val="0"/>
              </a:spcBef>
              <a:spcAft>
                <a:spcPts val="0"/>
              </a:spcAft>
              <a:buClr>
                <a:srgbClr val="EB8A23"/>
              </a:buClr>
              <a:buSzPts val="7200"/>
              <a:buFont typeface="Arial"/>
              <a:buNone/>
            </a:pPr>
            <a:r>
              <a:rPr lang="en-US" sz="2400" b="1" dirty="0">
                <a:solidFill>
                  <a:srgbClr val="EB8A23"/>
                </a:solidFill>
                <a:latin typeface="Calibri"/>
                <a:cs typeface="Calibri"/>
              </a:rPr>
              <a:t>8 am PT</a:t>
            </a:r>
          </a:p>
        </p:txBody>
      </p:sp>
      <p:cxnSp>
        <p:nvCxnSpPr>
          <p:cNvPr id="189" name="Google Shape;189;p1"/>
          <p:cNvCxnSpPr/>
          <p:nvPr/>
        </p:nvCxnSpPr>
        <p:spPr>
          <a:xfrm>
            <a:off x="4485487" y="1906340"/>
            <a:ext cx="0" cy="2127391"/>
          </a:xfrm>
          <a:prstGeom prst="straightConnector1">
            <a:avLst/>
          </a:prstGeom>
          <a:noFill/>
          <a:ln w="9525" cap="flat" cmpd="sng">
            <a:solidFill>
              <a:srgbClr val="595959"/>
            </a:solidFill>
            <a:prstDash val="solid"/>
            <a:miter lim="800000"/>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222"/>
        <p:cNvGrpSpPr/>
        <p:nvPr/>
      </p:nvGrpSpPr>
      <p:grpSpPr>
        <a:xfrm>
          <a:off x="0" y="0"/>
          <a:ext cx="0" cy="0"/>
          <a:chOff x="0" y="0"/>
          <a:chExt cx="0" cy="0"/>
        </a:xfrm>
      </p:grpSpPr>
      <p:sp>
        <p:nvSpPr>
          <p:cNvPr id="223" name="Google Shape;223;g5c37db0f0c_0_15"/>
          <p:cNvSpPr/>
          <p:nvPr/>
        </p:nvSpPr>
        <p:spPr>
          <a:xfrm>
            <a:off x="0" y="677308"/>
            <a:ext cx="9144000" cy="1154400"/>
          </a:xfrm>
          <a:prstGeom prst="rect">
            <a:avLst/>
          </a:prstGeom>
          <a:solidFill>
            <a:schemeClr val="dk1">
              <a:alpha val="23920"/>
            </a:schemeClr>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lt1"/>
              </a:buClr>
              <a:buSzPts val="4400"/>
              <a:buFont typeface="Calibri"/>
              <a:buNone/>
            </a:pPr>
            <a:endParaRPr sz="4400" b="1" i="0" u="none" strike="noStrike" cap="none" dirty="0">
              <a:solidFill>
                <a:srgbClr val="FFFFFF"/>
              </a:solidFill>
              <a:latin typeface="Calibri"/>
              <a:ea typeface="Calibri"/>
              <a:cs typeface="Calibri"/>
              <a:sym typeface="Calibri"/>
            </a:endParaRPr>
          </a:p>
          <a:p>
            <a:pPr marL="0" marR="0" lvl="0" indent="0" algn="l" rtl="0">
              <a:lnSpc>
                <a:spcPct val="100000"/>
              </a:lnSpc>
              <a:spcBef>
                <a:spcPts val="0"/>
              </a:spcBef>
              <a:spcAft>
                <a:spcPts val="0"/>
              </a:spcAft>
              <a:buClr>
                <a:srgbClr val="FFFFFF"/>
              </a:buClr>
              <a:buSzPts val="4400"/>
              <a:buFont typeface="Calibri"/>
              <a:buNone/>
            </a:pPr>
            <a:r>
              <a:rPr lang="en-US" sz="4400" b="1" dirty="0">
                <a:solidFill>
                  <a:srgbClr val="FFFFFF"/>
                </a:solidFill>
                <a:latin typeface="Calibri"/>
                <a:cs typeface="Calibri"/>
                <a:sym typeface="Calibri"/>
              </a:rPr>
              <a:t>SurveyMonkey</a:t>
            </a:r>
            <a:endParaRPr dirty="0"/>
          </a:p>
          <a:p>
            <a:pPr marL="0" marR="0" lvl="0" indent="0" algn="l" rtl="0">
              <a:lnSpc>
                <a:spcPct val="100000"/>
              </a:lnSpc>
              <a:spcBef>
                <a:spcPts val="0"/>
              </a:spcBef>
              <a:spcAft>
                <a:spcPts val="0"/>
              </a:spcAft>
              <a:buClr>
                <a:schemeClr val="lt1"/>
              </a:buClr>
              <a:buSzPts val="5000"/>
              <a:buFont typeface="Calibri"/>
              <a:buNone/>
            </a:pPr>
            <a:endParaRPr sz="5000" b="1" i="0" u="none" strike="noStrike" cap="none" dirty="0">
              <a:solidFill>
                <a:srgbClr val="FFFFFF"/>
              </a:solidFill>
              <a:latin typeface="Calibri"/>
              <a:ea typeface="Calibri"/>
              <a:cs typeface="Calibri"/>
              <a:sym typeface="Calibri"/>
            </a:endParaRPr>
          </a:p>
        </p:txBody>
      </p:sp>
      <p:sp>
        <p:nvSpPr>
          <p:cNvPr id="9" name="TextBox 8">
            <a:extLst>
              <a:ext uri="{FF2B5EF4-FFF2-40B4-BE49-F238E27FC236}">
                <a16:creationId xmlns:a16="http://schemas.microsoft.com/office/drawing/2014/main" id="{B99EF0D5-B79B-48CA-B2E1-A1FEBDCE61BE}"/>
              </a:ext>
            </a:extLst>
          </p:cNvPr>
          <p:cNvSpPr txBox="1"/>
          <p:nvPr/>
        </p:nvSpPr>
        <p:spPr>
          <a:xfrm>
            <a:off x="651164" y="2299855"/>
            <a:ext cx="7966363" cy="3539430"/>
          </a:xfrm>
          <a:prstGeom prst="rect">
            <a:avLst/>
          </a:prstGeom>
          <a:noFill/>
        </p:spPr>
        <p:txBody>
          <a:bodyPr wrap="square" rtlCol="0">
            <a:spAutoFit/>
          </a:bodyPr>
          <a:lstStyle/>
          <a:p>
            <a:r>
              <a:rPr lang="en-US" sz="3200" dirty="0">
                <a:solidFill>
                  <a:schemeClr val="bg1"/>
                </a:solidFill>
                <a:latin typeface="Calibri" panose="020F0502020204030204" pitchFamily="34" charset="0"/>
              </a:rPr>
              <a:t>Three variations – main folder SVPI account</a:t>
            </a:r>
          </a:p>
          <a:p>
            <a:endParaRPr lang="en-US" sz="3200" dirty="0">
              <a:solidFill>
                <a:schemeClr val="bg1"/>
              </a:solidFill>
              <a:latin typeface="Calibri" panose="020F0502020204030204" pitchFamily="34" charset="0"/>
            </a:endParaRPr>
          </a:p>
          <a:p>
            <a:r>
              <a:rPr lang="en-US" sz="3200" dirty="0">
                <a:solidFill>
                  <a:schemeClr val="bg1"/>
                </a:solidFill>
                <a:latin typeface="Calibri" panose="020F0502020204030204" pitchFamily="34" charset="0"/>
              </a:rPr>
              <a:t>SVP Chicago Organizational Capacity Assessment Survey</a:t>
            </a:r>
          </a:p>
          <a:p>
            <a:pPr marL="457200" indent="-457200">
              <a:buFont typeface="Arial" panose="020B0604020202020204" pitchFamily="34" charset="0"/>
              <a:buChar char="•"/>
            </a:pPr>
            <a:r>
              <a:rPr lang="en-US" sz="3200" dirty="0">
                <a:solidFill>
                  <a:schemeClr val="bg1"/>
                </a:solidFill>
                <a:latin typeface="Calibri" panose="020F0502020204030204" pitchFamily="34" charset="0"/>
              </a:rPr>
              <a:t>CEO/ED/COO</a:t>
            </a:r>
          </a:p>
          <a:p>
            <a:pPr marL="457200" indent="-457200">
              <a:buFont typeface="Arial" panose="020B0604020202020204" pitchFamily="34" charset="0"/>
              <a:buChar char="•"/>
            </a:pPr>
            <a:r>
              <a:rPr lang="en-US" sz="3200" dirty="0">
                <a:solidFill>
                  <a:schemeClr val="bg1"/>
                </a:solidFill>
                <a:latin typeface="Calibri" panose="020F0502020204030204" pitchFamily="34" charset="0"/>
              </a:rPr>
              <a:t>Board</a:t>
            </a:r>
          </a:p>
          <a:p>
            <a:pPr marL="457200" indent="-457200">
              <a:buFont typeface="Arial" panose="020B0604020202020204" pitchFamily="34" charset="0"/>
              <a:buChar char="•"/>
            </a:pPr>
            <a:r>
              <a:rPr lang="en-US" sz="3200" dirty="0">
                <a:solidFill>
                  <a:schemeClr val="bg1"/>
                </a:solidFill>
                <a:latin typeface="Calibri" panose="020F0502020204030204" pitchFamily="34" charset="0"/>
              </a:rPr>
              <a:t>Staff</a:t>
            </a:r>
            <a:endParaRPr lang="en-US" sz="2800" dirty="0">
              <a:solidFill>
                <a:schemeClr val="bg1"/>
              </a:solidFill>
              <a:latin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0D62E-D448-4382-8185-7B13D6207E2C}"/>
              </a:ext>
            </a:extLst>
          </p:cNvPr>
          <p:cNvSpPr>
            <a:spLocks noGrp="1"/>
          </p:cNvSpPr>
          <p:nvPr>
            <p:ph type="title"/>
          </p:nvPr>
        </p:nvSpPr>
        <p:spPr>
          <a:xfrm>
            <a:off x="138454" y="903254"/>
            <a:ext cx="7886700" cy="619886"/>
          </a:xfrm>
        </p:spPr>
        <p:txBody>
          <a:bodyPr>
            <a:normAutofit/>
          </a:bodyPr>
          <a:lstStyle/>
          <a:p>
            <a:r>
              <a:rPr lang="en-US" sz="2800" dirty="0"/>
              <a:t>Summary</a:t>
            </a:r>
            <a:endParaRPr lang="en-US" sz="2700" dirty="0"/>
          </a:p>
        </p:txBody>
      </p:sp>
      <p:sp>
        <p:nvSpPr>
          <p:cNvPr id="8" name="Content Placeholder 2">
            <a:extLst>
              <a:ext uri="{FF2B5EF4-FFF2-40B4-BE49-F238E27FC236}">
                <a16:creationId xmlns:a16="http://schemas.microsoft.com/office/drawing/2014/main" id="{9B0DD16B-D8C3-434C-B15D-23FE317A7CEC}"/>
              </a:ext>
            </a:extLst>
          </p:cNvPr>
          <p:cNvSpPr txBox="1">
            <a:spLocks/>
          </p:cNvSpPr>
          <p:nvPr/>
        </p:nvSpPr>
        <p:spPr>
          <a:xfrm>
            <a:off x="838200" y="1825625"/>
            <a:ext cx="3507557" cy="4351338"/>
          </a:xfrm>
          <a:prstGeom prst="rect">
            <a:avLst/>
          </a:prstGeom>
          <a:noFill/>
          <a:ln>
            <a:noFill/>
          </a:ln>
        </p:spPr>
        <p:txBody>
          <a:bodyPr spcFirstLastPara="1" wrap="square" lIns="0" tIns="0" rIns="0" bIns="0" anchor="t" anchorCtr="0">
            <a:normAutofit/>
          </a:bodyPr>
          <a:lstStyle>
            <a:defPPr marR="0" lvl="0" algn="l" rtl="0">
              <a:lnSpc>
                <a:spcPct val="100000"/>
              </a:lnSpc>
              <a:spcBef>
                <a:spcPts val="0"/>
              </a:spcBef>
              <a:spcAft>
                <a:spcPts val="0"/>
              </a:spcAft>
            </a:defPPr>
            <a:lvl1pPr marL="457200" marR="0" lvl="0" indent="-228600" algn="l" rtl="0">
              <a:lnSpc>
                <a:spcPct val="113333"/>
              </a:lnSpc>
              <a:spcBef>
                <a:spcPts val="1000"/>
              </a:spcBef>
              <a:spcAft>
                <a:spcPts val="0"/>
              </a:spcAft>
              <a:buClr>
                <a:schemeClr val="dk1"/>
              </a:buClr>
              <a:buSzPts val="3000"/>
              <a:buFont typeface="Arial"/>
              <a:buNone/>
              <a:defRPr sz="3000" b="0" i="0" u="none" strike="noStrike" cap="none">
                <a:solidFill>
                  <a:schemeClr val="dk1"/>
                </a:solidFill>
                <a:latin typeface="Proxima Nova"/>
                <a:ea typeface="Proxima Nova"/>
                <a:cs typeface="Proxima Nova"/>
                <a:sym typeface="Proxima Nova"/>
              </a:defRPr>
            </a:lvl1pPr>
            <a:lvl2pPr marL="914400" marR="0" lvl="1" indent="-381000" algn="l" rtl="0">
              <a:lnSpc>
                <a:spcPct val="100000"/>
              </a:lnSpc>
              <a:spcBef>
                <a:spcPts val="900"/>
              </a:spcBef>
              <a:spcAft>
                <a:spcPts val="0"/>
              </a:spcAft>
              <a:buClr>
                <a:srgbClr val="00B2A9"/>
              </a:buClr>
              <a:buSzPts val="2400"/>
              <a:buFont typeface="Arial"/>
              <a:buChar char="•"/>
              <a:defRPr sz="2400" b="0" i="0" u="none" strike="noStrike" cap="none">
                <a:solidFill>
                  <a:srgbClr val="00B2A9"/>
                </a:solidFill>
                <a:latin typeface="Proxima Nova Semibold"/>
                <a:ea typeface="Proxima Nova Semibold"/>
                <a:cs typeface="Proxima Nova Semibold"/>
                <a:sym typeface="Proxima Nova Semibold"/>
              </a:defRPr>
            </a:lvl2pPr>
            <a:lvl3pPr marL="1371600" marR="0" lvl="2" indent="-330200" algn="l" rtl="0">
              <a:lnSpc>
                <a:spcPct val="112500"/>
              </a:lnSpc>
              <a:spcBef>
                <a:spcPts val="500"/>
              </a:spcBef>
              <a:spcAft>
                <a:spcPts val="0"/>
              </a:spcAft>
              <a:buClr>
                <a:schemeClr val="dk1"/>
              </a:buClr>
              <a:buSzPts val="1600"/>
              <a:buFont typeface="Arial"/>
              <a:buChar char="•"/>
              <a:defRPr sz="1600" b="0" i="0" u="none" strike="noStrike" cap="none">
                <a:solidFill>
                  <a:schemeClr val="dk1"/>
                </a:solidFill>
                <a:latin typeface="Proxima Nova"/>
                <a:ea typeface="Proxima Nova"/>
                <a:cs typeface="Proxima Nova"/>
                <a:sym typeface="Proxima Nova"/>
              </a:defRPr>
            </a:lvl3pPr>
            <a:lvl4pPr marL="1828800" marR="0" lvl="3" indent="-228600" algn="l" rtl="0">
              <a:lnSpc>
                <a:spcPct val="100000"/>
              </a:lnSpc>
              <a:spcBef>
                <a:spcPts val="0"/>
              </a:spcBef>
              <a:spcAft>
                <a:spcPts val="0"/>
              </a:spcAft>
              <a:buClr>
                <a:srgbClr val="878787"/>
              </a:buClr>
              <a:buSzPts val="1000"/>
              <a:buFont typeface="Arial"/>
              <a:buNone/>
              <a:defRPr sz="1000" b="0" i="1" u="none" strike="noStrike" cap="none">
                <a:solidFill>
                  <a:srgbClr val="878787"/>
                </a:solidFill>
                <a:latin typeface="Georgia"/>
                <a:ea typeface="Georgia"/>
                <a:cs typeface="Georgia"/>
                <a:sym typeface="Georgia"/>
              </a:defRPr>
            </a:lvl4pPr>
            <a:lvl5pPr marL="2286000" marR="0" lvl="4" indent="-228600" algn="l" rtl="0">
              <a:lnSpc>
                <a:spcPct val="113333"/>
              </a:lnSpc>
              <a:spcBef>
                <a:spcPts val="2000"/>
              </a:spcBef>
              <a:spcAft>
                <a:spcPts val="0"/>
              </a:spcAft>
              <a:buClr>
                <a:srgbClr val="00B2A9"/>
              </a:buClr>
              <a:buSzPts val="3000"/>
              <a:buFont typeface="Arial"/>
              <a:buNone/>
              <a:defRPr sz="3000" b="0" i="1" u="none" strike="noStrike" cap="none">
                <a:solidFill>
                  <a:srgbClr val="00B2A9"/>
                </a:solidFill>
                <a:latin typeface="Proxima Nova"/>
                <a:ea typeface="Proxima Nova"/>
                <a:cs typeface="Proxima Nova"/>
                <a:sym typeface="Proxima Nova"/>
              </a:defRPr>
            </a:lvl5pPr>
            <a:lvl6pPr marL="2743200" marR="0" lvl="5" indent="-355600" algn="l" rtl="0">
              <a:lnSpc>
                <a:spcPct val="100000"/>
              </a:lnSpc>
              <a:spcBef>
                <a:spcPts val="20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pPr marL="0" indent="0"/>
            <a:r>
              <a:rPr lang="en-US" sz="1400" dirty="0"/>
              <a:t>Answers to graded questions were on a scale from 5 (most positive) to 1 (most negative), with 3 being neutral.  The average score from all respondents is shown below.</a:t>
            </a:r>
          </a:p>
          <a:p>
            <a:endParaRPr lang="en-US" dirty="0"/>
          </a:p>
          <a:p>
            <a:endParaRPr lang="en-US" dirty="0"/>
          </a:p>
        </p:txBody>
      </p:sp>
      <p:graphicFrame>
        <p:nvGraphicFramePr>
          <p:cNvPr id="9" name="Object 8">
            <a:extLst>
              <a:ext uri="{FF2B5EF4-FFF2-40B4-BE49-F238E27FC236}">
                <a16:creationId xmlns:a16="http://schemas.microsoft.com/office/drawing/2014/main" id="{329EF2A1-B91F-4D94-A6DB-10A799A98CEC}"/>
              </a:ext>
            </a:extLst>
          </p:cNvPr>
          <p:cNvGraphicFramePr>
            <a:graphicFrameLocks noChangeAspect="1"/>
          </p:cNvGraphicFramePr>
          <p:nvPr>
            <p:extLst>
              <p:ext uri="{D42A27DB-BD31-4B8C-83A1-F6EECF244321}">
                <p14:modId xmlns:p14="http://schemas.microsoft.com/office/powerpoint/2010/main" val="2205201629"/>
              </p:ext>
            </p:extLst>
          </p:nvPr>
        </p:nvGraphicFramePr>
        <p:xfrm>
          <a:off x="838201" y="3303081"/>
          <a:ext cx="3441566" cy="2541538"/>
        </p:xfrm>
        <a:graphic>
          <a:graphicData uri="http://schemas.openxmlformats.org/presentationml/2006/ole">
            <mc:AlternateContent xmlns:mc="http://schemas.openxmlformats.org/markup-compatibility/2006">
              <mc:Choice xmlns:v="urn:schemas-microsoft-com:vml" Requires="v">
                <p:oleObj spid="_x0000_s4102" name="Worksheet" r:id="rId3" imgW="2240493" imgH="1653595" progId="Excel.Sheet.12">
                  <p:embed/>
                </p:oleObj>
              </mc:Choice>
              <mc:Fallback>
                <p:oleObj name="Worksheet" r:id="rId3" imgW="2240493" imgH="1653595" progId="Excel.Sheet.12">
                  <p:embed/>
                  <p:pic>
                    <p:nvPicPr>
                      <p:cNvPr id="10" name="Object 9">
                        <a:extLst>
                          <a:ext uri="{FF2B5EF4-FFF2-40B4-BE49-F238E27FC236}">
                            <a16:creationId xmlns:a16="http://schemas.microsoft.com/office/drawing/2014/main" id="{49459C16-E1BD-40F4-AF49-DC186F85BAAF}"/>
                          </a:ext>
                        </a:extLst>
                      </p:cNvPr>
                      <p:cNvPicPr/>
                      <p:nvPr/>
                    </p:nvPicPr>
                    <p:blipFill>
                      <a:blip r:embed="rId4"/>
                      <a:stretch>
                        <a:fillRect/>
                      </a:stretch>
                    </p:blipFill>
                    <p:spPr>
                      <a:xfrm>
                        <a:off x="838201" y="3303081"/>
                        <a:ext cx="3441566" cy="2541538"/>
                      </a:xfrm>
                      <a:prstGeom prst="rect">
                        <a:avLst/>
                      </a:prstGeom>
                    </p:spPr>
                  </p:pic>
                </p:oleObj>
              </mc:Fallback>
            </mc:AlternateContent>
          </a:graphicData>
        </a:graphic>
      </p:graphicFrame>
      <p:sp>
        <p:nvSpPr>
          <p:cNvPr id="11" name="Content Placeholder 5">
            <a:extLst>
              <a:ext uri="{FF2B5EF4-FFF2-40B4-BE49-F238E27FC236}">
                <a16:creationId xmlns:a16="http://schemas.microsoft.com/office/drawing/2014/main" id="{FA9BB6DB-E74F-4F82-820B-A04CB939269F}"/>
              </a:ext>
            </a:extLst>
          </p:cNvPr>
          <p:cNvSpPr txBox="1">
            <a:spLocks/>
          </p:cNvSpPr>
          <p:nvPr/>
        </p:nvSpPr>
        <p:spPr>
          <a:xfrm>
            <a:off x="5418055" y="1942004"/>
            <a:ext cx="3183556" cy="4018994"/>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dirty="0">
                <a:highlight>
                  <a:srgbClr val="000000"/>
                </a:highlight>
              </a:rPr>
              <a:t>Breakthrough</a:t>
            </a:r>
            <a:r>
              <a:rPr lang="en-US" dirty="0"/>
              <a:t> is viewed as having many strengths, including: </a:t>
            </a:r>
          </a:p>
          <a:p>
            <a:pPr marL="285750" indent="-285750">
              <a:buFont typeface="Arial" panose="020B0604020202020204" pitchFamily="34" charset="0"/>
              <a:buChar char="•"/>
            </a:pPr>
            <a:r>
              <a:rPr lang="en-US" dirty="0"/>
              <a:t>Clear sense of mission </a:t>
            </a:r>
          </a:p>
          <a:p>
            <a:pPr marL="285750" indent="-285750">
              <a:buFont typeface="Arial" panose="020B0604020202020204" pitchFamily="34" charset="0"/>
              <a:buChar char="•"/>
            </a:pPr>
            <a:r>
              <a:rPr lang="en-US" dirty="0"/>
              <a:t>Diversified funding </a:t>
            </a:r>
          </a:p>
          <a:p>
            <a:pPr marL="285750" indent="-285750">
              <a:buFont typeface="Arial" panose="020B0604020202020204" pitchFamily="34" charset="0"/>
              <a:buChar char="•"/>
            </a:pPr>
            <a:r>
              <a:rPr lang="en-US" dirty="0"/>
              <a:t>Good senior leadership team</a:t>
            </a:r>
          </a:p>
          <a:p>
            <a:pPr marL="285750" indent="-285750">
              <a:buFont typeface="Arial" panose="020B0604020202020204" pitchFamily="34" charset="0"/>
              <a:buChar char="•"/>
            </a:pPr>
            <a:r>
              <a:rPr lang="en-US" dirty="0"/>
              <a:t>Strong brand</a:t>
            </a:r>
          </a:p>
          <a:p>
            <a:endParaRPr lang="en-US" dirty="0"/>
          </a:p>
          <a:p>
            <a:r>
              <a:rPr lang="en-US" dirty="0"/>
              <a:t>Key areas for work include:</a:t>
            </a:r>
          </a:p>
          <a:p>
            <a:pPr marL="285750" indent="-285750">
              <a:buFont typeface="Arial" panose="020B0604020202020204" pitchFamily="34" charset="0"/>
              <a:buChar char="•"/>
            </a:pPr>
            <a:r>
              <a:rPr lang="en-US" dirty="0"/>
              <a:t>Senior leadership succession (the single most significant issue)</a:t>
            </a:r>
          </a:p>
          <a:p>
            <a:pPr marL="285750" indent="-285750">
              <a:buFont typeface="Arial" panose="020B0604020202020204" pitchFamily="34" charset="0"/>
              <a:buChar char="•"/>
            </a:pPr>
            <a:r>
              <a:rPr lang="en-US" dirty="0"/>
              <a:t>Human resources development across multiple areas </a:t>
            </a:r>
          </a:p>
          <a:p>
            <a:pPr marL="285750" indent="-285750">
              <a:buFont typeface="Arial" panose="020B0604020202020204" pitchFamily="34" charset="0"/>
              <a:buChar char="•"/>
            </a:pPr>
            <a:r>
              <a:rPr lang="en-US" dirty="0"/>
              <a:t>Board development, particularly around engagement</a:t>
            </a:r>
          </a:p>
          <a:p>
            <a:pPr marL="285750" indent="-285750">
              <a:buFont typeface="Arial" panose="020B0604020202020204" pitchFamily="34" charset="0"/>
              <a:buChar char="•"/>
            </a:pPr>
            <a:r>
              <a:rPr lang="en-US" dirty="0"/>
              <a:t>Donor management</a:t>
            </a:r>
          </a:p>
        </p:txBody>
      </p:sp>
    </p:spTree>
    <p:extLst>
      <p:ext uri="{BB962C8B-B14F-4D97-AF65-F5344CB8AC3E}">
        <p14:creationId xmlns:p14="http://schemas.microsoft.com/office/powerpoint/2010/main" val="1797303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0D62E-D448-4382-8185-7B13D6207E2C}"/>
              </a:ext>
            </a:extLst>
          </p:cNvPr>
          <p:cNvSpPr>
            <a:spLocks noGrp="1"/>
          </p:cNvSpPr>
          <p:nvPr>
            <p:ph type="title"/>
          </p:nvPr>
        </p:nvSpPr>
        <p:spPr>
          <a:xfrm>
            <a:off x="138454" y="903254"/>
            <a:ext cx="7886700" cy="619886"/>
          </a:xfrm>
        </p:spPr>
        <p:txBody>
          <a:bodyPr>
            <a:normAutofit/>
          </a:bodyPr>
          <a:lstStyle/>
          <a:p>
            <a:r>
              <a:rPr lang="en-US" sz="2700" dirty="0"/>
              <a:t>Mission, Vision, and Strategy</a:t>
            </a:r>
          </a:p>
        </p:txBody>
      </p:sp>
      <p:sp>
        <p:nvSpPr>
          <p:cNvPr id="4" name="Slide Number Placeholder 3">
            <a:extLst>
              <a:ext uri="{FF2B5EF4-FFF2-40B4-BE49-F238E27FC236}">
                <a16:creationId xmlns:a16="http://schemas.microsoft.com/office/drawing/2014/main" id="{AC639208-261A-4A62-BBAD-79881C11BA57}"/>
              </a:ext>
            </a:extLst>
          </p:cNvPr>
          <p:cNvSpPr>
            <a:spLocks noGrp="1"/>
          </p:cNvSpPr>
          <p:nvPr>
            <p:ph type="sldNum" sz="quarter" idx="4"/>
          </p:nvPr>
        </p:nvSpPr>
        <p:spPr>
          <a:xfrm>
            <a:off x="11353800" y="6586820"/>
            <a:ext cx="838200" cy="271180"/>
          </a:xfrm>
          <a:prstGeom prst="rect">
            <a:avLst/>
          </a:prstGeom>
        </p:spPr>
        <p:txBody>
          <a:bodyPr vert="horz" lIns="91440" tIns="45720" rIns="91440" bIns="45720" rtlCol="0" anchor="ctr"/>
          <a:lstStyle>
            <a:defPPr>
              <a:defRPr lang="en-US"/>
            </a:defPPr>
            <a:lvl1pPr marL="0" algn="r" defTabSz="914400" rtl="0" eaLnBrk="1" latinLnBrk="0" hangingPunct="1">
              <a:defRPr sz="10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447AB2-EE4E-4005-B45D-BD0E8BD29CD2}" type="slidenum">
              <a:rPr lang="en-US" smtClean="0"/>
              <a:pPr/>
              <a:t>12</a:t>
            </a:fld>
            <a:endParaRPr lang="en-US" dirty="0"/>
          </a:p>
        </p:txBody>
      </p:sp>
      <p:graphicFrame>
        <p:nvGraphicFramePr>
          <p:cNvPr id="33" name="Table 32">
            <a:extLst>
              <a:ext uri="{FF2B5EF4-FFF2-40B4-BE49-F238E27FC236}">
                <a16:creationId xmlns:a16="http://schemas.microsoft.com/office/drawing/2014/main" id="{9216F5DF-EFC7-4011-9505-F051AEBD42CC}"/>
              </a:ext>
            </a:extLst>
          </p:cNvPr>
          <p:cNvGraphicFramePr>
            <a:graphicFrameLocks noGrp="1"/>
          </p:cNvGraphicFramePr>
          <p:nvPr/>
        </p:nvGraphicFramePr>
        <p:xfrm>
          <a:off x="138454" y="1671930"/>
          <a:ext cx="5858524" cy="3703320"/>
        </p:xfrm>
        <a:graphic>
          <a:graphicData uri="http://schemas.openxmlformats.org/drawingml/2006/table">
            <a:tbl>
              <a:tblPr bandRow="1"/>
              <a:tblGrid>
                <a:gridCol w="1910450">
                  <a:extLst>
                    <a:ext uri="{9D8B030D-6E8A-4147-A177-3AD203B41FA5}">
                      <a16:colId xmlns:a16="http://schemas.microsoft.com/office/drawing/2014/main" val="1680808722"/>
                    </a:ext>
                  </a:extLst>
                </a:gridCol>
                <a:gridCol w="3948074">
                  <a:extLst>
                    <a:ext uri="{9D8B030D-6E8A-4147-A177-3AD203B41FA5}">
                      <a16:colId xmlns:a16="http://schemas.microsoft.com/office/drawing/2014/main" val="2946830602"/>
                    </a:ext>
                  </a:extLst>
                </a:gridCol>
              </a:tblGrid>
              <a:tr h="617220">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dirty="0">
                          <a:solidFill>
                            <a:schemeClr val="tx2"/>
                          </a:solidFill>
                        </a:rPr>
                        <a:t>Our organization has a clear mission that is broadly held by the members of the team.</a:t>
                      </a:r>
                      <a:endParaRPr lang="en-US" sz="900" b="1" dirty="0">
                        <a:solidFill>
                          <a:schemeClr val="tx2"/>
                        </a:solidFill>
                      </a:endParaRP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endParaRPr lang="en-US" sz="1400" dirty="0"/>
                    </a:p>
                  </a:txBody>
                  <a:tcPr marL="68580" marR="68580" marT="34290" marB="34290">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38006818"/>
                  </a:ext>
                </a:extLst>
              </a:tr>
              <a:tr h="617220">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dirty="0">
                          <a:solidFill>
                            <a:schemeClr val="tx2"/>
                          </a:solidFill>
                        </a:rPr>
                        <a:t>Our organization has a compelling vision of what we aspire to be and / or achieve for those we serve.</a:t>
                      </a:r>
                      <a:endParaRPr lang="en-US" sz="900" b="1" dirty="0">
                        <a:solidFill>
                          <a:schemeClr val="tx2"/>
                        </a:solidFill>
                      </a:endParaRP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endParaRPr lang="en-US" sz="1400" dirty="0"/>
                    </a:p>
                  </a:txBody>
                  <a:tcPr marL="68580" marR="68580" marT="34290" marB="34290">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74864913"/>
                  </a:ext>
                </a:extLst>
              </a:tr>
              <a:tr h="617220">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dirty="0">
                          <a:solidFill>
                            <a:schemeClr val="tx2"/>
                          </a:solidFill>
                        </a:rPr>
                        <a:t>Our organization has a documented strategic plan with both short-term and long-term goals</a:t>
                      </a:r>
                      <a:endParaRPr lang="en-US" sz="900" b="1" dirty="0">
                        <a:solidFill>
                          <a:schemeClr val="tx2"/>
                        </a:solidFill>
                      </a:endParaRP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endParaRPr lang="en-US" sz="1400" dirty="0"/>
                    </a:p>
                  </a:txBody>
                  <a:tcPr marL="68580" marR="68580" marT="34290" marB="34290">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48115760"/>
                  </a:ext>
                </a:extLst>
              </a:tr>
              <a:tr h="617220">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dirty="0">
                          <a:solidFill>
                            <a:schemeClr val="tx2"/>
                          </a:solidFill>
                        </a:rPr>
                        <a:t>In our organization, we are clear on our most important short-term goals and how they connect to the larger vision.</a:t>
                      </a:r>
                      <a:endParaRPr lang="en-US" sz="900" b="1" dirty="0">
                        <a:solidFill>
                          <a:schemeClr val="tx2"/>
                        </a:solidFill>
                      </a:endParaRP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endParaRPr lang="en-US" sz="1400" dirty="0"/>
                    </a:p>
                  </a:txBody>
                  <a:tcPr marL="68580" marR="68580" marT="34290" marB="34290">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583358591"/>
                  </a:ext>
                </a:extLst>
              </a:tr>
              <a:tr h="617220">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dirty="0">
                          <a:solidFill>
                            <a:schemeClr val="tx2"/>
                          </a:solidFill>
                        </a:rPr>
                        <a:t>In our organization, we hold one another accountable for achieving short and longer-term goals.</a:t>
                      </a:r>
                      <a:endParaRPr lang="en-US" sz="900" b="1" dirty="0">
                        <a:solidFill>
                          <a:schemeClr val="tx2"/>
                        </a:solidFill>
                      </a:endParaRP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endParaRPr lang="en-US" sz="1400" dirty="0"/>
                    </a:p>
                  </a:txBody>
                  <a:tcPr marL="68580" marR="68580" marT="34290" marB="34290">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177116580"/>
                  </a:ext>
                </a:extLst>
              </a:tr>
              <a:tr h="617220">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dirty="0">
                          <a:solidFill>
                            <a:schemeClr val="tx2"/>
                          </a:solidFill>
                        </a:rPr>
                        <a:t>We have a set of well understood metrics by which we measure the performance of our organization.</a:t>
                      </a:r>
                      <a:endParaRPr lang="en-US" sz="900" b="1" dirty="0">
                        <a:solidFill>
                          <a:schemeClr val="tx2"/>
                        </a:solidFill>
                      </a:endParaRP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endParaRPr lang="en-US" sz="1400" dirty="0"/>
                    </a:p>
                  </a:txBody>
                  <a:tcPr marL="68580" marR="68580" marT="34290" marB="34290">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88014564"/>
                  </a:ext>
                </a:extLst>
              </a:tr>
            </a:tbl>
          </a:graphicData>
        </a:graphic>
      </p:graphicFrame>
      <p:graphicFrame>
        <p:nvGraphicFramePr>
          <p:cNvPr id="53" name="Chart 52">
            <a:extLst>
              <a:ext uri="{FF2B5EF4-FFF2-40B4-BE49-F238E27FC236}">
                <a16:creationId xmlns:a16="http://schemas.microsoft.com/office/drawing/2014/main" id="{4A0DF829-A591-49AE-B22A-04356C068937}"/>
              </a:ext>
            </a:extLst>
          </p:cNvPr>
          <p:cNvGraphicFramePr>
            <a:graphicFrameLocks/>
          </p:cNvGraphicFramePr>
          <p:nvPr/>
        </p:nvGraphicFramePr>
        <p:xfrm>
          <a:off x="2103358" y="1652836"/>
          <a:ext cx="4548140" cy="752540"/>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Group 4">
            <a:extLst>
              <a:ext uri="{FF2B5EF4-FFF2-40B4-BE49-F238E27FC236}">
                <a16:creationId xmlns:a16="http://schemas.microsoft.com/office/drawing/2014/main" id="{B8A1F840-187B-4845-9F18-D8A4E294A6CE}"/>
              </a:ext>
            </a:extLst>
          </p:cNvPr>
          <p:cNvGrpSpPr/>
          <p:nvPr/>
        </p:nvGrpSpPr>
        <p:grpSpPr>
          <a:xfrm>
            <a:off x="233321" y="5593184"/>
            <a:ext cx="2811281" cy="295529"/>
            <a:chOff x="311095" y="6314579"/>
            <a:chExt cx="3748374" cy="394038"/>
          </a:xfrm>
        </p:grpSpPr>
        <p:sp>
          <p:nvSpPr>
            <p:cNvPr id="39" name="TextBox 38">
              <a:extLst>
                <a:ext uri="{FF2B5EF4-FFF2-40B4-BE49-F238E27FC236}">
                  <a16:creationId xmlns:a16="http://schemas.microsoft.com/office/drawing/2014/main" id="{E932468A-2C86-467A-B925-D477B5E6B9C4}"/>
                </a:ext>
              </a:extLst>
            </p:cNvPr>
            <p:cNvSpPr txBox="1"/>
            <p:nvPr/>
          </p:nvSpPr>
          <p:spPr>
            <a:xfrm>
              <a:off x="474885" y="6318990"/>
              <a:ext cx="632149" cy="389627"/>
            </a:xfrm>
            <a:prstGeom prst="rect">
              <a:avLst/>
            </a:prstGeom>
          </p:spPr>
          <p:txBody>
            <a:bodyPr vert="horz" wrap="square" lIns="68580" tIns="34290" rIns="68580" bIns="34290" rtlCol="0">
              <a:noAutofit/>
            </a:bodyPr>
            <a:lstStyle/>
            <a:p>
              <a:pPr defTabSz="685800">
                <a:spcBef>
                  <a:spcPts val="1800"/>
                </a:spcBef>
                <a:buClrTx/>
                <a:defRPr/>
              </a:pPr>
              <a:r>
                <a:rPr lang="en-US" sz="675" dirty="0">
                  <a:ea typeface="Arial" charset="0"/>
                  <a:cs typeface="Arial" charset="0"/>
                </a:rPr>
                <a:t>Strongly Disagree</a:t>
              </a:r>
            </a:p>
          </p:txBody>
        </p:sp>
        <p:pic>
          <p:nvPicPr>
            <p:cNvPr id="40" name="Picture 39">
              <a:extLst>
                <a:ext uri="{FF2B5EF4-FFF2-40B4-BE49-F238E27FC236}">
                  <a16:creationId xmlns:a16="http://schemas.microsoft.com/office/drawing/2014/main" id="{B3A01A18-0E0D-41F5-9846-96F287C846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095" y="6415394"/>
              <a:ext cx="200389" cy="187565"/>
            </a:xfrm>
            <a:prstGeom prst="rect">
              <a:avLst/>
            </a:prstGeom>
          </p:spPr>
        </p:pic>
        <p:pic>
          <p:nvPicPr>
            <p:cNvPr id="41" name="Picture 40">
              <a:extLst>
                <a:ext uri="{FF2B5EF4-FFF2-40B4-BE49-F238E27FC236}">
                  <a16:creationId xmlns:a16="http://schemas.microsoft.com/office/drawing/2014/main" id="{743028CA-F544-446E-A9D6-5BED4465C0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7301" y="6387732"/>
              <a:ext cx="175846" cy="192024"/>
            </a:xfrm>
            <a:prstGeom prst="rect">
              <a:avLst/>
            </a:prstGeom>
          </p:spPr>
        </p:pic>
        <p:pic>
          <p:nvPicPr>
            <p:cNvPr id="42" name="Picture 41">
              <a:extLst>
                <a:ext uri="{FF2B5EF4-FFF2-40B4-BE49-F238E27FC236}">
                  <a16:creationId xmlns:a16="http://schemas.microsoft.com/office/drawing/2014/main" id="{2C085817-FF93-46E7-8DA4-C03AD93734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19178" y="6375118"/>
              <a:ext cx="165202" cy="192024"/>
            </a:xfrm>
            <a:prstGeom prst="rect">
              <a:avLst/>
            </a:prstGeom>
          </p:spPr>
        </p:pic>
        <p:pic>
          <p:nvPicPr>
            <p:cNvPr id="43" name="Picture 42">
              <a:extLst>
                <a:ext uri="{FF2B5EF4-FFF2-40B4-BE49-F238E27FC236}">
                  <a16:creationId xmlns:a16="http://schemas.microsoft.com/office/drawing/2014/main" id="{867C4A5F-3751-4AE4-883C-3324ED0A0C1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78281" y="6403610"/>
              <a:ext cx="168748" cy="156303"/>
            </a:xfrm>
            <a:prstGeom prst="rect">
              <a:avLst/>
            </a:prstGeom>
          </p:spPr>
        </p:pic>
        <p:pic>
          <p:nvPicPr>
            <p:cNvPr id="44" name="Picture 43">
              <a:extLst>
                <a:ext uri="{FF2B5EF4-FFF2-40B4-BE49-F238E27FC236}">
                  <a16:creationId xmlns:a16="http://schemas.microsoft.com/office/drawing/2014/main" id="{B8A6AF64-F064-41BC-8389-2FCE0B30052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80396" y="6409907"/>
              <a:ext cx="179295" cy="177145"/>
            </a:xfrm>
            <a:prstGeom prst="rect">
              <a:avLst/>
            </a:prstGeom>
          </p:spPr>
        </p:pic>
        <p:sp>
          <p:nvSpPr>
            <p:cNvPr id="45" name="TextBox 44">
              <a:extLst>
                <a:ext uri="{FF2B5EF4-FFF2-40B4-BE49-F238E27FC236}">
                  <a16:creationId xmlns:a16="http://schemas.microsoft.com/office/drawing/2014/main" id="{0E92F2C8-465F-4417-852B-24B8988A4470}"/>
                </a:ext>
              </a:extLst>
            </p:cNvPr>
            <p:cNvSpPr txBox="1"/>
            <p:nvPr/>
          </p:nvSpPr>
          <p:spPr>
            <a:xfrm>
              <a:off x="1204500" y="6362299"/>
              <a:ext cx="628949" cy="242889"/>
            </a:xfrm>
            <a:prstGeom prst="rect">
              <a:avLst/>
            </a:prstGeom>
          </p:spPr>
          <p:txBody>
            <a:bodyPr vert="horz" wrap="square" lIns="68580" tIns="34290" rIns="68580" bIns="34290" rtlCol="0">
              <a:noAutofit/>
            </a:bodyPr>
            <a:lstStyle/>
            <a:p>
              <a:pPr marL="7144" indent="-7144" defTabSz="685800">
                <a:spcBef>
                  <a:spcPts val="1800"/>
                </a:spcBef>
                <a:buClrTx/>
                <a:defRPr/>
              </a:pPr>
              <a:r>
                <a:rPr lang="en-US" sz="675" dirty="0"/>
                <a:t>Disagree</a:t>
              </a:r>
            </a:p>
          </p:txBody>
        </p:sp>
        <p:sp>
          <p:nvSpPr>
            <p:cNvPr id="46" name="TextBox 45">
              <a:extLst>
                <a:ext uri="{FF2B5EF4-FFF2-40B4-BE49-F238E27FC236}">
                  <a16:creationId xmlns:a16="http://schemas.microsoft.com/office/drawing/2014/main" id="{B88393E3-B666-4AB9-A756-32244DD533CF}"/>
                </a:ext>
              </a:extLst>
            </p:cNvPr>
            <p:cNvSpPr txBox="1"/>
            <p:nvPr/>
          </p:nvSpPr>
          <p:spPr>
            <a:xfrm>
              <a:off x="1921012" y="6378493"/>
              <a:ext cx="632149" cy="216221"/>
            </a:xfrm>
            <a:prstGeom prst="rect">
              <a:avLst/>
            </a:prstGeom>
          </p:spPr>
          <p:txBody>
            <a:bodyPr vert="horz" wrap="square" lIns="68580" tIns="34290" rIns="68580" bIns="34290" rtlCol="0">
              <a:noAutofit/>
            </a:bodyPr>
            <a:lstStyle/>
            <a:p>
              <a:pPr marL="7144" indent="-7144" defTabSz="685800">
                <a:spcBef>
                  <a:spcPts val="1800"/>
                </a:spcBef>
                <a:buClrTx/>
                <a:defRPr/>
              </a:pPr>
              <a:r>
                <a:rPr lang="en-US" sz="675" dirty="0"/>
                <a:t>Neutral</a:t>
              </a:r>
            </a:p>
          </p:txBody>
        </p:sp>
        <p:sp>
          <p:nvSpPr>
            <p:cNvPr id="47" name="TextBox 46">
              <a:extLst>
                <a:ext uri="{FF2B5EF4-FFF2-40B4-BE49-F238E27FC236}">
                  <a16:creationId xmlns:a16="http://schemas.microsoft.com/office/drawing/2014/main" id="{02A8E6B9-1B50-48FA-A94C-F0D865D404B7}"/>
                </a:ext>
              </a:extLst>
            </p:cNvPr>
            <p:cNvSpPr txBox="1"/>
            <p:nvPr/>
          </p:nvSpPr>
          <p:spPr>
            <a:xfrm>
              <a:off x="2681347" y="6358669"/>
              <a:ext cx="632149" cy="216221"/>
            </a:xfrm>
            <a:prstGeom prst="rect">
              <a:avLst/>
            </a:prstGeom>
          </p:spPr>
          <p:txBody>
            <a:bodyPr vert="horz" wrap="square" lIns="68580" tIns="34290" rIns="68580" bIns="34290" rtlCol="0">
              <a:noAutofit/>
            </a:bodyPr>
            <a:lstStyle/>
            <a:p>
              <a:pPr marL="7144" indent="-7144" defTabSz="685800">
                <a:spcBef>
                  <a:spcPts val="1800"/>
                </a:spcBef>
                <a:buClrTx/>
                <a:defRPr/>
              </a:pPr>
              <a:r>
                <a:rPr lang="en-US" sz="675" dirty="0"/>
                <a:t>Agree</a:t>
              </a:r>
            </a:p>
          </p:txBody>
        </p:sp>
        <p:sp>
          <p:nvSpPr>
            <p:cNvPr id="48" name="TextBox 47">
              <a:extLst>
                <a:ext uri="{FF2B5EF4-FFF2-40B4-BE49-F238E27FC236}">
                  <a16:creationId xmlns:a16="http://schemas.microsoft.com/office/drawing/2014/main" id="{B6CB4F34-1E02-4F18-BDCF-B73C9AEBB6E4}"/>
                </a:ext>
              </a:extLst>
            </p:cNvPr>
            <p:cNvSpPr txBox="1"/>
            <p:nvPr/>
          </p:nvSpPr>
          <p:spPr>
            <a:xfrm>
              <a:off x="3313496" y="6314579"/>
              <a:ext cx="745973" cy="216221"/>
            </a:xfrm>
            <a:prstGeom prst="rect">
              <a:avLst/>
            </a:prstGeom>
          </p:spPr>
          <p:txBody>
            <a:bodyPr vert="horz" wrap="square" lIns="68580" tIns="34290" rIns="68580" bIns="34290" rtlCol="0">
              <a:noAutofit/>
            </a:bodyPr>
            <a:lstStyle/>
            <a:p>
              <a:pPr marL="3572" indent="-3572" defTabSz="685800">
                <a:spcBef>
                  <a:spcPts val="1800"/>
                </a:spcBef>
                <a:buClrTx/>
                <a:defRPr/>
              </a:pPr>
              <a:r>
                <a:rPr lang="en-US" sz="675" dirty="0"/>
                <a:t>Strongly Agree</a:t>
              </a:r>
            </a:p>
          </p:txBody>
        </p:sp>
      </p:grpSp>
      <p:graphicFrame>
        <p:nvGraphicFramePr>
          <p:cNvPr id="69" name="Chart 68">
            <a:extLst>
              <a:ext uri="{FF2B5EF4-FFF2-40B4-BE49-F238E27FC236}">
                <a16:creationId xmlns:a16="http://schemas.microsoft.com/office/drawing/2014/main" id="{F2DD6FB0-17CA-4E3C-B004-5D1C035FFAE2}"/>
              </a:ext>
            </a:extLst>
          </p:cNvPr>
          <p:cNvGraphicFramePr>
            <a:graphicFrameLocks/>
          </p:cNvGraphicFramePr>
          <p:nvPr/>
        </p:nvGraphicFramePr>
        <p:xfrm>
          <a:off x="2103357" y="2227049"/>
          <a:ext cx="4513271" cy="711540"/>
        </p:xfrm>
        <a:graphic>
          <a:graphicData uri="http://schemas.openxmlformats.org/drawingml/2006/chart">
            <c:chart xmlns:c="http://schemas.openxmlformats.org/drawingml/2006/chart" xmlns:r="http://schemas.openxmlformats.org/officeDocument/2006/relationships" r:id="rId8"/>
          </a:graphicData>
        </a:graphic>
      </p:graphicFrame>
      <p:sp>
        <p:nvSpPr>
          <p:cNvPr id="55" name="Oval 54">
            <a:extLst>
              <a:ext uri="{FF2B5EF4-FFF2-40B4-BE49-F238E27FC236}">
                <a16:creationId xmlns:a16="http://schemas.microsoft.com/office/drawing/2014/main" id="{A83DA523-BF50-476B-A3AE-1A53AA017BB2}"/>
              </a:ext>
            </a:extLst>
          </p:cNvPr>
          <p:cNvSpPr/>
          <p:nvPr/>
        </p:nvSpPr>
        <p:spPr>
          <a:xfrm>
            <a:off x="5097725" y="1811867"/>
            <a:ext cx="379675" cy="379675"/>
          </a:xfrm>
          <a:prstGeom prst="ellipse">
            <a:avLst/>
          </a:prstGeom>
          <a:solidFill>
            <a:schemeClr val="accent6">
              <a:lumMod val="40000"/>
              <a:lumOff val="60000"/>
            </a:schemeClr>
          </a:solidFill>
          <a:ln w="6350" cap="flat" cmpd="sng" algn="ctr">
            <a:solidFill>
              <a:srgbClr val="FFFFFF">
                <a:lumMod val="50000"/>
              </a:srgbClr>
            </a:solidFill>
            <a:prstDash val="solid"/>
            <a:miter lim="800000"/>
          </a:ln>
          <a:effectLst/>
        </p:spPr>
        <p:txBody>
          <a:bodyPr lIns="0" tIns="0" rIns="0" bIns="0" rtlCol="0" anchor="ctr"/>
          <a:lstStyle/>
          <a:p>
            <a:pPr algn="ctr" defTabSz="685800">
              <a:buClrTx/>
              <a:defRPr/>
            </a:pPr>
            <a:r>
              <a:rPr lang="en-US" sz="900" b="1" dirty="0">
                <a:solidFill>
                  <a:srgbClr val="3C4652"/>
                </a:solidFill>
                <a:latin typeface="Calibri" panose="020F0502020204030204"/>
                <a:ea typeface="+mn-ea"/>
                <a:cs typeface="+mn-cs"/>
              </a:rPr>
              <a:t>87%</a:t>
            </a:r>
          </a:p>
        </p:txBody>
      </p:sp>
      <p:graphicFrame>
        <p:nvGraphicFramePr>
          <p:cNvPr id="70" name="Chart 69">
            <a:extLst>
              <a:ext uri="{FF2B5EF4-FFF2-40B4-BE49-F238E27FC236}">
                <a16:creationId xmlns:a16="http://schemas.microsoft.com/office/drawing/2014/main" id="{BF9EEF76-581F-4337-B426-D69045D7D76F}"/>
              </a:ext>
            </a:extLst>
          </p:cNvPr>
          <p:cNvGraphicFramePr>
            <a:graphicFrameLocks/>
          </p:cNvGraphicFramePr>
          <p:nvPr/>
        </p:nvGraphicFramePr>
        <p:xfrm>
          <a:off x="2103357" y="2775628"/>
          <a:ext cx="4518665" cy="806798"/>
        </p:xfrm>
        <a:graphic>
          <a:graphicData uri="http://schemas.openxmlformats.org/drawingml/2006/chart">
            <c:chart xmlns:c="http://schemas.openxmlformats.org/drawingml/2006/chart" xmlns:r="http://schemas.openxmlformats.org/officeDocument/2006/relationships" r:id="rId9"/>
          </a:graphicData>
        </a:graphic>
      </p:graphicFrame>
      <p:sp>
        <p:nvSpPr>
          <p:cNvPr id="56" name="Oval 55">
            <a:extLst>
              <a:ext uri="{FF2B5EF4-FFF2-40B4-BE49-F238E27FC236}">
                <a16:creationId xmlns:a16="http://schemas.microsoft.com/office/drawing/2014/main" id="{D91EBC6D-A123-44E8-873D-9708B4B3E1C5}"/>
              </a:ext>
            </a:extLst>
          </p:cNvPr>
          <p:cNvSpPr/>
          <p:nvPr/>
        </p:nvSpPr>
        <p:spPr>
          <a:xfrm>
            <a:off x="5097725" y="2370368"/>
            <a:ext cx="379675" cy="379675"/>
          </a:xfrm>
          <a:prstGeom prst="ellipse">
            <a:avLst/>
          </a:prstGeom>
          <a:solidFill>
            <a:schemeClr val="accent6">
              <a:lumMod val="40000"/>
              <a:lumOff val="60000"/>
            </a:schemeClr>
          </a:solidFill>
          <a:ln w="6350" cap="flat" cmpd="sng" algn="ctr">
            <a:solidFill>
              <a:srgbClr val="FFFFFF">
                <a:lumMod val="50000"/>
              </a:srgbClr>
            </a:solidFill>
            <a:prstDash val="solid"/>
            <a:miter lim="800000"/>
          </a:ln>
          <a:effectLst/>
        </p:spPr>
        <p:txBody>
          <a:bodyPr lIns="0" tIns="0" rIns="0" bIns="0" rtlCol="0" anchor="ctr"/>
          <a:lstStyle/>
          <a:p>
            <a:pPr algn="ctr" defTabSz="685800">
              <a:buClrTx/>
              <a:defRPr/>
            </a:pPr>
            <a:r>
              <a:rPr lang="en-US" sz="900" b="1" dirty="0">
                <a:solidFill>
                  <a:srgbClr val="3C4652"/>
                </a:solidFill>
                <a:latin typeface="Calibri" panose="020F0502020204030204"/>
                <a:ea typeface="+mn-ea"/>
                <a:cs typeface="+mn-cs"/>
              </a:rPr>
              <a:t>87%</a:t>
            </a:r>
          </a:p>
        </p:txBody>
      </p:sp>
      <p:sp>
        <p:nvSpPr>
          <p:cNvPr id="57" name="Oval 56">
            <a:extLst>
              <a:ext uri="{FF2B5EF4-FFF2-40B4-BE49-F238E27FC236}">
                <a16:creationId xmlns:a16="http://schemas.microsoft.com/office/drawing/2014/main" id="{56CFE57B-A813-4AA1-9070-17CF4AD269C4}"/>
              </a:ext>
            </a:extLst>
          </p:cNvPr>
          <p:cNvSpPr/>
          <p:nvPr/>
        </p:nvSpPr>
        <p:spPr>
          <a:xfrm>
            <a:off x="5097725" y="2954272"/>
            <a:ext cx="379675" cy="379675"/>
          </a:xfrm>
          <a:prstGeom prst="ellipse">
            <a:avLst/>
          </a:prstGeom>
          <a:solidFill>
            <a:schemeClr val="accent6">
              <a:lumMod val="40000"/>
              <a:lumOff val="60000"/>
            </a:schemeClr>
          </a:solidFill>
          <a:ln w="6350" cap="flat" cmpd="sng" algn="ctr">
            <a:solidFill>
              <a:srgbClr val="FFFFFF">
                <a:lumMod val="50000"/>
              </a:srgbClr>
            </a:solidFill>
            <a:prstDash val="solid"/>
            <a:miter lim="800000"/>
          </a:ln>
          <a:effectLst/>
        </p:spPr>
        <p:txBody>
          <a:bodyPr lIns="0" tIns="0" rIns="0" bIns="0" rtlCol="0" anchor="ctr"/>
          <a:lstStyle/>
          <a:p>
            <a:pPr algn="ctr" defTabSz="685800">
              <a:buClrTx/>
              <a:defRPr/>
            </a:pPr>
            <a:r>
              <a:rPr lang="en-US" sz="900" b="1" dirty="0">
                <a:solidFill>
                  <a:srgbClr val="3C4652"/>
                </a:solidFill>
                <a:latin typeface="Calibri" panose="020F0502020204030204"/>
              </a:rPr>
              <a:t>86</a:t>
            </a:r>
            <a:r>
              <a:rPr lang="en-US" sz="900" b="1" dirty="0">
                <a:solidFill>
                  <a:srgbClr val="3C4652"/>
                </a:solidFill>
                <a:latin typeface="Calibri" panose="020F0502020204030204"/>
                <a:ea typeface="+mn-ea"/>
                <a:cs typeface="+mn-cs"/>
              </a:rPr>
              <a:t>%</a:t>
            </a:r>
          </a:p>
        </p:txBody>
      </p:sp>
      <p:graphicFrame>
        <p:nvGraphicFramePr>
          <p:cNvPr id="72" name="Chart 71">
            <a:extLst>
              <a:ext uri="{FF2B5EF4-FFF2-40B4-BE49-F238E27FC236}">
                <a16:creationId xmlns:a16="http://schemas.microsoft.com/office/drawing/2014/main" id="{3502B1E9-43F6-41C4-8F1C-C83DBB20E618}"/>
              </a:ext>
            </a:extLst>
          </p:cNvPr>
          <p:cNvGraphicFramePr>
            <a:graphicFrameLocks/>
          </p:cNvGraphicFramePr>
          <p:nvPr/>
        </p:nvGraphicFramePr>
        <p:xfrm>
          <a:off x="2103358" y="4094553"/>
          <a:ext cx="4700846" cy="696951"/>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71" name="Chart 70">
            <a:extLst>
              <a:ext uri="{FF2B5EF4-FFF2-40B4-BE49-F238E27FC236}">
                <a16:creationId xmlns:a16="http://schemas.microsoft.com/office/drawing/2014/main" id="{3EA4AADD-21C6-415C-AAD2-C0FCD0F6CCB5}"/>
              </a:ext>
            </a:extLst>
          </p:cNvPr>
          <p:cNvGraphicFramePr>
            <a:graphicFrameLocks/>
          </p:cNvGraphicFramePr>
          <p:nvPr/>
        </p:nvGraphicFramePr>
        <p:xfrm>
          <a:off x="2103357" y="3468767"/>
          <a:ext cx="4629187" cy="770399"/>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73" name="Chart 72">
            <a:extLst>
              <a:ext uri="{FF2B5EF4-FFF2-40B4-BE49-F238E27FC236}">
                <a16:creationId xmlns:a16="http://schemas.microsoft.com/office/drawing/2014/main" id="{34E2311C-CB78-4C03-8F6B-44DAE3999BA4}"/>
              </a:ext>
            </a:extLst>
          </p:cNvPr>
          <p:cNvGraphicFramePr>
            <a:graphicFrameLocks/>
          </p:cNvGraphicFramePr>
          <p:nvPr/>
        </p:nvGraphicFramePr>
        <p:xfrm>
          <a:off x="2103358" y="4714551"/>
          <a:ext cx="4506236" cy="696951"/>
        </p:xfrm>
        <a:graphic>
          <a:graphicData uri="http://schemas.openxmlformats.org/drawingml/2006/chart">
            <c:chart xmlns:c="http://schemas.openxmlformats.org/drawingml/2006/chart" xmlns:r="http://schemas.openxmlformats.org/officeDocument/2006/relationships" r:id="rId12"/>
          </a:graphicData>
        </a:graphic>
      </p:graphicFrame>
      <p:sp>
        <p:nvSpPr>
          <p:cNvPr id="58" name="Oval 57">
            <a:extLst>
              <a:ext uri="{FF2B5EF4-FFF2-40B4-BE49-F238E27FC236}">
                <a16:creationId xmlns:a16="http://schemas.microsoft.com/office/drawing/2014/main" id="{3936972B-D01B-4046-81B1-AB2E869B3572}"/>
              </a:ext>
            </a:extLst>
          </p:cNvPr>
          <p:cNvSpPr/>
          <p:nvPr/>
        </p:nvSpPr>
        <p:spPr>
          <a:xfrm>
            <a:off x="5097725" y="3617733"/>
            <a:ext cx="379675" cy="379675"/>
          </a:xfrm>
          <a:prstGeom prst="ellipse">
            <a:avLst/>
          </a:prstGeom>
          <a:solidFill>
            <a:schemeClr val="accent6">
              <a:lumMod val="40000"/>
              <a:lumOff val="60000"/>
            </a:schemeClr>
          </a:solidFill>
          <a:ln w="6350" cap="flat" cmpd="sng" algn="ctr">
            <a:solidFill>
              <a:srgbClr val="FFFFFF">
                <a:lumMod val="50000"/>
              </a:srgbClr>
            </a:solidFill>
            <a:prstDash val="solid"/>
            <a:miter lim="800000"/>
          </a:ln>
          <a:effectLst/>
        </p:spPr>
        <p:txBody>
          <a:bodyPr lIns="0" tIns="0" rIns="0" bIns="0" rtlCol="0" anchor="ctr"/>
          <a:lstStyle/>
          <a:p>
            <a:pPr algn="ctr" defTabSz="685800">
              <a:buClrTx/>
              <a:defRPr/>
            </a:pPr>
            <a:r>
              <a:rPr lang="en-US" sz="900" b="1" dirty="0">
                <a:solidFill>
                  <a:srgbClr val="3C4652"/>
                </a:solidFill>
                <a:latin typeface="Calibri" panose="020F0502020204030204"/>
              </a:rPr>
              <a:t>73%</a:t>
            </a:r>
            <a:endParaRPr lang="en-US" sz="900" b="1" dirty="0">
              <a:solidFill>
                <a:srgbClr val="3C4652"/>
              </a:solidFill>
              <a:latin typeface="Calibri" panose="020F0502020204030204"/>
              <a:ea typeface="+mn-ea"/>
              <a:cs typeface="+mn-cs"/>
            </a:endParaRPr>
          </a:p>
        </p:txBody>
      </p:sp>
      <p:sp>
        <p:nvSpPr>
          <p:cNvPr id="59" name="Oval 58">
            <a:extLst>
              <a:ext uri="{FF2B5EF4-FFF2-40B4-BE49-F238E27FC236}">
                <a16:creationId xmlns:a16="http://schemas.microsoft.com/office/drawing/2014/main" id="{65789C60-8CD8-41BB-9CB8-8FD868E93531}"/>
              </a:ext>
            </a:extLst>
          </p:cNvPr>
          <p:cNvSpPr/>
          <p:nvPr/>
        </p:nvSpPr>
        <p:spPr>
          <a:xfrm>
            <a:off x="5094663" y="4222966"/>
            <a:ext cx="379675" cy="379675"/>
          </a:xfrm>
          <a:prstGeom prst="ellipse">
            <a:avLst/>
          </a:prstGeom>
          <a:solidFill>
            <a:schemeClr val="accent6">
              <a:lumMod val="40000"/>
              <a:lumOff val="60000"/>
            </a:schemeClr>
          </a:solidFill>
          <a:ln w="6350" cap="flat" cmpd="sng" algn="ctr">
            <a:solidFill>
              <a:srgbClr val="FFFFFF">
                <a:lumMod val="50000"/>
              </a:srgbClr>
            </a:solidFill>
            <a:prstDash val="solid"/>
            <a:miter lim="800000"/>
          </a:ln>
          <a:effectLst/>
        </p:spPr>
        <p:txBody>
          <a:bodyPr lIns="0" tIns="0" rIns="0" bIns="0" rtlCol="0" anchor="ctr"/>
          <a:lstStyle/>
          <a:p>
            <a:pPr algn="ctr" defTabSz="685800">
              <a:buClrTx/>
              <a:defRPr/>
            </a:pPr>
            <a:r>
              <a:rPr lang="en-US" sz="900" b="1" dirty="0">
                <a:solidFill>
                  <a:srgbClr val="3C4652"/>
                </a:solidFill>
                <a:latin typeface="Calibri" panose="020F0502020204030204"/>
              </a:rPr>
              <a:t>73</a:t>
            </a:r>
            <a:r>
              <a:rPr lang="en-US" sz="900" b="1" dirty="0">
                <a:solidFill>
                  <a:srgbClr val="3C4652"/>
                </a:solidFill>
                <a:latin typeface="Calibri" panose="020F0502020204030204"/>
                <a:ea typeface="+mn-ea"/>
                <a:cs typeface="+mn-cs"/>
              </a:rPr>
              <a:t>%</a:t>
            </a:r>
          </a:p>
        </p:txBody>
      </p:sp>
      <p:sp>
        <p:nvSpPr>
          <p:cNvPr id="60" name="Oval 59">
            <a:extLst>
              <a:ext uri="{FF2B5EF4-FFF2-40B4-BE49-F238E27FC236}">
                <a16:creationId xmlns:a16="http://schemas.microsoft.com/office/drawing/2014/main" id="{5DBB9264-94E7-4D4A-AD99-A8ADFB28998D}"/>
              </a:ext>
            </a:extLst>
          </p:cNvPr>
          <p:cNvSpPr/>
          <p:nvPr/>
        </p:nvSpPr>
        <p:spPr>
          <a:xfrm>
            <a:off x="5094663" y="4849401"/>
            <a:ext cx="379675" cy="379675"/>
          </a:xfrm>
          <a:prstGeom prst="ellipse">
            <a:avLst/>
          </a:prstGeom>
          <a:solidFill>
            <a:srgbClr val="FFE699"/>
          </a:solidFill>
          <a:ln w="6350" cap="flat" cmpd="sng" algn="ctr">
            <a:solidFill>
              <a:srgbClr val="FFFFFF">
                <a:lumMod val="50000"/>
              </a:srgbClr>
            </a:solidFill>
            <a:prstDash val="solid"/>
            <a:miter lim="800000"/>
          </a:ln>
          <a:effectLst/>
        </p:spPr>
        <p:txBody>
          <a:bodyPr lIns="0" tIns="0" rIns="0" bIns="0" rtlCol="0" anchor="ctr"/>
          <a:lstStyle/>
          <a:p>
            <a:pPr algn="ctr" defTabSz="685800">
              <a:buClrTx/>
              <a:defRPr/>
            </a:pPr>
            <a:r>
              <a:rPr lang="en-US" sz="900" b="1" dirty="0">
                <a:solidFill>
                  <a:srgbClr val="3C4652"/>
                </a:solidFill>
                <a:latin typeface="Calibri" panose="020F0502020204030204"/>
                <a:ea typeface="+mn-ea"/>
                <a:cs typeface="+mn-cs"/>
              </a:rPr>
              <a:t>60%</a:t>
            </a:r>
          </a:p>
        </p:txBody>
      </p:sp>
      <p:graphicFrame>
        <p:nvGraphicFramePr>
          <p:cNvPr id="64" name="Table 63">
            <a:extLst>
              <a:ext uri="{FF2B5EF4-FFF2-40B4-BE49-F238E27FC236}">
                <a16:creationId xmlns:a16="http://schemas.microsoft.com/office/drawing/2014/main" id="{AD5F2569-0C5A-4413-8558-4D489FD374E7}"/>
              </a:ext>
            </a:extLst>
          </p:cNvPr>
          <p:cNvGraphicFramePr>
            <a:graphicFrameLocks noGrp="1"/>
          </p:cNvGraphicFramePr>
          <p:nvPr/>
        </p:nvGraphicFramePr>
        <p:xfrm>
          <a:off x="6497081" y="1665614"/>
          <a:ext cx="2446202" cy="1565460"/>
        </p:xfrm>
        <a:graphic>
          <a:graphicData uri="http://schemas.openxmlformats.org/drawingml/2006/table">
            <a:tbl>
              <a:tblPr bandRow="1"/>
              <a:tblGrid>
                <a:gridCol w="1461920">
                  <a:extLst>
                    <a:ext uri="{9D8B030D-6E8A-4147-A177-3AD203B41FA5}">
                      <a16:colId xmlns:a16="http://schemas.microsoft.com/office/drawing/2014/main" val="1680808722"/>
                    </a:ext>
                  </a:extLst>
                </a:gridCol>
                <a:gridCol w="984282">
                  <a:extLst>
                    <a:ext uri="{9D8B030D-6E8A-4147-A177-3AD203B41FA5}">
                      <a16:colId xmlns:a16="http://schemas.microsoft.com/office/drawing/2014/main" val="2946830602"/>
                    </a:ext>
                  </a:extLst>
                </a:gridCol>
              </a:tblGrid>
              <a:tr h="391365">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b="1" dirty="0">
                          <a:solidFill>
                            <a:schemeClr val="tx2"/>
                          </a:solidFill>
                        </a:rPr>
                        <a:t>Weighted average for section</a:t>
                      </a: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pPr algn="ctr"/>
                      <a:r>
                        <a:rPr lang="en-US" sz="1100" dirty="0">
                          <a:solidFill>
                            <a:schemeClr val="tx2"/>
                          </a:solidFill>
                        </a:rPr>
                        <a:t>3.94</a:t>
                      </a: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38006818"/>
                  </a:ext>
                </a:extLst>
              </a:tr>
              <a:tr h="391365">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b="1" dirty="0">
                          <a:solidFill>
                            <a:schemeClr val="tx2"/>
                          </a:solidFill>
                        </a:rPr>
                        <a:t>Staff average</a:t>
                      </a: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pPr algn="ctr"/>
                      <a:r>
                        <a:rPr lang="en-US" sz="1100" dirty="0">
                          <a:solidFill>
                            <a:schemeClr val="tx2"/>
                          </a:solidFill>
                        </a:rPr>
                        <a:t>3.58</a:t>
                      </a: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48115760"/>
                  </a:ext>
                </a:extLst>
              </a:tr>
              <a:tr h="391365">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b="1" dirty="0">
                          <a:solidFill>
                            <a:schemeClr val="tx2"/>
                          </a:solidFill>
                        </a:rPr>
                        <a:t>Board average</a:t>
                      </a: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pPr algn="ctr"/>
                      <a:r>
                        <a:rPr lang="en-US" sz="1100" dirty="0">
                          <a:solidFill>
                            <a:schemeClr val="tx2"/>
                          </a:solidFill>
                        </a:rPr>
                        <a:t>4.43</a:t>
                      </a: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583358591"/>
                  </a:ext>
                </a:extLst>
              </a:tr>
              <a:tr h="391365">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r>
                        <a:rPr lang="en-US" sz="900" b="1" dirty="0">
                          <a:solidFill>
                            <a:schemeClr val="tx2"/>
                          </a:solidFill>
                        </a:rPr>
                        <a:t>CEO / ED / COO average</a:t>
                      </a: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0FDF8"/>
                    </a:solidFill>
                  </a:tcPr>
                </a:tc>
                <a:tc>
                  <a:txBody>
                    <a:bodyPr/>
                    <a:lstStyle>
                      <a:lvl1pPr marL="0" algn="l" defTabSz="914377" rtl="0" eaLnBrk="1" latinLnBrk="0" hangingPunct="1">
                        <a:defRPr sz="1800" kern="1200">
                          <a:solidFill>
                            <a:schemeClr val="dk1"/>
                          </a:solidFill>
                          <a:latin typeface="Calibri" panose="020F0502020204030204"/>
                        </a:defRPr>
                      </a:lvl1pPr>
                      <a:lvl2pPr marL="457189" algn="l" defTabSz="914377" rtl="0" eaLnBrk="1" latinLnBrk="0" hangingPunct="1">
                        <a:defRPr sz="1800" kern="1200">
                          <a:solidFill>
                            <a:schemeClr val="dk1"/>
                          </a:solidFill>
                          <a:latin typeface="Calibri" panose="020F0502020204030204"/>
                        </a:defRPr>
                      </a:lvl2pPr>
                      <a:lvl3pPr marL="914377" algn="l" defTabSz="914377" rtl="0" eaLnBrk="1" latinLnBrk="0" hangingPunct="1">
                        <a:defRPr sz="1800" kern="1200">
                          <a:solidFill>
                            <a:schemeClr val="dk1"/>
                          </a:solidFill>
                          <a:latin typeface="Calibri" panose="020F0502020204030204"/>
                        </a:defRPr>
                      </a:lvl3pPr>
                      <a:lvl4pPr marL="1371566" algn="l" defTabSz="914377" rtl="0" eaLnBrk="1" latinLnBrk="0" hangingPunct="1">
                        <a:defRPr sz="1800" kern="1200">
                          <a:solidFill>
                            <a:schemeClr val="dk1"/>
                          </a:solidFill>
                          <a:latin typeface="Calibri" panose="020F0502020204030204"/>
                        </a:defRPr>
                      </a:lvl4pPr>
                      <a:lvl5pPr marL="1828754" algn="l" defTabSz="914377" rtl="0" eaLnBrk="1" latinLnBrk="0" hangingPunct="1">
                        <a:defRPr sz="1800" kern="1200">
                          <a:solidFill>
                            <a:schemeClr val="dk1"/>
                          </a:solidFill>
                          <a:latin typeface="Calibri" panose="020F0502020204030204"/>
                        </a:defRPr>
                      </a:lvl5pPr>
                      <a:lvl6pPr marL="2285943" algn="l" defTabSz="914377" rtl="0" eaLnBrk="1" latinLnBrk="0" hangingPunct="1">
                        <a:defRPr sz="1800" kern="1200">
                          <a:solidFill>
                            <a:schemeClr val="dk1"/>
                          </a:solidFill>
                          <a:latin typeface="Calibri" panose="020F0502020204030204"/>
                        </a:defRPr>
                      </a:lvl6pPr>
                      <a:lvl7pPr marL="2743131" algn="l" defTabSz="914377" rtl="0" eaLnBrk="1" latinLnBrk="0" hangingPunct="1">
                        <a:defRPr sz="1800" kern="1200">
                          <a:solidFill>
                            <a:schemeClr val="dk1"/>
                          </a:solidFill>
                          <a:latin typeface="Calibri" panose="020F0502020204030204"/>
                        </a:defRPr>
                      </a:lvl7pPr>
                      <a:lvl8pPr marL="3200320" algn="l" defTabSz="914377" rtl="0" eaLnBrk="1" latinLnBrk="0" hangingPunct="1">
                        <a:defRPr sz="1800" kern="1200">
                          <a:solidFill>
                            <a:schemeClr val="dk1"/>
                          </a:solidFill>
                          <a:latin typeface="Calibri" panose="020F0502020204030204"/>
                        </a:defRPr>
                      </a:lvl8pPr>
                      <a:lvl9pPr marL="3657509" algn="l" defTabSz="914377" rtl="0" eaLnBrk="1" latinLnBrk="0" hangingPunct="1">
                        <a:defRPr sz="1800" kern="1200">
                          <a:solidFill>
                            <a:schemeClr val="dk1"/>
                          </a:solidFill>
                          <a:latin typeface="Calibri" panose="020F0502020204030204"/>
                        </a:defRPr>
                      </a:lvl9pPr>
                    </a:lstStyle>
                    <a:p>
                      <a:pPr algn="ctr"/>
                      <a:r>
                        <a:rPr lang="en-US" sz="1100" dirty="0">
                          <a:solidFill>
                            <a:schemeClr val="tx2"/>
                          </a:solidFill>
                        </a:rPr>
                        <a:t>3.73</a:t>
                      </a:r>
                    </a:p>
                  </a:txBody>
                  <a:tcPr marL="68580" marR="68580" marT="34290" marB="34290" anchor="ctr">
                    <a:lnL w="12700" cap="flat" cmpd="sng" algn="ctr">
                      <a:solidFill>
                        <a:srgbClr val="FFFFFF">
                          <a:lumMod val="75000"/>
                        </a:srgbClr>
                      </a:solidFill>
                      <a:prstDash val="solid"/>
                      <a:round/>
                      <a:headEnd type="none" w="med" len="med"/>
                      <a:tailEnd type="none" w="med" len="med"/>
                    </a:lnL>
                    <a:lnR w="12700" cap="flat" cmpd="sng" algn="ctr">
                      <a:solidFill>
                        <a:srgbClr val="FFFFFF">
                          <a:lumMod val="75000"/>
                        </a:srgbClr>
                      </a:solidFill>
                      <a:prstDash val="solid"/>
                      <a:round/>
                      <a:headEnd type="none" w="med" len="med"/>
                      <a:tailEnd type="none" w="med" len="med"/>
                    </a:lnR>
                    <a:lnT w="12700" cap="flat" cmpd="sng" algn="ctr">
                      <a:solidFill>
                        <a:srgbClr val="FFFFFF">
                          <a:lumMod val="75000"/>
                        </a:srgbClr>
                      </a:solidFill>
                      <a:prstDash val="solid"/>
                      <a:round/>
                      <a:headEnd type="none" w="med" len="med"/>
                      <a:tailEnd type="none" w="med" len="med"/>
                    </a:lnT>
                    <a:lnB w="12700" cap="flat" cmpd="sng" algn="ctr">
                      <a:solidFill>
                        <a:srgbClr val="FFFFFF">
                          <a:lumMod val="7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177116580"/>
                  </a:ext>
                </a:extLst>
              </a:tr>
            </a:tbl>
          </a:graphicData>
        </a:graphic>
      </p:graphicFrame>
      <p:sp>
        <p:nvSpPr>
          <p:cNvPr id="51" name="TextBox 50">
            <a:extLst>
              <a:ext uri="{FF2B5EF4-FFF2-40B4-BE49-F238E27FC236}">
                <a16:creationId xmlns:a16="http://schemas.microsoft.com/office/drawing/2014/main" id="{1E1953E7-8261-40CB-99D2-AF0391D8BFBF}"/>
              </a:ext>
            </a:extLst>
          </p:cNvPr>
          <p:cNvSpPr txBox="1"/>
          <p:nvPr/>
        </p:nvSpPr>
        <p:spPr>
          <a:xfrm>
            <a:off x="5569240" y="2136767"/>
            <a:ext cx="508292" cy="183682"/>
          </a:xfrm>
          <a:prstGeom prst="rect">
            <a:avLst/>
          </a:prstGeom>
        </p:spPr>
        <p:txBody>
          <a:bodyPr vert="horz" wrap="square" lIns="68580" tIns="34290" rIns="68580" bIns="34290" rtlCol="0">
            <a:noAutofit/>
          </a:bodyPr>
          <a:lstStyle/>
          <a:p>
            <a:pPr defTabSz="685800">
              <a:buClrTx/>
              <a:defRPr/>
            </a:pPr>
            <a:r>
              <a:rPr lang="en-US" sz="675" dirty="0"/>
              <a:t>n = 15 </a:t>
            </a:r>
          </a:p>
        </p:txBody>
      </p:sp>
      <p:sp>
        <p:nvSpPr>
          <p:cNvPr id="52" name="TextBox 51">
            <a:extLst>
              <a:ext uri="{FF2B5EF4-FFF2-40B4-BE49-F238E27FC236}">
                <a16:creationId xmlns:a16="http://schemas.microsoft.com/office/drawing/2014/main" id="{941D3E22-7394-41B6-8E86-EDA8C8270DF1}"/>
              </a:ext>
            </a:extLst>
          </p:cNvPr>
          <p:cNvSpPr txBox="1"/>
          <p:nvPr/>
        </p:nvSpPr>
        <p:spPr>
          <a:xfrm>
            <a:off x="5569240" y="2716957"/>
            <a:ext cx="508292" cy="183682"/>
          </a:xfrm>
          <a:prstGeom prst="rect">
            <a:avLst/>
          </a:prstGeom>
        </p:spPr>
        <p:txBody>
          <a:bodyPr vert="horz" wrap="square" lIns="68580" tIns="34290" rIns="68580" bIns="34290" rtlCol="0">
            <a:noAutofit/>
          </a:bodyPr>
          <a:lstStyle/>
          <a:p>
            <a:pPr defTabSz="685800">
              <a:buClrTx/>
              <a:defRPr/>
            </a:pPr>
            <a:r>
              <a:rPr lang="en-US" sz="675" dirty="0"/>
              <a:t>n = 15 </a:t>
            </a:r>
          </a:p>
        </p:txBody>
      </p:sp>
      <p:sp>
        <p:nvSpPr>
          <p:cNvPr id="54" name="TextBox 53">
            <a:extLst>
              <a:ext uri="{FF2B5EF4-FFF2-40B4-BE49-F238E27FC236}">
                <a16:creationId xmlns:a16="http://schemas.microsoft.com/office/drawing/2014/main" id="{65F4AB4A-8CA3-4CC3-AFBB-0079B578F706}"/>
              </a:ext>
            </a:extLst>
          </p:cNvPr>
          <p:cNvSpPr txBox="1"/>
          <p:nvPr/>
        </p:nvSpPr>
        <p:spPr>
          <a:xfrm>
            <a:off x="5569240" y="3355602"/>
            <a:ext cx="508292" cy="183682"/>
          </a:xfrm>
          <a:prstGeom prst="rect">
            <a:avLst/>
          </a:prstGeom>
        </p:spPr>
        <p:txBody>
          <a:bodyPr vert="horz" wrap="square" lIns="68580" tIns="34290" rIns="68580" bIns="34290" rtlCol="0">
            <a:noAutofit/>
          </a:bodyPr>
          <a:lstStyle/>
          <a:p>
            <a:pPr defTabSz="685800">
              <a:buClrTx/>
              <a:defRPr/>
            </a:pPr>
            <a:r>
              <a:rPr lang="en-US" sz="675" dirty="0"/>
              <a:t>n = 14 </a:t>
            </a:r>
          </a:p>
        </p:txBody>
      </p:sp>
      <p:sp>
        <p:nvSpPr>
          <p:cNvPr id="61" name="TextBox 60">
            <a:extLst>
              <a:ext uri="{FF2B5EF4-FFF2-40B4-BE49-F238E27FC236}">
                <a16:creationId xmlns:a16="http://schemas.microsoft.com/office/drawing/2014/main" id="{EEAEBA90-6313-4E1C-AA1B-8299782C9F92}"/>
              </a:ext>
            </a:extLst>
          </p:cNvPr>
          <p:cNvSpPr txBox="1"/>
          <p:nvPr/>
        </p:nvSpPr>
        <p:spPr>
          <a:xfrm>
            <a:off x="5569240" y="3984243"/>
            <a:ext cx="508292" cy="183682"/>
          </a:xfrm>
          <a:prstGeom prst="rect">
            <a:avLst/>
          </a:prstGeom>
        </p:spPr>
        <p:txBody>
          <a:bodyPr vert="horz" wrap="square" lIns="68580" tIns="34290" rIns="68580" bIns="34290" rtlCol="0">
            <a:noAutofit/>
          </a:bodyPr>
          <a:lstStyle/>
          <a:p>
            <a:pPr defTabSz="685800">
              <a:buClrTx/>
              <a:defRPr/>
            </a:pPr>
            <a:r>
              <a:rPr lang="en-US" sz="675" dirty="0"/>
              <a:t>n = 15 </a:t>
            </a:r>
          </a:p>
        </p:txBody>
      </p:sp>
      <p:sp>
        <p:nvSpPr>
          <p:cNvPr id="67" name="TextBox 66">
            <a:extLst>
              <a:ext uri="{FF2B5EF4-FFF2-40B4-BE49-F238E27FC236}">
                <a16:creationId xmlns:a16="http://schemas.microsoft.com/office/drawing/2014/main" id="{998D4027-036D-4C98-86F2-05200A63AB35}"/>
              </a:ext>
            </a:extLst>
          </p:cNvPr>
          <p:cNvSpPr txBox="1"/>
          <p:nvPr/>
        </p:nvSpPr>
        <p:spPr>
          <a:xfrm>
            <a:off x="5569240" y="4571275"/>
            <a:ext cx="508292" cy="183682"/>
          </a:xfrm>
          <a:prstGeom prst="rect">
            <a:avLst/>
          </a:prstGeom>
        </p:spPr>
        <p:txBody>
          <a:bodyPr vert="horz" wrap="square" lIns="68580" tIns="34290" rIns="68580" bIns="34290" rtlCol="0">
            <a:noAutofit/>
          </a:bodyPr>
          <a:lstStyle/>
          <a:p>
            <a:pPr defTabSz="685800">
              <a:buClrTx/>
              <a:defRPr/>
            </a:pPr>
            <a:r>
              <a:rPr lang="en-US" sz="675" dirty="0"/>
              <a:t>n = 15 </a:t>
            </a:r>
          </a:p>
        </p:txBody>
      </p:sp>
      <p:sp>
        <p:nvSpPr>
          <p:cNvPr id="68" name="TextBox 67">
            <a:extLst>
              <a:ext uri="{FF2B5EF4-FFF2-40B4-BE49-F238E27FC236}">
                <a16:creationId xmlns:a16="http://schemas.microsoft.com/office/drawing/2014/main" id="{BD4BEA0F-B9FD-42BF-9727-EA1BBFE4C936}"/>
              </a:ext>
            </a:extLst>
          </p:cNvPr>
          <p:cNvSpPr txBox="1"/>
          <p:nvPr/>
        </p:nvSpPr>
        <p:spPr>
          <a:xfrm>
            <a:off x="5569240" y="5204155"/>
            <a:ext cx="508292" cy="183682"/>
          </a:xfrm>
          <a:prstGeom prst="rect">
            <a:avLst/>
          </a:prstGeom>
        </p:spPr>
        <p:txBody>
          <a:bodyPr vert="horz" wrap="square" lIns="68580" tIns="34290" rIns="68580" bIns="34290" rtlCol="0">
            <a:noAutofit/>
          </a:bodyPr>
          <a:lstStyle/>
          <a:p>
            <a:pPr defTabSz="685800">
              <a:buClrTx/>
              <a:defRPr/>
            </a:pPr>
            <a:r>
              <a:rPr lang="en-US" sz="675" dirty="0"/>
              <a:t>n = 15 </a:t>
            </a:r>
          </a:p>
        </p:txBody>
      </p:sp>
      <p:grpSp>
        <p:nvGrpSpPr>
          <p:cNvPr id="6" name="Group 5">
            <a:extLst>
              <a:ext uri="{FF2B5EF4-FFF2-40B4-BE49-F238E27FC236}">
                <a16:creationId xmlns:a16="http://schemas.microsoft.com/office/drawing/2014/main" id="{36CFECD5-2691-4F6D-B702-8FA5B501567F}"/>
              </a:ext>
            </a:extLst>
          </p:cNvPr>
          <p:cNvGrpSpPr/>
          <p:nvPr/>
        </p:nvGrpSpPr>
        <p:grpSpPr>
          <a:xfrm>
            <a:off x="4259485" y="5619325"/>
            <a:ext cx="1737493" cy="190145"/>
            <a:chOff x="5613612" y="6349805"/>
            <a:chExt cx="2316657" cy="253526"/>
          </a:xfrm>
        </p:grpSpPr>
        <p:sp>
          <p:nvSpPr>
            <p:cNvPr id="37" name="Oval 36">
              <a:extLst>
                <a:ext uri="{FF2B5EF4-FFF2-40B4-BE49-F238E27FC236}">
                  <a16:creationId xmlns:a16="http://schemas.microsoft.com/office/drawing/2014/main" id="{C160136A-88B3-490C-AF42-F3617AD73F1E}"/>
                </a:ext>
              </a:extLst>
            </p:cNvPr>
            <p:cNvSpPr/>
            <p:nvPr/>
          </p:nvSpPr>
          <p:spPr>
            <a:xfrm>
              <a:off x="7095290" y="6358050"/>
              <a:ext cx="203371" cy="197578"/>
            </a:xfrm>
            <a:prstGeom prst="ellipse">
              <a:avLst/>
            </a:prstGeom>
            <a:solidFill>
              <a:srgbClr val="C5E0B4"/>
            </a:solidFill>
            <a:ln w="6350" cap="flat" cmpd="sng" algn="ctr">
              <a:solidFill>
                <a:srgbClr val="FFFFFF">
                  <a:lumMod val="50000"/>
                </a:srgbClr>
              </a:solidFill>
              <a:prstDash val="solid"/>
              <a:miter lim="800000"/>
            </a:ln>
            <a:effectLst/>
          </p:spPr>
          <p:txBody>
            <a:bodyPr rtlCol="0" anchor="ctr"/>
            <a:lstStyle/>
            <a:p>
              <a:pPr algn="ctr" defTabSz="685800">
                <a:buClrTx/>
                <a:defRPr/>
              </a:pPr>
              <a:endParaRPr lang="en-US" sz="1350" dirty="0">
                <a:latin typeface="Calibri" panose="020F0502020204030204"/>
                <a:ea typeface="+mn-ea"/>
                <a:cs typeface="+mn-cs"/>
              </a:endParaRPr>
            </a:p>
          </p:txBody>
        </p:sp>
        <p:sp>
          <p:nvSpPr>
            <p:cNvPr id="38" name="TextBox 37">
              <a:extLst>
                <a:ext uri="{FF2B5EF4-FFF2-40B4-BE49-F238E27FC236}">
                  <a16:creationId xmlns:a16="http://schemas.microsoft.com/office/drawing/2014/main" id="{A2528B35-DA7E-4115-A7C1-6CCDFF950289}"/>
                </a:ext>
              </a:extLst>
            </p:cNvPr>
            <p:cNvSpPr txBox="1"/>
            <p:nvPr/>
          </p:nvSpPr>
          <p:spPr>
            <a:xfrm>
              <a:off x="7252547" y="6358050"/>
              <a:ext cx="677722" cy="244909"/>
            </a:xfrm>
            <a:prstGeom prst="rect">
              <a:avLst/>
            </a:prstGeom>
          </p:spPr>
          <p:txBody>
            <a:bodyPr vert="horz" wrap="square" lIns="68580" tIns="34290" rIns="68580" bIns="34290" rtlCol="0">
              <a:noAutofit/>
            </a:bodyPr>
            <a:lstStyle/>
            <a:p>
              <a:pPr defTabSz="685800">
                <a:buClrTx/>
                <a:defRPr/>
              </a:pPr>
              <a:r>
                <a:rPr lang="en-US" sz="675" dirty="0"/>
                <a:t>&gt;70% Favorable</a:t>
              </a:r>
            </a:p>
          </p:txBody>
        </p:sp>
        <p:sp>
          <p:nvSpPr>
            <p:cNvPr id="62" name="Oval 61">
              <a:extLst>
                <a:ext uri="{FF2B5EF4-FFF2-40B4-BE49-F238E27FC236}">
                  <a16:creationId xmlns:a16="http://schemas.microsoft.com/office/drawing/2014/main" id="{DE4D383B-633B-41D8-A30E-FE6904106147}"/>
                </a:ext>
              </a:extLst>
            </p:cNvPr>
            <p:cNvSpPr/>
            <p:nvPr/>
          </p:nvSpPr>
          <p:spPr>
            <a:xfrm>
              <a:off x="6354451" y="6349805"/>
              <a:ext cx="203371" cy="197578"/>
            </a:xfrm>
            <a:prstGeom prst="ellipse">
              <a:avLst/>
            </a:prstGeom>
            <a:solidFill>
              <a:srgbClr val="FFE699"/>
            </a:solidFill>
            <a:ln w="6350" cap="flat" cmpd="sng" algn="ctr">
              <a:solidFill>
                <a:srgbClr val="FFFFFF">
                  <a:lumMod val="50000"/>
                </a:srgbClr>
              </a:solidFill>
              <a:prstDash val="solid"/>
              <a:miter lim="800000"/>
            </a:ln>
            <a:effectLst/>
          </p:spPr>
          <p:txBody>
            <a:bodyPr rtlCol="0" anchor="ctr"/>
            <a:lstStyle/>
            <a:p>
              <a:pPr algn="ctr" defTabSz="685800">
                <a:buClrTx/>
                <a:defRPr/>
              </a:pPr>
              <a:endParaRPr lang="en-US" sz="1350" dirty="0">
                <a:latin typeface="Calibri" panose="020F0502020204030204"/>
                <a:ea typeface="+mn-ea"/>
                <a:cs typeface="+mn-cs"/>
              </a:endParaRPr>
            </a:p>
          </p:txBody>
        </p:sp>
        <p:sp>
          <p:nvSpPr>
            <p:cNvPr id="63" name="TextBox 62">
              <a:extLst>
                <a:ext uri="{FF2B5EF4-FFF2-40B4-BE49-F238E27FC236}">
                  <a16:creationId xmlns:a16="http://schemas.microsoft.com/office/drawing/2014/main" id="{9178A548-BF55-4C7E-89D2-D88C76F2D062}"/>
                </a:ext>
              </a:extLst>
            </p:cNvPr>
            <p:cNvSpPr txBox="1"/>
            <p:nvPr/>
          </p:nvSpPr>
          <p:spPr>
            <a:xfrm>
              <a:off x="6511708" y="6349805"/>
              <a:ext cx="677722" cy="244909"/>
            </a:xfrm>
            <a:prstGeom prst="rect">
              <a:avLst/>
            </a:prstGeom>
          </p:spPr>
          <p:txBody>
            <a:bodyPr vert="horz" wrap="square" lIns="68580" tIns="34290" rIns="68580" bIns="34290" rtlCol="0">
              <a:noAutofit/>
            </a:bodyPr>
            <a:lstStyle/>
            <a:p>
              <a:pPr defTabSz="685800">
                <a:buClrTx/>
                <a:defRPr/>
              </a:pPr>
              <a:r>
                <a:rPr lang="en-US" sz="675" dirty="0"/>
                <a:t>41-69% Favorable</a:t>
              </a:r>
            </a:p>
          </p:txBody>
        </p:sp>
        <p:sp>
          <p:nvSpPr>
            <p:cNvPr id="65" name="Oval 64">
              <a:extLst>
                <a:ext uri="{FF2B5EF4-FFF2-40B4-BE49-F238E27FC236}">
                  <a16:creationId xmlns:a16="http://schemas.microsoft.com/office/drawing/2014/main" id="{22035392-759C-48B3-8B53-2126FE6EF816}"/>
                </a:ext>
              </a:extLst>
            </p:cNvPr>
            <p:cNvSpPr/>
            <p:nvPr/>
          </p:nvSpPr>
          <p:spPr>
            <a:xfrm>
              <a:off x="5613612" y="6358422"/>
              <a:ext cx="203371" cy="197578"/>
            </a:xfrm>
            <a:prstGeom prst="ellipse">
              <a:avLst/>
            </a:prstGeom>
            <a:solidFill>
              <a:srgbClr val="FF9B9B"/>
            </a:solidFill>
            <a:ln w="6350" cap="flat" cmpd="sng" algn="ctr">
              <a:solidFill>
                <a:srgbClr val="FFFFFF">
                  <a:lumMod val="50000"/>
                </a:srgbClr>
              </a:solidFill>
              <a:prstDash val="solid"/>
              <a:miter lim="800000"/>
            </a:ln>
            <a:effectLst/>
          </p:spPr>
          <p:txBody>
            <a:bodyPr rtlCol="0" anchor="ctr"/>
            <a:lstStyle/>
            <a:p>
              <a:pPr algn="ctr" defTabSz="685800">
                <a:buClrTx/>
                <a:defRPr/>
              </a:pPr>
              <a:endParaRPr lang="en-US" sz="1350" dirty="0">
                <a:latin typeface="Calibri" panose="020F0502020204030204"/>
                <a:ea typeface="+mn-ea"/>
                <a:cs typeface="+mn-cs"/>
              </a:endParaRPr>
            </a:p>
          </p:txBody>
        </p:sp>
        <p:sp>
          <p:nvSpPr>
            <p:cNvPr id="66" name="TextBox 65">
              <a:extLst>
                <a:ext uri="{FF2B5EF4-FFF2-40B4-BE49-F238E27FC236}">
                  <a16:creationId xmlns:a16="http://schemas.microsoft.com/office/drawing/2014/main" id="{5C11E6F5-2BEC-4421-9738-82C80F2CD382}"/>
                </a:ext>
              </a:extLst>
            </p:cNvPr>
            <p:cNvSpPr txBox="1"/>
            <p:nvPr/>
          </p:nvSpPr>
          <p:spPr>
            <a:xfrm>
              <a:off x="5770869" y="6358422"/>
              <a:ext cx="677722" cy="244909"/>
            </a:xfrm>
            <a:prstGeom prst="rect">
              <a:avLst/>
            </a:prstGeom>
          </p:spPr>
          <p:txBody>
            <a:bodyPr vert="horz" wrap="square" lIns="68580" tIns="34290" rIns="68580" bIns="34290" rtlCol="0">
              <a:noAutofit/>
            </a:bodyPr>
            <a:lstStyle/>
            <a:p>
              <a:pPr defTabSz="685800">
                <a:buClrTx/>
                <a:defRPr/>
              </a:pPr>
              <a:r>
                <a:rPr lang="en-US" sz="675" dirty="0"/>
                <a:t>&lt; 40% favorable</a:t>
              </a:r>
            </a:p>
          </p:txBody>
        </p:sp>
      </p:grpSp>
    </p:spTree>
    <p:extLst>
      <p:ext uri="{BB962C8B-B14F-4D97-AF65-F5344CB8AC3E}">
        <p14:creationId xmlns:p14="http://schemas.microsoft.com/office/powerpoint/2010/main" val="2035042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0D62E-D448-4382-8185-7B13D6207E2C}"/>
              </a:ext>
            </a:extLst>
          </p:cNvPr>
          <p:cNvSpPr>
            <a:spLocks noGrp="1"/>
          </p:cNvSpPr>
          <p:nvPr>
            <p:ph type="title"/>
          </p:nvPr>
        </p:nvSpPr>
        <p:spPr>
          <a:xfrm>
            <a:off x="138454" y="903254"/>
            <a:ext cx="7886700" cy="619886"/>
          </a:xfrm>
        </p:spPr>
        <p:txBody>
          <a:bodyPr>
            <a:normAutofit/>
          </a:bodyPr>
          <a:lstStyle/>
          <a:p>
            <a:r>
              <a:rPr lang="en-US" sz="2700" dirty="0"/>
              <a:t>Mission, Vision, and Strategy</a:t>
            </a:r>
          </a:p>
        </p:txBody>
      </p:sp>
      <p:sp>
        <p:nvSpPr>
          <p:cNvPr id="3" name="Rectangle 2">
            <a:extLst>
              <a:ext uri="{FF2B5EF4-FFF2-40B4-BE49-F238E27FC236}">
                <a16:creationId xmlns:a16="http://schemas.microsoft.com/office/drawing/2014/main" id="{B1BD4210-76E2-4A66-88B3-32AB129F996F}"/>
              </a:ext>
            </a:extLst>
          </p:cNvPr>
          <p:cNvSpPr/>
          <p:nvPr/>
        </p:nvSpPr>
        <p:spPr>
          <a:xfrm>
            <a:off x="5467216" y="974051"/>
            <a:ext cx="3538331" cy="738664"/>
          </a:xfrm>
          <a:prstGeom prst="rect">
            <a:avLst/>
          </a:prstGeom>
          <a:ln>
            <a:solidFill>
              <a:schemeClr val="accent1"/>
            </a:solidFill>
          </a:ln>
        </p:spPr>
        <p:txBody>
          <a:bodyPr wrap="square">
            <a:spAutoFit/>
          </a:bodyPr>
          <a:lstStyle/>
          <a:p>
            <a:r>
              <a:rPr lang="en-US" sz="1050" b="1" dirty="0"/>
              <a:t>Open ended question: </a:t>
            </a:r>
            <a:endParaRPr lang="en-US" sz="1050" dirty="0"/>
          </a:p>
          <a:p>
            <a:r>
              <a:rPr lang="en-US" sz="1050" dirty="0"/>
              <a:t>Is there anything else you would like to comment </a:t>
            </a:r>
          </a:p>
          <a:p>
            <a:r>
              <a:rPr lang="en-US" sz="1050" dirty="0"/>
              <a:t>on regarding this organization’s mission, vision and strategy?</a:t>
            </a:r>
          </a:p>
        </p:txBody>
      </p:sp>
      <p:sp>
        <p:nvSpPr>
          <p:cNvPr id="12" name="Rectangle 11">
            <a:extLst>
              <a:ext uri="{FF2B5EF4-FFF2-40B4-BE49-F238E27FC236}">
                <a16:creationId xmlns:a16="http://schemas.microsoft.com/office/drawing/2014/main" id="{C4593889-6330-49A1-BF0F-121BB16776A5}"/>
              </a:ext>
            </a:extLst>
          </p:cNvPr>
          <p:cNvSpPr/>
          <p:nvPr/>
        </p:nvSpPr>
        <p:spPr>
          <a:xfrm>
            <a:off x="138454" y="1800565"/>
            <a:ext cx="8806070" cy="784830"/>
          </a:xfrm>
          <a:prstGeom prst="rect">
            <a:avLst/>
          </a:prstGeom>
        </p:spPr>
        <p:txBody>
          <a:bodyPr wrap="square">
            <a:spAutoFit/>
          </a:bodyPr>
          <a:lstStyle/>
          <a:p>
            <a:r>
              <a:rPr lang="en-US" sz="900" b="1" dirty="0"/>
              <a:t>Responses from the Board:</a:t>
            </a:r>
          </a:p>
          <a:p>
            <a:pPr marL="128588" indent="-128588">
              <a:buFont typeface="Arial" panose="020B0604020202020204" pitchFamily="34" charset="0"/>
              <a:buChar char="•"/>
            </a:pPr>
            <a:r>
              <a:rPr lang="en-US" sz="900" dirty="0"/>
              <a:t>During the budget process, </a:t>
            </a:r>
            <a:r>
              <a:rPr lang="en-US" sz="900" dirty="0">
                <a:highlight>
                  <a:srgbClr val="000000"/>
                </a:highlight>
              </a:rPr>
              <a:t>Breakthrough</a:t>
            </a:r>
            <a:r>
              <a:rPr lang="en-US" sz="900" dirty="0"/>
              <a:t> executives are deliberate about communicating to the Board of Directors what their strategic goals and vision is for the upcoming year.</a:t>
            </a:r>
          </a:p>
          <a:p>
            <a:pPr marL="128588" indent="-128588">
              <a:buFont typeface="Arial" panose="020B0604020202020204" pitchFamily="34" charset="0"/>
              <a:buChar char="•"/>
            </a:pPr>
            <a:r>
              <a:rPr lang="en-US" sz="900" dirty="0"/>
              <a:t>I believe the mission, vision, and strategy for the organization is clear. There was a recent 5-year plan developed that I don't believe received enough input from the board. I also could potentially not have been on the committee that focused on this.     </a:t>
            </a:r>
          </a:p>
        </p:txBody>
      </p:sp>
      <p:sp>
        <p:nvSpPr>
          <p:cNvPr id="5" name="Rectangle 4">
            <a:extLst>
              <a:ext uri="{FF2B5EF4-FFF2-40B4-BE49-F238E27FC236}">
                <a16:creationId xmlns:a16="http://schemas.microsoft.com/office/drawing/2014/main" id="{83FE871F-3FD6-47B4-9E02-C0D0DBFC662D}"/>
              </a:ext>
            </a:extLst>
          </p:cNvPr>
          <p:cNvSpPr/>
          <p:nvPr/>
        </p:nvSpPr>
        <p:spPr>
          <a:xfrm>
            <a:off x="138454" y="2626324"/>
            <a:ext cx="8806070" cy="610424"/>
          </a:xfrm>
          <a:prstGeom prst="rect">
            <a:avLst/>
          </a:prstGeom>
        </p:spPr>
        <p:txBody>
          <a:bodyPr wrap="square">
            <a:spAutoFit/>
          </a:bodyPr>
          <a:lstStyle/>
          <a:p>
            <a:pPr>
              <a:spcBef>
                <a:spcPts val="225"/>
              </a:spcBef>
              <a:spcAft>
                <a:spcPts val="225"/>
              </a:spcAft>
            </a:pPr>
            <a:r>
              <a:rPr lang="en-US" sz="900" b="1" dirty="0"/>
              <a:t>Responses from Staff:</a:t>
            </a:r>
          </a:p>
          <a:p>
            <a:pPr marL="128588" indent="-128588">
              <a:spcBef>
                <a:spcPts val="225"/>
              </a:spcBef>
              <a:spcAft>
                <a:spcPts val="225"/>
              </a:spcAft>
              <a:buFont typeface="Arial" panose="020B0604020202020204" pitchFamily="34" charset="0"/>
              <a:buChar char="•"/>
            </a:pPr>
            <a:r>
              <a:rPr lang="en-US" sz="900" dirty="0"/>
              <a:t>In terms of the mission and vision; I believe that there needs to be two different mission and vision statements for both the </a:t>
            </a:r>
            <a:r>
              <a:rPr lang="en-US" sz="900" dirty="0">
                <a:highlight>
                  <a:srgbClr val="000000"/>
                </a:highlight>
              </a:rPr>
              <a:t>Youth Network </a:t>
            </a:r>
            <a:r>
              <a:rPr lang="en-US" sz="900" dirty="0"/>
              <a:t>and the </a:t>
            </a:r>
            <a:r>
              <a:rPr lang="en-US" sz="900" dirty="0">
                <a:highlight>
                  <a:srgbClr val="000000"/>
                </a:highlight>
              </a:rPr>
              <a:t>Adult Network</a:t>
            </a:r>
            <a:r>
              <a:rPr lang="en-US" sz="900" dirty="0"/>
              <a:t>.  </a:t>
            </a:r>
          </a:p>
          <a:p>
            <a:pPr marL="128588" indent="-128588">
              <a:spcBef>
                <a:spcPts val="225"/>
              </a:spcBef>
              <a:spcAft>
                <a:spcPts val="225"/>
              </a:spcAft>
              <a:buFont typeface="Arial" panose="020B0604020202020204" pitchFamily="34" charset="0"/>
              <a:buChar char="•"/>
            </a:pPr>
            <a:r>
              <a:rPr lang="en-US" sz="900" dirty="0"/>
              <a:t>Performance accountability could improve </a:t>
            </a:r>
          </a:p>
        </p:txBody>
      </p:sp>
      <p:sp>
        <p:nvSpPr>
          <p:cNvPr id="6" name="Rectangle 5">
            <a:extLst>
              <a:ext uri="{FF2B5EF4-FFF2-40B4-BE49-F238E27FC236}">
                <a16:creationId xmlns:a16="http://schemas.microsoft.com/office/drawing/2014/main" id="{243FE87C-D135-4CEC-B392-58CA9F6272C8}"/>
              </a:ext>
            </a:extLst>
          </p:cNvPr>
          <p:cNvSpPr/>
          <p:nvPr/>
        </p:nvSpPr>
        <p:spPr>
          <a:xfrm>
            <a:off x="138454" y="3429001"/>
            <a:ext cx="8806070" cy="887422"/>
          </a:xfrm>
          <a:prstGeom prst="rect">
            <a:avLst/>
          </a:prstGeom>
        </p:spPr>
        <p:txBody>
          <a:bodyPr wrap="square">
            <a:spAutoFit/>
          </a:bodyPr>
          <a:lstStyle/>
          <a:p>
            <a:pPr>
              <a:spcBef>
                <a:spcPts val="225"/>
              </a:spcBef>
              <a:spcAft>
                <a:spcPts val="225"/>
              </a:spcAft>
            </a:pPr>
            <a:r>
              <a:rPr lang="en-US" sz="900" b="1" dirty="0"/>
              <a:t>Responses from CEO / COO / ED:</a:t>
            </a:r>
          </a:p>
          <a:p>
            <a:pPr marL="128588" indent="-128588">
              <a:spcBef>
                <a:spcPts val="225"/>
              </a:spcBef>
              <a:spcAft>
                <a:spcPts val="225"/>
              </a:spcAft>
              <a:buFont typeface="Arial" panose="020B0604020202020204" pitchFamily="34" charset="0"/>
              <a:buChar char="•"/>
            </a:pPr>
            <a:r>
              <a:rPr lang="en-US" sz="900" dirty="0"/>
              <a:t>Since the development of our strategic plan, and the support of retired </a:t>
            </a:r>
            <a:r>
              <a:rPr lang="en-US" sz="900" dirty="0">
                <a:highlight>
                  <a:srgbClr val="000000"/>
                </a:highlight>
              </a:rPr>
              <a:t>Deloitte</a:t>
            </a:r>
            <a:r>
              <a:rPr lang="en-US" sz="900" dirty="0"/>
              <a:t> executive there has been an increase in the communication, strategies, and execution of our short and long term goals.  A measure of accountability has been through the management of these goals through SLT (staff leadership team.)  We haven't "arrived" so to speak, but have made great strides.</a:t>
            </a:r>
          </a:p>
          <a:p>
            <a:pPr marL="128588" indent="-128588">
              <a:spcBef>
                <a:spcPts val="225"/>
              </a:spcBef>
              <a:spcAft>
                <a:spcPts val="225"/>
              </a:spcAft>
              <a:buFont typeface="Arial" panose="020B0604020202020204" pitchFamily="34" charset="0"/>
              <a:buChar char="•"/>
            </a:pPr>
            <a:r>
              <a:rPr lang="en-US" sz="900" dirty="0"/>
              <a:t>I think we could use help in identifying our key metrics and establishing a better way to represent them and compare to external data</a:t>
            </a:r>
          </a:p>
        </p:txBody>
      </p:sp>
    </p:spTree>
    <p:extLst>
      <p:ext uri="{BB962C8B-B14F-4D97-AF65-F5344CB8AC3E}">
        <p14:creationId xmlns:p14="http://schemas.microsoft.com/office/powerpoint/2010/main" val="118233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pic>
        <p:nvPicPr>
          <p:cNvPr id="207" name="Google Shape;207;g5c37db0f0c_0_56"/>
          <p:cNvPicPr preferRelativeResize="0"/>
          <p:nvPr/>
        </p:nvPicPr>
        <p:blipFill rotWithShape="1">
          <a:blip r:embed="rId3">
            <a:alphaModFix/>
          </a:blip>
          <a:srcRect/>
          <a:stretch/>
        </p:blipFill>
        <p:spPr>
          <a:xfrm>
            <a:off x="1015783" y="1265117"/>
            <a:ext cx="3086562" cy="3409772"/>
          </a:xfrm>
          <a:prstGeom prst="rect">
            <a:avLst/>
          </a:prstGeom>
          <a:noFill/>
          <a:ln>
            <a:noFill/>
          </a:ln>
        </p:spPr>
      </p:pic>
      <p:pic>
        <p:nvPicPr>
          <p:cNvPr id="208" name="Google Shape;208;g5c37db0f0c_0_56"/>
          <p:cNvPicPr preferRelativeResize="0"/>
          <p:nvPr/>
        </p:nvPicPr>
        <p:blipFill rotWithShape="1">
          <a:blip r:embed="rId4">
            <a:alphaModFix/>
          </a:blip>
          <a:srcRect/>
          <a:stretch/>
        </p:blipFill>
        <p:spPr>
          <a:xfrm>
            <a:off x="0" y="5843336"/>
            <a:ext cx="9144001" cy="1827142"/>
          </a:xfrm>
          <a:prstGeom prst="rect">
            <a:avLst/>
          </a:prstGeom>
          <a:noFill/>
          <a:ln>
            <a:noFill/>
          </a:ln>
        </p:spPr>
      </p:pic>
      <p:sp>
        <p:nvSpPr>
          <p:cNvPr id="209" name="Google Shape;209;g5c37db0f0c_0_56"/>
          <p:cNvSpPr txBox="1"/>
          <p:nvPr/>
        </p:nvSpPr>
        <p:spPr>
          <a:xfrm>
            <a:off x="5071500" y="2103398"/>
            <a:ext cx="4072500" cy="1079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EB8A23"/>
              </a:buClr>
              <a:buSzPts val="7200"/>
              <a:buFont typeface="Arial"/>
              <a:buNone/>
            </a:pPr>
            <a:r>
              <a:rPr lang="en-US" sz="5400" b="1" dirty="0">
                <a:solidFill>
                  <a:srgbClr val="EB8A23"/>
                </a:solidFill>
                <a:latin typeface="Calibri"/>
                <a:cs typeface="Calibri"/>
              </a:rPr>
              <a:t>SVP Cincinnati</a:t>
            </a:r>
          </a:p>
        </p:txBody>
      </p:sp>
      <p:cxnSp>
        <p:nvCxnSpPr>
          <p:cNvPr id="210" name="Google Shape;210;g5c37db0f0c_0_56"/>
          <p:cNvCxnSpPr/>
          <p:nvPr/>
        </p:nvCxnSpPr>
        <p:spPr>
          <a:xfrm>
            <a:off x="4761587" y="1906340"/>
            <a:ext cx="0" cy="2127300"/>
          </a:xfrm>
          <a:prstGeom prst="straightConnector1">
            <a:avLst/>
          </a:prstGeom>
          <a:noFill/>
          <a:ln w="9525" cap="flat" cmpd="sng">
            <a:solidFill>
              <a:srgbClr val="595959"/>
            </a:solidFill>
            <a:prstDash val="solid"/>
            <a:miter lim="800000"/>
            <a:headEnd type="none" w="sm" len="sm"/>
            <a:tailEnd type="none" w="sm" len="sm"/>
          </a:ln>
        </p:spPr>
      </p:cxnSp>
    </p:spTree>
    <p:extLst>
      <p:ext uri="{BB962C8B-B14F-4D97-AF65-F5344CB8AC3E}">
        <p14:creationId xmlns:p14="http://schemas.microsoft.com/office/powerpoint/2010/main" val="1727920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215"/>
        <p:cNvGrpSpPr/>
        <p:nvPr/>
      </p:nvGrpSpPr>
      <p:grpSpPr>
        <a:xfrm>
          <a:off x="0" y="0"/>
          <a:ext cx="0" cy="0"/>
          <a:chOff x="0" y="0"/>
          <a:chExt cx="0" cy="0"/>
        </a:xfrm>
      </p:grpSpPr>
      <p:sp>
        <p:nvSpPr>
          <p:cNvPr id="216" name="Google Shape;216;p5"/>
          <p:cNvSpPr/>
          <p:nvPr/>
        </p:nvSpPr>
        <p:spPr>
          <a:xfrm>
            <a:off x="0" y="677308"/>
            <a:ext cx="9144000" cy="1154400"/>
          </a:xfrm>
          <a:prstGeom prst="rect">
            <a:avLst/>
          </a:prstGeom>
          <a:solidFill>
            <a:schemeClr val="dk1">
              <a:alpha val="23921"/>
            </a:schemeClr>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SVP Cincinnati – OCAT Use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7" name="TextBox 6">
            <a:extLst>
              <a:ext uri="{FF2B5EF4-FFF2-40B4-BE49-F238E27FC236}">
                <a16:creationId xmlns:a16="http://schemas.microsoft.com/office/drawing/2014/main" id="{8B40FF4C-0D7C-4E99-8E3C-DF3809A31220}"/>
              </a:ext>
            </a:extLst>
          </p:cNvPr>
          <p:cNvSpPr txBox="1"/>
          <p:nvPr/>
        </p:nvSpPr>
        <p:spPr>
          <a:xfrm>
            <a:off x="651164" y="2299855"/>
            <a:ext cx="7966363" cy="2246769"/>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Comprehensive but cumbersome</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One-time use at the start of Investee relationship</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Not used for selection, evaluation or impact assessment</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Late 2015, looked to network for other options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222"/>
        <p:cNvGrpSpPr/>
        <p:nvPr/>
      </p:nvGrpSpPr>
      <p:grpSpPr>
        <a:xfrm>
          <a:off x="0" y="0"/>
          <a:ext cx="0" cy="0"/>
          <a:chOff x="0" y="0"/>
          <a:chExt cx="0" cy="0"/>
        </a:xfrm>
      </p:grpSpPr>
      <p:sp>
        <p:nvSpPr>
          <p:cNvPr id="223" name="Google Shape;223;g5c37db0f0c_0_15"/>
          <p:cNvSpPr/>
          <p:nvPr/>
        </p:nvSpPr>
        <p:spPr>
          <a:xfrm>
            <a:off x="0" y="677308"/>
            <a:ext cx="9144000" cy="1154400"/>
          </a:xfrm>
          <a:prstGeom prst="rect">
            <a:avLst/>
          </a:prstGeom>
          <a:solidFill>
            <a:schemeClr val="dk1">
              <a:alpha val="23920"/>
            </a:schemeClr>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cs typeface="Calibri"/>
                <a:sym typeface="Calibri"/>
              </a:rPr>
              <a:t>SVP Cincinnati – Rubric Development</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9" name="TextBox 8">
            <a:extLst>
              <a:ext uri="{FF2B5EF4-FFF2-40B4-BE49-F238E27FC236}">
                <a16:creationId xmlns:a16="http://schemas.microsoft.com/office/drawing/2014/main" id="{B99EF0D5-B79B-48CA-B2E1-A1FEBDCE61BE}"/>
              </a:ext>
            </a:extLst>
          </p:cNvPr>
          <p:cNvSpPr txBox="1"/>
          <p:nvPr/>
        </p:nvSpPr>
        <p:spPr>
          <a:xfrm>
            <a:off x="263707" y="1932447"/>
            <a:ext cx="8733059" cy="5016758"/>
          </a:xfrm>
          <a:prstGeom prst="rect">
            <a:avLst/>
          </a:prstGeom>
          <a:noFill/>
        </p:spPr>
        <p:txBody>
          <a:bodyPr wrap="square" rtlCol="0">
            <a:spAutoFit/>
          </a:bodyPr>
          <a:lstStyle/>
          <a:p>
            <a:pPr marL="457200" marR="0" lvl="1"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Subjective measure of nonprofit sustainability</a:t>
            </a:r>
          </a:p>
          <a:p>
            <a:pPr marL="457200" marR="0" lvl="1"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All partners would become familiar and comfortable using it</a:t>
            </a:r>
          </a:p>
          <a:p>
            <a:pPr marL="457200" marR="0" lvl="1"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Used in all phases of Investee life cycle:</a:t>
            </a:r>
          </a:p>
          <a:p>
            <a:pPr marL="0" marR="0" lvl="2"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Site visit</a:t>
            </a:r>
          </a:p>
          <a:p>
            <a:pPr marL="0" marR="0" lvl="2"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Selection</a:t>
            </a:r>
          </a:p>
          <a:p>
            <a:pPr marL="0" marR="0" lvl="2"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Relationship planning	</a:t>
            </a:r>
          </a:p>
          <a:p>
            <a:pPr marL="0" marR="0" lvl="2"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Partner skillset alignment </a:t>
            </a:r>
          </a:p>
          <a:p>
            <a:pPr marL="0" marR="0" lvl="2"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Annual evaluation/renewal</a:t>
            </a:r>
          </a:p>
          <a:p>
            <a:pPr marL="0" marR="0" lvl="2"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Impact assessment at end of relationship and afterwards</a:t>
            </a:r>
          </a:p>
          <a:p>
            <a:pPr marL="457200" marR="0" lvl="1"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SVP Cincinnati internal uses:</a:t>
            </a:r>
          </a:p>
          <a:p>
            <a:pPr marL="0" marR="0" lvl="2"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Recruiting/retention</a:t>
            </a:r>
          </a:p>
          <a:p>
            <a:pPr marL="0" marR="0" lvl="2"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Education and Innovation</a:t>
            </a:r>
          </a:p>
          <a:p>
            <a:pPr marL="0" marR="0" lvl="2"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Self-assessment</a:t>
            </a:r>
          </a:p>
          <a:p>
            <a:pPr marL="457200" marR="0" lvl="1"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Flexible enough to add criteria as needed (ex. focus area)</a:t>
            </a:r>
          </a:p>
          <a:p>
            <a:pPr marL="457200" marR="0" lvl="1"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endPar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457200" marR="0" lvl="1"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endPar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29"/>
        <p:cNvGrpSpPr/>
        <p:nvPr/>
      </p:nvGrpSpPr>
      <p:grpSpPr>
        <a:xfrm>
          <a:off x="0" y="0"/>
          <a:ext cx="0" cy="0"/>
          <a:chOff x="0" y="0"/>
          <a:chExt cx="0" cy="0"/>
        </a:xfrm>
      </p:grpSpPr>
      <p:sp>
        <p:nvSpPr>
          <p:cNvPr id="230" name="Google Shape;230;g5c37db0f0c_0_28"/>
          <p:cNvSpPr/>
          <p:nvPr/>
        </p:nvSpPr>
        <p:spPr>
          <a:xfrm>
            <a:off x="0" y="677308"/>
            <a:ext cx="9144000" cy="1154400"/>
          </a:xfrm>
          <a:prstGeom prst="rect">
            <a:avLst/>
          </a:prstGeom>
          <a:solidFill>
            <a:schemeClr val="accent1">
              <a:lumMod val="75000"/>
            </a:schemeClr>
          </a:solidFill>
          <a:ln>
            <a:noFill/>
          </a:ln>
        </p:spPr>
        <p:style>
          <a:lnRef idx="3">
            <a:schemeClr val="lt1"/>
          </a:lnRef>
          <a:fillRef idx="1">
            <a:schemeClr val="accent1"/>
          </a:fillRef>
          <a:effectRef idx="1">
            <a:schemeClr val="accent1"/>
          </a:effectRef>
          <a:fontRef idx="minor">
            <a:schemeClr val="lt1"/>
          </a:fontRef>
        </p:style>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SVP Cincinnati - Rubric </a:t>
            </a:r>
            <a:endParaRPr kumimoji="0" sz="1400" b="0" i="0" u="none" strike="noStrike" kern="0" cap="none" spc="0" normalizeH="0" baseline="0" noProof="0" dirty="0">
              <a:ln>
                <a:noFill/>
              </a:ln>
              <a:solidFill>
                <a:srgbClr val="FFFFFF"/>
              </a:solidFill>
              <a:effectLst/>
              <a:uLnTx/>
              <a:uFillTx/>
              <a:latin typeface="Arial"/>
              <a:ea typeface="+mn-ea"/>
              <a:cs typeface="+mn-cs"/>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4" name="TextBox 3">
            <a:extLst>
              <a:ext uri="{FF2B5EF4-FFF2-40B4-BE49-F238E27FC236}">
                <a16:creationId xmlns:a16="http://schemas.microsoft.com/office/drawing/2014/main" id="{45C452C8-0194-424A-98B9-ACF4B8C72C36}"/>
              </a:ext>
            </a:extLst>
          </p:cNvPr>
          <p:cNvSpPr txBox="1"/>
          <p:nvPr/>
        </p:nvSpPr>
        <p:spPr>
          <a:xfrm>
            <a:off x="286954" y="1943394"/>
            <a:ext cx="7966363" cy="49552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Capacities to be evaluated:</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Mission, Vision and Strategic Plan</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Board Leadership</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Staff Depth</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Program Development and Evaluation</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Funding, Fundraising and Finances</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Communications and Marketing</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Technology, Human Relations and Infrastructure Support Systems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229"/>
        <p:cNvGrpSpPr/>
        <p:nvPr/>
      </p:nvGrpSpPr>
      <p:grpSpPr>
        <a:xfrm>
          <a:off x="0" y="0"/>
          <a:ext cx="0" cy="0"/>
          <a:chOff x="0" y="0"/>
          <a:chExt cx="0" cy="0"/>
        </a:xfrm>
      </p:grpSpPr>
      <p:sp>
        <p:nvSpPr>
          <p:cNvPr id="230" name="Google Shape;230;g5c37db0f0c_0_28"/>
          <p:cNvSpPr/>
          <p:nvPr/>
        </p:nvSpPr>
        <p:spPr>
          <a:xfrm>
            <a:off x="0" y="677308"/>
            <a:ext cx="9144000" cy="1154400"/>
          </a:xfrm>
          <a:prstGeom prst="rect">
            <a:avLst/>
          </a:prstGeom>
          <a:solidFill>
            <a:schemeClr val="dk1">
              <a:alpha val="23920"/>
            </a:schemeClr>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SVP Cincinnati - Rubric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2" name="Rectangle 1">
            <a:extLst>
              <a:ext uri="{FF2B5EF4-FFF2-40B4-BE49-F238E27FC236}">
                <a16:creationId xmlns:a16="http://schemas.microsoft.com/office/drawing/2014/main" id="{E5BCDBF5-E4D8-4454-B7C6-864560AFF747}"/>
              </a:ext>
            </a:extLst>
          </p:cNvPr>
          <p:cNvSpPr/>
          <p:nvPr/>
        </p:nvSpPr>
        <p:spPr>
          <a:xfrm>
            <a:off x="4454820" y="3275112"/>
            <a:ext cx="234360"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000000"/>
                </a:solidFill>
                <a:effectLst/>
                <a:uLnTx/>
                <a:uFillTx/>
                <a:latin typeface="Arial"/>
                <a:cs typeface="Arial"/>
                <a:sym typeface="Arial"/>
              </a:rPr>
              <a:t> </a:t>
            </a:r>
          </a:p>
        </p:txBody>
      </p:sp>
      <p:sp>
        <p:nvSpPr>
          <p:cNvPr id="5" name="TextBox 4">
            <a:extLst>
              <a:ext uri="{FF2B5EF4-FFF2-40B4-BE49-F238E27FC236}">
                <a16:creationId xmlns:a16="http://schemas.microsoft.com/office/drawing/2014/main" id="{CF8CA5EA-98D7-491E-B209-38D76EDD53B2}"/>
              </a:ext>
            </a:extLst>
          </p:cNvPr>
          <p:cNvSpPr txBox="1"/>
          <p:nvPr/>
        </p:nvSpPr>
        <p:spPr>
          <a:xfrm>
            <a:off x="294703" y="1968634"/>
            <a:ext cx="8492836" cy="4462760"/>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Capacities identified as Emerging, Stable or Sustainable</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Descriptions of each capacity and classification</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Additional capacities to be evaluated as High, Medium or Low:</a:t>
            </a:r>
          </a:p>
          <a:p>
            <a:pPr marL="0" marR="0" lvl="0"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Social Innovation</a:t>
            </a:r>
          </a:p>
          <a:p>
            <a:pPr marL="0" marR="0" lvl="0"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Equity</a:t>
            </a:r>
          </a:p>
          <a:p>
            <a:pPr marL="0" marR="0" lvl="0" indent="0" algn="l" defTabSz="914400" rtl="0" eaLnBrk="1" fontAlgn="auto" latinLnBrk="0" hangingPunct="1">
              <a:lnSpc>
                <a:spcPct val="100000"/>
              </a:lnSpc>
              <a:spcBef>
                <a:spcPts val="0"/>
              </a:spcBef>
              <a:spcAft>
                <a:spcPts val="0"/>
              </a:spcAft>
              <a:buClr>
                <a:srgbClr val="FFFFFF"/>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	SVP Fit</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endPar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p:txBody>
      </p:sp>
    </p:spTree>
    <p:extLst>
      <p:ext uri="{BB962C8B-B14F-4D97-AF65-F5344CB8AC3E}">
        <p14:creationId xmlns:p14="http://schemas.microsoft.com/office/powerpoint/2010/main" val="57383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236"/>
        <p:cNvGrpSpPr/>
        <p:nvPr/>
      </p:nvGrpSpPr>
      <p:grpSpPr>
        <a:xfrm>
          <a:off x="0" y="0"/>
          <a:ext cx="0" cy="0"/>
          <a:chOff x="0" y="0"/>
          <a:chExt cx="0" cy="0"/>
        </a:xfrm>
      </p:grpSpPr>
      <p:sp>
        <p:nvSpPr>
          <p:cNvPr id="237" name="Google Shape;237;g5c37db0f0c_0_35"/>
          <p:cNvSpPr/>
          <p:nvPr/>
        </p:nvSpPr>
        <p:spPr>
          <a:xfrm>
            <a:off x="0" y="677308"/>
            <a:ext cx="9144000" cy="1154400"/>
          </a:xfrm>
          <a:prstGeom prst="rect">
            <a:avLst/>
          </a:prstGeom>
          <a:solidFill>
            <a:schemeClr val="dk1">
              <a:alpha val="23920"/>
            </a:schemeClr>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SVP Cincinnati – Our Journey</a:t>
            </a: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3" name="TextBox 2"/>
          <p:cNvSpPr txBox="1"/>
          <p:nvPr/>
        </p:nvSpPr>
        <p:spPr>
          <a:xfrm>
            <a:off x="363997" y="1831708"/>
            <a:ext cx="7966363" cy="5940088"/>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Developed in 2016</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First used with 2017 Investee and used for each one since</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Used it on ourselves in 2018</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Use it in our Investee yearly evaluation process to track progress</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Ask Investees to use it on themselves as well and compare to our assessments</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All partners are familiar with it and know how to use it</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Has helped us evaluate partner competencies</a:t>
            </a: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r>
              <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Moving to make the process digital in the future but have incorporate Survey Monkey for </a:t>
            </a:r>
            <a:r>
              <a:rPr kumimoji="0" lang="en-US" sz="2400" b="0" i="0" u="none" strike="noStrike" kern="0" cap="none" spc="0" normalizeH="0" baseline="0" noProof="0">
                <a:ln>
                  <a:noFill/>
                </a:ln>
                <a:solidFill>
                  <a:srgbClr val="FFFFFF"/>
                </a:solidFill>
                <a:effectLst/>
                <a:uLnTx/>
                <a:uFillTx/>
                <a:latin typeface="Calibri" panose="020F0502020204030204" pitchFamily="34" charset="0"/>
                <a:cs typeface="Arial"/>
                <a:sym typeface="Arial"/>
              </a:rPr>
              <a:t>Investee input</a:t>
            </a:r>
            <a:endPar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endPar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endPar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endPar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endParaRPr kumimoji="0" lang="en-US" sz="24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457200" marR="0" lvl="0" indent="-457200" algn="l" defTabSz="914400" rtl="0" eaLnBrk="1" fontAlgn="auto" latinLnBrk="0" hangingPunct="1">
              <a:lnSpc>
                <a:spcPct val="100000"/>
              </a:lnSpc>
              <a:spcBef>
                <a:spcPts val="0"/>
              </a:spcBef>
              <a:spcAft>
                <a:spcPts val="0"/>
              </a:spcAft>
              <a:buClr>
                <a:srgbClr val="FFFFFF"/>
              </a:buClr>
              <a:buSzTx/>
              <a:buFont typeface="Arial" panose="020B0604020202020204" pitchFamily="34" charset="0"/>
              <a:buChar char="•"/>
              <a:tabLst/>
              <a:defRPr/>
            </a:pPr>
            <a:endParaRPr kumimoji="0" lang="en-US" sz="20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p:txBody>
      </p:sp>
    </p:spTree>
    <p:extLst>
      <p:ext uri="{BB962C8B-B14F-4D97-AF65-F5344CB8AC3E}">
        <p14:creationId xmlns:p14="http://schemas.microsoft.com/office/powerpoint/2010/main" val="2655427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pic>
        <p:nvPicPr>
          <p:cNvPr id="187" name="Google Shape;187;p1"/>
          <p:cNvPicPr preferRelativeResize="0"/>
          <p:nvPr/>
        </p:nvPicPr>
        <p:blipFill rotWithShape="1">
          <a:blip r:embed="rId3">
            <a:alphaModFix/>
          </a:blip>
          <a:srcRect/>
          <a:stretch/>
        </p:blipFill>
        <p:spPr>
          <a:xfrm>
            <a:off x="0" y="5843336"/>
            <a:ext cx="9144000" cy="1827141"/>
          </a:xfrm>
          <a:prstGeom prst="rect">
            <a:avLst/>
          </a:prstGeom>
          <a:noFill/>
          <a:ln>
            <a:noFill/>
          </a:ln>
        </p:spPr>
      </p:pic>
      <p:sp>
        <p:nvSpPr>
          <p:cNvPr id="188" name="Google Shape;188;p1"/>
          <p:cNvSpPr txBox="1"/>
          <p:nvPr/>
        </p:nvSpPr>
        <p:spPr>
          <a:xfrm>
            <a:off x="364038" y="389876"/>
            <a:ext cx="8261801" cy="92328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EB8A23"/>
              </a:buClr>
              <a:buSzPts val="7200"/>
              <a:buFont typeface="Arial"/>
              <a:buNone/>
            </a:pPr>
            <a:r>
              <a:rPr lang="en-US" sz="5400" b="1" dirty="0">
                <a:solidFill>
                  <a:srgbClr val="EB8A23"/>
                </a:solidFill>
                <a:latin typeface="Calibri"/>
                <a:cs typeface="Calibri"/>
              </a:rPr>
              <a:t>Presenters</a:t>
            </a:r>
            <a:endParaRPr sz="5400" b="1" dirty="0">
              <a:solidFill>
                <a:srgbClr val="EB8A23"/>
              </a:solidFill>
              <a:latin typeface="Calibri"/>
              <a:cs typeface="Calibri"/>
            </a:endParaRPr>
          </a:p>
        </p:txBody>
      </p:sp>
      <p:cxnSp>
        <p:nvCxnSpPr>
          <p:cNvPr id="189" name="Google Shape;189;p1"/>
          <p:cNvCxnSpPr/>
          <p:nvPr/>
        </p:nvCxnSpPr>
        <p:spPr>
          <a:xfrm flipV="1">
            <a:off x="5499919" y="1409670"/>
            <a:ext cx="2899022" cy="2"/>
          </a:xfrm>
          <a:prstGeom prst="straightConnector1">
            <a:avLst/>
          </a:prstGeom>
          <a:noFill/>
          <a:ln w="9525" cap="flat" cmpd="sng">
            <a:solidFill>
              <a:srgbClr val="595959"/>
            </a:solidFill>
            <a:prstDash val="solid"/>
            <a:miter lim="800000"/>
            <a:headEnd type="none" w="sm" len="sm"/>
            <a:tailEnd type="none" w="sm" len="sm"/>
          </a:ln>
        </p:spPr>
      </p:cxnSp>
      <p:sp>
        <p:nvSpPr>
          <p:cNvPr id="5" name="Rectangle 4"/>
          <p:cNvSpPr/>
          <p:nvPr/>
        </p:nvSpPr>
        <p:spPr>
          <a:xfrm>
            <a:off x="850293" y="1605605"/>
            <a:ext cx="7775546" cy="4216539"/>
          </a:xfrm>
          <a:prstGeom prst="rect">
            <a:avLst/>
          </a:prstGeom>
        </p:spPr>
        <p:txBody>
          <a:bodyPr wrap="square">
            <a:spAutoFit/>
          </a:bodyPr>
          <a:lstStyle/>
          <a:p>
            <a:pPr algn="r"/>
            <a:r>
              <a:rPr lang="en-US" sz="2800" b="1" dirty="0">
                <a:latin typeface="Calibri" panose="020F0502020204030204" pitchFamily="34" charset="0"/>
                <a:cs typeface="Calibri" panose="020F0502020204030204" pitchFamily="34" charset="0"/>
              </a:rPr>
              <a:t>Colleen </a:t>
            </a:r>
            <a:r>
              <a:rPr lang="en-US" sz="2800" b="1" dirty="0" err="1">
                <a:latin typeface="Calibri" panose="020F0502020204030204" pitchFamily="34" charset="0"/>
                <a:cs typeface="Calibri" panose="020F0502020204030204" pitchFamily="34" charset="0"/>
              </a:rPr>
              <a:t>Scrivner</a:t>
            </a:r>
            <a:endParaRPr lang="en-US" sz="2800" dirty="0">
              <a:latin typeface="Calibri" panose="020F0502020204030204" pitchFamily="34" charset="0"/>
              <a:cs typeface="Calibri" panose="020F0502020204030204" pitchFamily="34" charset="0"/>
            </a:endParaRPr>
          </a:p>
          <a:p>
            <a:pPr algn="r"/>
            <a:r>
              <a:rPr lang="en-US" sz="2400" dirty="0">
                <a:latin typeface="Calibri" panose="020F0502020204030204" pitchFamily="34" charset="0"/>
                <a:cs typeface="Calibri" panose="020F0502020204030204" pitchFamily="34" charset="0"/>
              </a:rPr>
              <a:t>Director of Engagement &amp; Communications, SVP Chicago</a:t>
            </a:r>
          </a:p>
          <a:p>
            <a:pPr algn="r"/>
            <a:br>
              <a:rPr lang="en-US" sz="2800"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Lauren </a:t>
            </a:r>
            <a:r>
              <a:rPr lang="en-US" sz="2800" b="1" dirty="0" err="1">
                <a:latin typeface="Calibri" panose="020F0502020204030204" pitchFamily="34" charset="0"/>
                <a:cs typeface="Calibri" panose="020F0502020204030204" pitchFamily="34" charset="0"/>
              </a:rPr>
              <a:t>LaCerda</a:t>
            </a:r>
            <a:r>
              <a:rPr lang="en-US" sz="2800" b="1" dirty="0">
                <a:latin typeface="Calibri" panose="020F0502020204030204" pitchFamily="34" charset="0"/>
                <a:cs typeface="Calibri" panose="020F0502020204030204" pitchFamily="34" charset="0"/>
              </a:rPr>
              <a:t> </a:t>
            </a:r>
            <a:r>
              <a:rPr lang="en-US" sz="2800" b="1" dirty="0" err="1">
                <a:latin typeface="Calibri" panose="020F0502020204030204" pitchFamily="34" charset="0"/>
                <a:cs typeface="Calibri" panose="020F0502020204030204" pitchFamily="34" charset="0"/>
              </a:rPr>
              <a:t>Merten</a:t>
            </a:r>
            <a:endParaRPr lang="en-US" sz="2800" dirty="0">
              <a:latin typeface="Calibri" panose="020F0502020204030204" pitchFamily="34" charset="0"/>
              <a:cs typeface="Calibri" panose="020F0502020204030204" pitchFamily="34" charset="0"/>
            </a:endParaRPr>
          </a:p>
          <a:p>
            <a:pPr algn="r"/>
            <a:r>
              <a:rPr lang="en-US" sz="2400" dirty="0">
                <a:latin typeface="Calibri" panose="020F0502020204030204" pitchFamily="34" charset="0"/>
                <a:cs typeface="Calibri" panose="020F0502020204030204" pitchFamily="34" charset="0"/>
              </a:rPr>
              <a:t>Executive Director, SVP Cincinnati</a:t>
            </a:r>
          </a:p>
          <a:p>
            <a:pPr algn="r"/>
            <a:br>
              <a:rPr lang="en-US" sz="2800"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Spencer Downing</a:t>
            </a:r>
            <a:endParaRPr lang="en-US" sz="2800" dirty="0">
              <a:latin typeface="Calibri" panose="020F0502020204030204" pitchFamily="34" charset="0"/>
              <a:cs typeface="Calibri" panose="020F0502020204030204" pitchFamily="34" charset="0"/>
            </a:endParaRPr>
          </a:p>
          <a:p>
            <a:pPr algn="r"/>
            <a:r>
              <a:rPr lang="en-US" sz="2400" dirty="0">
                <a:latin typeface="Calibri" panose="020F0502020204030204" pitchFamily="34" charset="0"/>
                <a:cs typeface="Calibri" panose="020F0502020204030204" pitchFamily="34" charset="0"/>
              </a:rPr>
              <a:t>Program + Volunteer Officer, SVP Boulder County</a:t>
            </a:r>
          </a:p>
          <a:p>
            <a:br>
              <a:rPr lang="en-US" sz="2800" dirty="0"/>
            </a:br>
            <a:endParaRPr lang="en-US" sz="2800" dirty="0">
              <a:latin typeface="Calibri"/>
              <a:cs typeface="Calibri"/>
            </a:endParaRPr>
          </a:p>
        </p:txBody>
      </p:sp>
    </p:spTree>
    <p:extLst>
      <p:ext uri="{BB962C8B-B14F-4D97-AF65-F5344CB8AC3E}">
        <p14:creationId xmlns:p14="http://schemas.microsoft.com/office/powerpoint/2010/main" val="146246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pic>
        <p:nvPicPr>
          <p:cNvPr id="207" name="Google Shape;207;g5c37db0f0c_0_56"/>
          <p:cNvPicPr preferRelativeResize="0"/>
          <p:nvPr/>
        </p:nvPicPr>
        <p:blipFill rotWithShape="1">
          <a:blip r:embed="rId3">
            <a:alphaModFix/>
          </a:blip>
          <a:srcRect/>
          <a:stretch/>
        </p:blipFill>
        <p:spPr>
          <a:xfrm>
            <a:off x="1015783" y="1265117"/>
            <a:ext cx="3086562" cy="3409772"/>
          </a:xfrm>
          <a:prstGeom prst="rect">
            <a:avLst/>
          </a:prstGeom>
          <a:noFill/>
          <a:ln>
            <a:noFill/>
          </a:ln>
        </p:spPr>
      </p:pic>
      <p:pic>
        <p:nvPicPr>
          <p:cNvPr id="208" name="Google Shape;208;g5c37db0f0c_0_56"/>
          <p:cNvPicPr preferRelativeResize="0"/>
          <p:nvPr/>
        </p:nvPicPr>
        <p:blipFill rotWithShape="1">
          <a:blip r:embed="rId4">
            <a:alphaModFix/>
          </a:blip>
          <a:srcRect/>
          <a:stretch/>
        </p:blipFill>
        <p:spPr>
          <a:xfrm>
            <a:off x="0" y="5843336"/>
            <a:ext cx="9144001" cy="1827142"/>
          </a:xfrm>
          <a:prstGeom prst="rect">
            <a:avLst/>
          </a:prstGeom>
          <a:noFill/>
          <a:ln>
            <a:noFill/>
          </a:ln>
        </p:spPr>
      </p:pic>
      <p:sp>
        <p:nvSpPr>
          <p:cNvPr id="209" name="Google Shape;209;g5c37db0f0c_0_56"/>
          <p:cNvSpPr txBox="1"/>
          <p:nvPr/>
        </p:nvSpPr>
        <p:spPr>
          <a:xfrm>
            <a:off x="5071500" y="2103398"/>
            <a:ext cx="4072500" cy="1079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EB8A23"/>
              </a:buClr>
              <a:buSzPts val="7200"/>
              <a:buFont typeface="Arial"/>
              <a:buNone/>
            </a:pPr>
            <a:r>
              <a:rPr lang="en-US" sz="5400" b="1" dirty="0">
                <a:solidFill>
                  <a:srgbClr val="EB8A23"/>
                </a:solidFill>
                <a:latin typeface="Calibri"/>
                <a:cs typeface="Calibri"/>
              </a:rPr>
              <a:t>SVP Boulder County</a:t>
            </a:r>
          </a:p>
        </p:txBody>
      </p:sp>
      <p:cxnSp>
        <p:nvCxnSpPr>
          <p:cNvPr id="210" name="Google Shape;210;g5c37db0f0c_0_56"/>
          <p:cNvCxnSpPr/>
          <p:nvPr/>
        </p:nvCxnSpPr>
        <p:spPr>
          <a:xfrm>
            <a:off x="4761587" y="1906340"/>
            <a:ext cx="0" cy="2127300"/>
          </a:xfrm>
          <a:prstGeom prst="straightConnector1">
            <a:avLst/>
          </a:prstGeom>
          <a:noFill/>
          <a:ln w="9525" cap="flat" cmpd="sng">
            <a:solidFill>
              <a:srgbClr val="595959"/>
            </a:solidFill>
            <a:prstDash val="solid"/>
            <a:miter lim="800000"/>
            <a:headEnd type="none" w="sm" len="sm"/>
            <a:tailEnd type="none" w="sm" len="sm"/>
          </a:ln>
        </p:spPr>
      </p:cxnSp>
    </p:spTree>
    <p:extLst>
      <p:ext uri="{BB962C8B-B14F-4D97-AF65-F5344CB8AC3E}">
        <p14:creationId xmlns:p14="http://schemas.microsoft.com/office/powerpoint/2010/main" val="2019438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215"/>
        <p:cNvGrpSpPr/>
        <p:nvPr/>
      </p:nvGrpSpPr>
      <p:grpSpPr>
        <a:xfrm>
          <a:off x="0" y="0"/>
          <a:ext cx="0" cy="0"/>
          <a:chOff x="0" y="0"/>
          <a:chExt cx="0" cy="0"/>
        </a:xfrm>
      </p:grpSpPr>
      <p:sp>
        <p:nvSpPr>
          <p:cNvPr id="216" name="Google Shape;216;p5"/>
          <p:cNvSpPr/>
          <p:nvPr/>
        </p:nvSpPr>
        <p:spPr>
          <a:xfrm>
            <a:off x="0" y="677308"/>
            <a:ext cx="9144000" cy="1154400"/>
          </a:xfrm>
          <a:prstGeom prst="rect">
            <a:avLst/>
          </a:prstGeom>
          <a:solidFill>
            <a:schemeClr val="dk1">
              <a:alpha val="23921"/>
            </a:schemeClr>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SVP Boulder County’s OCAT Practice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7" name="TextBox 6">
            <a:extLst>
              <a:ext uri="{FF2B5EF4-FFF2-40B4-BE49-F238E27FC236}">
                <a16:creationId xmlns:a16="http://schemas.microsoft.com/office/drawing/2014/main" id="{8B40FF4C-0D7C-4E99-8E3C-DF3809A31220}"/>
              </a:ext>
            </a:extLst>
          </p:cNvPr>
          <p:cNvSpPr txBox="1"/>
          <p:nvPr/>
        </p:nvSpPr>
        <p:spPr>
          <a:xfrm>
            <a:off x="651164" y="2299855"/>
            <a:ext cx="7966363" cy="298543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SVP BC’s OCAT</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Some questions modified to account for DEI and social enterprise</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Administered via Google Form; data compiled and presented via Microsoft Excel</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p:txBody>
      </p:sp>
    </p:spTree>
    <p:extLst>
      <p:ext uri="{BB962C8B-B14F-4D97-AF65-F5344CB8AC3E}">
        <p14:creationId xmlns:p14="http://schemas.microsoft.com/office/powerpoint/2010/main" val="1497233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215"/>
        <p:cNvGrpSpPr/>
        <p:nvPr/>
      </p:nvGrpSpPr>
      <p:grpSpPr>
        <a:xfrm>
          <a:off x="0" y="0"/>
          <a:ext cx="0" cy="0"/>
          <a:chOff x="0" y="0"/>
          <a:chExt cx="0" cy="0"/>
        </a:xfrm>
      </p:grpSpPr>
      <p:sp>
        <p:nvSpPr>
          <p:cNvPr id="216" name="Google Shape;216;p5"/>
          <p:cNvSpPr/>
          <p:nvPr/>
        </p:nvSpPr>
        <p:spPr>
          <a:xfrm>
            <a:off x="0" y="677308"/>
            <a:ext cx="9144000" cy="1154400"/>
          </a:xfrm>
          <a:prstGeom prst="rect">
            <a:avLst/>
          </a:prstGeom>
          <a:solidFill>
            <a:schemeClr val="dk1">
              <a:alpha val="23921"/>
            </a:schemeClr>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SVP Boulder County’s OCAT Practice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7" name="TextBox 6">
            <a:extLst>
              <a:ext uri="{FF2B5EF4-FFF2-40B4-BE49-F238E27FC236}">
                <a16:creationId xmlns:a16="http://schemas.microsoft.com/office/drawing/2014/main" id="{8B40FF4C-0D7C-4E99-8E3C-DF3809A31220}"/>
              </a:ext>
            </a:extLst>
          </p:cNvPr>
          <p:cNvSpPr txBox="1"/>
          <p:nvPr/>
        </p:nvSpPr>
        <p:spPr>
          <a:xfrm>
            <a:off x="651164" y="2299855"/>
            <a:ext cx="7966363" cy="44627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Investment Process – “Catapult” (3.5 </a:t>
            </a:r>
            <a:r>
              <a:rPr kumimoji="0" lang="en-US" sz="3200" b="0" i="0" u="none" strike="noStrike" kern="0" cap="none" spc="0" normalizeH="0" baseline="0" noProof="0" dirty="0" err="1">
                <a:ln>
                  <a:noFill/>
                </a:ln>
                <a:solidFill>
                  <a:srgbClr val="FFFFFF"/>
                </a:solidFill>
                <a:effectLst/>
                <a:uLnTx/>
                <a:uFillTx/>
                <a:latin typeface="Calibri" panose="020F0502020204030204" pitchFamily="34" charset="0"/>
                <a:cs typeface="Arial"/>
                <a:sym typeface="Arial"/>
              </a:rPr>
              <a:t>yrs</a:t>
            </a: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3 Finalists go through OCAT process including “consensus conversation”</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OCAT results used to make investment decision</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SVP work plans build on OCAT data</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Investee uses OCAT and SVP-facilitated consensus conversation for yearly check-ins</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215"/>
        <p:cNvGrpSpPr/>
        <p:nvPr/>
      </p:nvGrpSpPr>
      <p:grpSpPr>
        <a:xfrm>
          <a:off x="0" y="0"/>
          <a:ext cx="0" cy="0"/>
          <a:chOff x="0" y="0"/>
          <a:chExt cx="0" cy="0"/>
        </a:xfrm>
      </p:grpSpPr>
      <p:sp>
        <p:nvSpPr>
          <p:cNvPr id="216" name="Google Shape;216;p5"/>
          <p:cNvSpPr/>
          <p:nvPr/>
        </p:nvSpPr>
        <p:spPr>
          <a:xfrm>
            <a:off x="0" y="677308"/>
            <a:ext cx="9144000" cy="1154400"/>
          </a:xfrm>
          <a:prstGeom prst="rect">
            <a:avLst/>
          </a:prstGeom>
          <a:solidFill>
            <a:schemeClr val="dk1">
              <a:alpha val="23921"/>
            </a:schemeClr>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SVP Boulder County’s OCAT Practice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7" name="TextBox 6">
            <a:extLst>
              <a:ext uri="{FF2B5EF4-FFF2-40B4-BE49-F238E27FC236}">
                <a16:creationId xmlns:a16="http://schemas.microsoft.com/office/drawing/2014/main" id="{8B40FF4C-0D7C-4E99-8E3C-DF3809A31220}"/>
              </a:ext>
            </a:extLst>
          </p:cNvPr>
          <p:cNvSpPr txBox="1"/>
          <p:nvPr/>
        </p:nvSpPr>
        <p:spPr>
          <a:xfrm>
            <a:off x="651164" y="2299855"/>
            <a:ext cx="7966363"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Stand-alone Services (Resource Teams)</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Organizational Assessment Resource Team  does full OCAT; facilitated consensus; final report </a:t>
            </a:r>
          </a:p>
          <a:p>
            <a:pPr marL="457200" marR="0" lvl="0" indent="-45720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Board Development Resource Team does board-related sections; final report; proposes further board dev projects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p:txBody>
      </p:sp>
    </p:spTree>
    <p:extLst>
      <p:ext uri="{BB962C8B-B14F-4D97-AF65-F5344CB8AC3E}">
        <p14:creationId xmlns:p14="http://schemas.microsoft.com/office/powerpoint/2010/main" val="3465071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pic>
        <p:nvPicPr>
          <p:cNvPr id="207" name="Google Shape;207;g5c37db0f0c_0_56"/>
          <p:cNvPicPr preferRelativeResize="0"/>
          <p:nvPr/>
        </p:nvPicPr>
        <p:blipFill rotWithShape="1">
          <a:blip r:embed="rId3">
            <a:alphaModFix/>
          </a:blip>
          <a:srcRect/>
          <a:stretch/>
        </p:blipFill>
        <p:spPr>
          <a:xfrm>
            <a:off x="1015783" y="1265117"/>
            <a:ext cx="3086562" cy="3409772"/>
          </a:xfrm>
          <a:prstGeom prst="rect">
            <a:avLst/>
          </a:prstGeom>
          <a:noFill/>
          <a:ln>
            <a:noFill/>
          </a:ln>
        </p:spPr>
      </p:pic>
      <p:pic>
        <p:nvPicPr>
          <p:cNvPr id="208" name="Google Shape;208;g5c37db0f0c_0_56"/>
          <p:cNvPicPr preferRelativeResize="0"/>
          <p:nvPr/>
        </p:nvPicPr>
        <p:blipFill rotWithShape="1">
          <a:blip r:embed="rId4">
            <a:alphaModFix/>
          </a:blip>
          <a:srcRect/>
          <a:stretch/>
        </p:blipFill>
        <p:spPr>
          <a:xfrm>
            <a:off x="0" y="5843336"/>
            <a:ext cx="9144001" cy="1827142"/>
          </a:xfrm>
          <a:prstGeom prst="rect">
            <a:avLst/>
          </a:prstGeom>
          <a:noFill/>
          <a:ln>
            <a:noFill/>
          </a:ln>
        </p:spPr>
      </p:pic>
      <p:sp>
        <p:nvSpPr>
          <p:cNvPr id="209" name="Google Shape;209;g5c37db0f0c_0_56"/>
          <p:cNvSpPr txBox="1"/>
          <p:nvPr/>
        </p:nvSpPr>
        <p:spPr>
          <a:xfrm>
            <a:off x="5071500" y="2103398"/>
            <a:ext cx="4072500" cy="1079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EB8A23"/>
              </a:buClr>
              <a:buSzPts val="7200"/>
              <a:buFont typeface="Arial"/>
              <a:buNone/>
            </a:pPr>
            <a:r>
              <a:rPr lang="en-US" sz="5400" b="1" dirty="0">
                <a:solidFill>
                  <a:srgbClr val="EB8A23"/>
                </a:solidFill>
                <a:latin typeface="Calibri"/>
                <a:cs typeface="Calibri"/>
              </a:rPr>
              <a:t>Questions?</a:t>
            </a:r>
            <a:endParaRPr sz="5400" b="1" dirty="0">
              <a:solidFill>
                <a:srgbClr val="EB8A23"/>
              </a:solidFill>
              <a:latin typeface="Calibri"/>
              <a:cs typeface="Calibri"/>
            </a:endParaRPr>
          </a:p>
        </p:txBody>
      </p:sp>
      <p:cxnSp>
        <p:nvCxnSpPr>
          <p:cNvPr id="210" name="Google Shape;210;g5c37db0f0c_0_56"/>
          <p:cNvCxnSpPr/>
          <p:nvPr/>
        </p:nvCxnSpPr>
        <p:spPr>
          <a:xfrm>
            <a:off x="4761587" y="1906340"/>
            <a:ext cx="0" cy="2127300"/>
          </a:xfrm>
          <a:prstGeom prst="straightConnector1">
            <a:avLst/>
          </a:prstGeom>
          <a:noFill/>
          <a:ln w="9525" cap="flat" cmpd="sng">
            <a:solidFill>
              <a:srgbClr val="595959"/>
            </a:solidFill>
            <a:prstDash val="solid"/>
            <a:miter lim="800000"/>
            <a:headEnd type="none" w="sm" len="sm"/>
            <a:tailEnd type="none" w="sm" len="sm"/>
          </a:ln>
        </p:spPr>
      </p:cxnSp>
    </p:spTree>
    <p:extLst>
      <p:ext uri="{BB962C8B-B14F-4D97-AF65-F5344CB8AC3E}">
        <p14:creationId xmlns:p14="http://schemas.microsoft.com/office/powerpoint/2010/main" val="2226160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pic>
        <p:nvPicPr>
          <p:cNvPr id="207" name="Google Shape;207;g5c37db0f0c_0_56"/>
          <p:cNvPicPr preferRelativeResize="0"/>
          <p:nvPr/>
        </p:nvPicPr>
        <p:blipFill rotWithShape="1">
          <a:blip r:embed="rId3">
            <a:alphaModFix/>
          </a:blip>
          <a:srcRect/>
          <a:stretch/>
        </p:blipFill>
        <p:spPr>
          <a:xfrm>
            <a:off x="1015783" y="1265117"/>
            <a:ext cx="3086562" cy="3409772"/>
          </a:xfrm>
          <a:prstGeom prst="rect">
            <a:avLst/>
          </a:prstGeom>
          <a:noFill/>
          <a:ln>
            <a:noFill/>
          </a:ln>
        </p:spPr>
      </p:pic>
      <p:pic>
        <p:nvPicPr>
          <p:cNvPr id="208" name="Google Shape;208;g5c37db0f0c_0_56"/>
          <p:cNvPicPr preferRelativeResize="0"/>
          <p:nvPr/>
        </p:nvPicPr>
        <p:blipFill rotWithShape="1">
          <a:blip r:embed="rId4">
            <a:alphaModFix/>
          </a:blip>
          <a:srcRect/>
          <a:stretch/>
        </p:blipFill>
        <p:spPr>
          <a:xfrm>
            <a:off x="0" y="5843336"/>
            <a:ext cx="9144001" cy="1827142"/>
          </a:xfrm>
          <a:prstGeom prst="rect">
            <a:avLst/>
          </a:prstGeom>
          <a:noFill/>
          <a:ln>
            <a:noFill/>
          </a:ln>
        </p:spPr>
      </p:pic>
      <p:sp>
        <p:nvSpPr>
          <p:cNvPr id="209" name="Google Shape;209;g5c37db0f0c_0_56"/>
          <p:cNvSpPr txBox="1"/>
          <p:nvPr/>
        </p:nvSpPr>
        <p:spPr>
          <a:xfrm>
            <a:off x="5071500" y="2103398"/>
            <a:ext cx="4072500" cy="1079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EB8A23"/>
              </a:buClr>
              <a:buSzPts val="7200"/>
              <a:buFont typeface="Arial"/>
              <a:buNone/>
            </a:pPr>
            <a:r>
              <a:rPr lang="en-US" sz="5400" b="1" dirty="0">
                <a:solidFill>
                  <a:srgbClr val="EB8A23"/>
                </a:solidFill>
                <a:latin typeface="Calibri"/>
                <a:cs typeface="Calibri"/>
              </a:rPr>
              <a:t>Thank you!</a:t>
            </a:r>
            <a:endParaRPr sz="5400" b="1" dirty="0">
              <a:solidFill>
                <a:srgbClr val="EB8A23"/>
              </a:solidFill>
              <a:latin typeface="Calibri"/>
              <a:cs typeface="Calibri"/>
            </a:endParaRPr>
          </a:p>
        </p:txBody>
      </p:sp>
      <p:cxnSp>
        <p:nvCxnSpPr>
          <p:cNvPr id="210" name="Google Shape;210;g5c37db0f0c_0_56"/>
          <p:cNvCxnSpPr/>
          <p:nvPr/>
        </p:nvCxnSpPr>
        <p:spPr>
          <a:xfrm>
            <a:off x="4761587" y="1906340"/>
            <a:ext cx="0" cy="2127300"/>
          </a:xfrm>
          <a:prstGeom prst="straightConnector1">
            <a:avLst/>
          </a:prstGeom>
          <a:noFill/>
          <a:ln w="9525" cap="flat" cmpd="sng">
            <a:solidFill>
              <a:srgbClr val="595959"/>
            </a:solidFill>
            <a:prstDash val="solid"/>
            <a:miter lim="800000"/>
            <a:headEnd type="none" w="sm" len="sm"/>
            <a:tailEnd type="none" w="sm" len="sm"/>
          </a:ln>
        </p:spPr>
      </p:cxnSp>
    </p:spTree>
    <p:extLst>
      <p:ext uri="{BB962C8B-B14F-4D97-AF65-F5344CB8AC3E}">
        <p14:creationId xmlns:p14="http://schemas.microsoft.com/office/powerpoint/2010/main" val="2937933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pic>
        <p:nvPicPr>
          <p:cNvPr id="187" name="Google Shape;187;p1"/>
          <p:cNvPicPr preferRelativeResize="0"/>
          <p:nvPr/>
        </p:nvPicPr>
        <p:blipFill rotWithShape="1">
          <a:blip r:embed="rId3">
            <a:alphaModFix/>
          </a:blip>
          <a:srcRect/>
          <a:stretch/>
        </p:blipFill>
        <p:spPr>
          <a:xfrm>
            <a:off x="0" y="5843336"/>
            <a:ext cx="9144000" cy="1827141"/>
          </a:xfrm>
          <a:prstGeom prst="rect">
            <a:avLst/>
          </a:prstGeom>
          <a:noFill/>
          <a:ln>
            <a:noFill/>
          </a:ln>
        </p:spPr>
      </p:pic>
      <p:sp>
        <p:nvSpPr>
          <p:cNvPr id="188" name="Google Shape;188;p1"/>
          <p:cNvSpPr txBox="1"/>
          <p:nvPr/>
        </p:nvSpPr>
        <p:spPr>
          <a:xfrm>
            <a:off x="364039" y="389876"/>
            <a:ext cx="4072500" cy="92328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EB8A23"/>
              </a:buClr>
              <a:buSzPts val="7200"/>
              <a:buFont typeface="Arial"/>
              <a:buNone/>
            </a:pPr>
            <a:r>
              <a:rPr lang="en-US" sz="5400" b="1" dirty="0">
                <a:solidFill>
                  <a:srgbClr val="EB8A23"/>
                </a:solidFill>
                <a:latin typeface="Calibri"/>
                <a:cs typeface="Calibri"/>
              </a:rPr>
              <a:t>Agenda</a:t>
            </a:r>
            <a:endParaRPr sz="5400" b="1" dirty="0">
              <a:solidFill>
                <a:srgbClr val="EB8A23"/>
              </a:solidFill>
              <a:latin typeface="Calibri"/>
              <a:cs typeface="Calibri"/>
            </a:endParaRPr>
          </a:p>
        </p:txBody>
      </p:sp>
      <p:cxnSp>
        <p:nvCxnSpPr>
          <p:cNvPr id="189" name="Google Shape;189;p1"/>
          <p:cNvCxnSpPr/>
          <p:nvPr/>
        </p:nvCxnSpPr>
        <p:spPr>
          <a:xfrm flipV="1">
            <a:off x="372732" y="1394379"/>
            <a:ext cx="2899022" cy="2"/>
          </a:xfrm>
          <a:prstGeom prst="straightConnector1">
            <a:avLst/>
          </a:prstGeom>
          <a:noFill/>
          <a:ln w="9525" cap="flat" cmpd="sng">
            <a:solidFill>
              <a:srgbClr val="595959"/>
            </a:solidFill>
            <a:prstDash val="solid"/>
            <a:miter lim="800000"/>
            <a:headEnd type="none" w="sm" len="sm"/>
            <a:tailEnd type="none" w="sm" len="sm"/>
          </a:ln>
        </p:spPr>
      </p:cxnSp>
      <p:sp>
        <p:nvSpPr>
          <p:cNvPr id="5" name="Rectangle 4"/>
          <p:cNvSpPr/>
          <p:nvPr/>
        </p:nvSpPr>
        <p:spPr>
          <a:xfrm>
            <a:off x="850294" y="1704459"/>
            <a:ext cx="7059896" cy="3447098"/>
          </a:xfrm>
          <a:prstGeom prst="rect">
            <a:avLst/>
          </a:prstGeom>
        </p:spPr>
        <p:txBody>
          <a:bodyPr wrap="square">
            <a:spAutoFit/>
          </a:bodyPr>
          <a:lstStyle/>
          <a:p>
            <a:pPr marL="546100" lvl="0" indent="-457200">
              <a:spcAft>
                <a:spcPts val="1200"/>
              </a:spcAft>
              <a:buSzPts val="2200"/>
              <a:buFont typeface="+mj-lt"/>
              <a:buAutoNum type="arabicPeriod"/>
            </a:pPr>
            <a:r>
              <a:rPr lang="en-US" sz="2800" b="1" dirty="0">
                <a:latin typeface="Calibri"/>
                <a:cs typeface="Calibri"/>
              </a:rPr>
              <a:t>Welcome</a:t>
            </a:r>
            <a:r>
              <a:rPr lang="en-US" sz="2800" dirty="0">
                <a:latin typeface="Calibri"/>
                <a:cs typeface="Calibri"/>
              </a:rPr>
              <a:t>			Emily</a:t>
            </a:r>
          </a:p>
          <a:p>
            <a:pPr marL="546100" lvl="0" indent="-457200">
              <a:spcAft>
                <a:spcPts val="1200"/>
              </a:spcAft>
              <a:buSzPts val="2200"/>
              <a:buFont typeface="+mj-lt"/>
              <a:buAutoNum type="arabicPeriod"/>
            </a:pPr>
            <a:r>
              <a:rPr lang="en-US" sz="2800" b="1" dirty="0">
                <a:latin typeface="Calibri"/>
                <a:cs typeface="Calibri"/>
              </a:rPr>
              <a:t>Introductions			</a:t>
            </a:r>
            <a:r>
              <a:rPr lang="en-US" sz="2800" dirty="0">
                <a:latin typeface="Calibri"/>
                <a:cs typeface="Calibri"/>
              </a:rPr>
              <a:t>all</a:t>
            </a:r>
          </a:p>
          <a:p>
            <a:pPr marL="546100" lvl="0" indent="-457200">
              <a:spcAft>
                <a:spcPts val="1200"/>
              </a:spcAft>
              <a:buSzPts val="2200"/>
              <a:buFont typeface="+mj-lt"/>
              <a:buAutoNum type="arabicPeriod"/>
            </a:pPr>
            <a:r>
              <a:rPr lang="en-US" sz="2800" b="1" dirty="0">
                <a:latin typeface="Calibri"/>
                <a:cs typeface="Calibri"/>
              </a:rPr>
              <a:t>SVP Chicago</a:t>
            </a:r>
            <a:r>
              <a:rPr lang="en-US" sz="2800" dirty="0">
                <a:latin typeface="Calibri"/>
                <a:cs typeface="Calibri"/>
              </a:rPr>
              <a:t>			Colleen</a:t>
            </a:r>
          </a:p>
          <a:p>
            <a:pPr marL="546100" lvl="0" indent="-457200">
              <a:spcAft>
                <a:spcPts val="1200"/>
              </a:spcAft>
              <a:buSzPts val="2200"/>
              <a:buFont typeface="+mj-lt"/>
              <a:buAutoNum type="arabicPeriod"/>
            </a:pPr>
            <a:r>
              <a:rPr lang="en-US" sz="2800" b="1" dirty="0">
                <a:latin typeface="Calibri"/>
                <a:cs typeface="Calibri"/>
              </a:rPr>
              <a:t>SVP Boulder County</a:t>
            </a:r>
            <a:r>
              <a:rPr lang="en-US" sz="2800" dirty="0">
                <a:latin typeface="Calibri"/>
                <a:cs typeface="Calibri"/>
              </a:rPr>
              <a:t>		Spencer</a:t>
            </a:r>
          </a:p>
          <a:p>
            <a:pPr marL="546100" lvl="0" indent="-457200">
              <a:spcAft>
                <a:spcPts val="1200"/>
              </a:spcAft>
              <a:buSzPts val="2200"/>
              <a:buFont typeface="+mj-lt"/>
              <a:buAutoNum type="arabicPeriod"/>
            </a:pPr>
            <a:r>
              <a:rPr lang="en-US" sz="2800" b="1" dirty="0">
                <a:latin typeface="Calibri"/>
                <a:cs typeface="Calibri"/>
              </a:rPr>
              <a:t>SVP Cincinnati</a:t>
            </a:r>
            <a:r>
              <a:rPr lang="en-US" sz="2800" dirty="0">
                <a:latin typeface="Calibri"/>
                <a:cs typeface="Calibri"/>
              </a:rPr>
              <a:t>			Lauren</a:t>
            </a:r>
          </a:p>
          <a:p>
            <a:pPr marL="546100" lvl="0" indent="-457200">
              <a:spcAft>
                <a:spcPts val="1200"/>
              </a:spcAft>
              <a:buSzPts val="2200"/>
              <a:buFont typeface="+mj-lt"/>
              <a:buAutoNum type="arabicPeriod"/>
            </a:pPr>
            <a:r>
              <a:rPr lang="en-US" sz="2800" b="1" dirty="0">
                <a:latin typeface="Calibri"/>
                <a:cs typeface="Calibri"/>
              </a:rPr>
              <a:t>Q&amp;A				</a:t>
            </a:r>
            <a:r>
              <a:rPr lang="en-US" sz="2800" dirty="0">
                <a:latin typeface="Calibri"/>
                <a:cs typeface="Calibri"/>
              </a:rPr>
              <a:t>all</a:t>
            </a:r>
          </a:p>
        </p:txBody>
      </p:sp>
    </p:spTree>
    <p:extLst>
      <p:ext uri="{BB962C8B-B14F-4D97-AF65-F5344CB8AC3E}">
        <p14:creationId xmlns:p14="http://schemas.microsoft.com/office/powerpoint/2010/main" val="3746057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pic>
        <p:nvPicPr>
          <p:cNvPr id="194" name="Google Shape;194;p2"/>
          <p:cNvPicPr preferRelativeResize="0"/>
          <p:nvPr/>
        </p:nvPicPr>
        <p:blipFill>
          <a:blip r:embed="rId3">
            <a:alphaModFix/>
          </a:blip>
          <a:stretch>
            <a:fillRect/>
          </a:stretch>
        </p:blipFill>
        <p:spPr>
          <a:xfrm>
            <a:off x="0" y="1956816"/>
            <a:ext cx="9144000" cy="4925558"/>
          </a:xfrm>
          <a:prstGeom prst="rect">
            <a:avLst/>
          </a:prstGeom>
          <a:noFill/>
          <a:ln>
            <a:noFill/>
          </a:ln>
        </p:spPr>
      </p:pic>
      <p:sp>
        <p:nvSpPr>
          <p:cNvPr id="195" name="Google Shape;195;p2"/>
          <p:cNvSpPr/>
          <p:nvPr/>
        </p:nvSpPr>
        <p:spPr>
          <a:xfrm>
            <a:off x="0" y="773950"/>
            <a:ext cx="9144000" cy="1154400"/>
          </a:xfrm>
          <a:prstGeom prst="rect">
            <a:avLst/>
          </a:prstGeom>
          <a:solidFill>
            <a:schemeClr val="dk1">
              <a:alpha val="23920"/>
            </a:schemeClr>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ctr" defTabSz="914400" rtl="0" eaLnBrk="1" fontAlgn="auto" latinLnBrk="0" hangingPunct="1">
              <a:lnSpc>
                <a:spcPct val="100000"/>
              </a:lnSpc>
              <a:spcBef>
                <a:spcPts val="0"/>
              </a:spcBef>
              <a:spcAft>
                <a:spcPts val="0"/>
              </a:spcAft>
              <a:buClr>
                <a:srgbClr val="FFFFFF"/>
              </a:buClr>
              <a:buSzPts val="4400"/>
              <a:buFont typeface="Calibri"/>
              <a:buNone/>
              <a:tabLst/>
              <a:defRPr/>
            </a:pPr>
            <a:r>
              <a:rPr lang="en-US" sz="4400" b="1" dirty="0">
                <a:solidFill>
                  <a:srgbClr val="FFFFFF"/>
                </a:solidFill>
                <a:latin typeface="Calibri"/>
                <a:ea typeface="Calibri"/>
                <a:cs typeface="Calibri"/>
                <a:sym typeface="Calibri"/>
              </a:rPr>
              <a:t>43</a:t>
            </a: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 affiliates |</a:t>
            </a:r>
            <a:r>
              <a:rPr lang="en-US" sz="4400" b="1" dirty="0">
                <a:solidFill>
                  <a:srgbClr val="FFFFFF"/>
                </a:solidFill>
                <a:latin typeface="Calibri"/>
                <a:ea typeface="Calibri"/>
                <a:cs typeface="Calibri"/>
                <a:sym typeface="Calibri"/>
              </a:rPr>
              <a:t> 3,400+ Partners</a:t>
            </a:r>
            <a:endParaRPr kumimoji="0" sz="1400" b="0" i="0" u="none" strike="noStrike" kern="0" cap="none" spc="0" normalizeH="0" baseline="0" noProof="0" dirty="0">
              <a:ln>
                <a:noFill/>
              </a:ln>
              <a:solidFill>
                <a:srgbClr val="000000"/>
              </a:solidFill>
              <a:effectLst/>
              <a:uLnTx/>
              <a:uFillTx/>
              <a:latin typeface="Calibri"/>
              <a:cs typeface="Calibri"/>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236"/>
        <p:cNvGrpSpPr/>
        <p:nvPr/>
      </p:nvGrpSpPr>
      <p:grpSpPr>
        <a:xfrm>
          <a:off x="0" y="0"/>
          <a:ext cx="0" cy="0"/>
          <a:chOff x="0" y="0"/>
          <a:chExt cx="0" cy="0"/>
        </a:xfrm>
      </p:grpSpPr>
      <p:sp>
        <p:nvSpPr>
          <p:cNvPr id="237" name="Google Shape;237;g5c37db0f0c_0_35"/>
          <p:cNvSpPr/>
          <p:nvPr/>
        </p:nvSpPr>
        <p:spPr>
          <a:xfrm>
            <a:off x="0" y="677308"/>
            <a:ext cx="9144000" cy="1154400"/>
          </a:xfrm>
          <a:prstGeom prst="rect">
            <a:avLst/>
          </a:prstGeom>
          <a:solidFill>
            <a:schemeClr val="dk1">
              <a:alpha val="23920"/>
            </a:schemeClr>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Member Webinar Series</a:t>
            </a: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3" name="TextBox 2"/>
          <p:cNvSpPr txBox="1"/>
          <p:nvPr/>
        </p:nvSpPr>
        <p:spPr>
          <a:xfrm>
            <a:off x="651164" y="2299855"/>
            <a:ext cx="7966363" cy="403187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1"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Keeping affiliates connected, sharing best practices, and learning together.</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OCAT Solutions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October 15</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Building a Coaching Program at Your Affiliate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November 4</a:t>
            </a:r>
          </a:p>
        </p:txBody>
      </p:sp>
      <p:sp>
        <p:nvSpPr>
          <p:cNvPr id="2" name="Star: 5 Points 1">
            <a:extLst>
              <a:ext uri="{FF2B5EF4-FFF2-40B4-BE49-F238E27FC236}">
                <a16:creationId xmlns:a16="http://schemas.microsoft.com/office/drawing/2014/main" id="{E7F3C4B9-D36C-49EE-A1FA-3E7C8D03370B}"/>
              </a:ext>
            </a:extLst>
          </p:cNvPr>
          <p:cNvSpPr/>
          <p:nvPr/>
        </p:nvSpPr>
        <p:spPr>
          <a:xfrm>
            <a:off x="133928" y="3789680"/>
            <a:ext cx="458123" cy="375920"/>
          </a:xfrm>
          <a:prstGeom prst="star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318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236"/>
        <p:cNvGrpSpPr/>
        <p:nvPr/>
      </p:nvGrpSpPr>
      <p:grpSpPr>
        <a:xfrm>
          <a:off x="0" y="0"/>
          <a:ext cx="0" cy="0"/>
          <a:chOff x="0" y="0"/>
          <a:chExt cx="0" cy="0"/>
        </a:xfrm>
      </p:grpSpPr>
      <p:sp>
        <p:nvSpPr>
          <p:cNvPr id="237" name="Google Shape;237;g5c37db0f0c_0_35"/>
          <p:cNvSpPr/>
          <p:nvPr/>
        </p:nvSpPr>
        <p:spPr>
          <a:xfrm>
            <a:off x="0" y="677308"/>
            <a:ext cx="9144000" cy="1154400"/>
          </a:xfrm>
          <a:prstGeom prst="rect">
            <a:avLst/>
          </a:prstGeom>
          <a:solidFill>
            <a:schemeClr val="dk1">
              <a:alpha val="23920"/>
            </a:schemeClr>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SVPI Webinar Series</a:t>
            </a: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2" name="TextBox 1"/>
          <p:cNvSpPr txBox="1"/>
          <p:nvPr/>
        </p:nvSpPr>
        <p:spPr>
          <a:xfrm>
            <a:off x="651164" y="2299855"/>
            <a:ext cx="7966363"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1"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Keeping affiliates connected with the tools and resources available from SVPI.</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Streamlining Engagement with Salesforce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October 17 and 21</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236"/>
        <p:cNvGrpSpPr/>
        <p:nvPr/>
      </p:nvGrpSpPr>
      <p:grpSpPr>
        <a:xfrm>
          <a:off x="0" y="0"/>
          <a:ext cx="0" cy="0"/>
          <a:chOff x="0" y="0"/>
          <a:chExt cx="0" cy="0"/>
        </a:xfrm>
      </p:grpSpPr>
      <p:sp>
        <p:nvSpPr>
          <p:cNvPr id="237" name="Google Shape;237;g5c37db0f0c_0_35"/>
          <p:cNvSpPr/>
          <p:nvPr/>
        </p:nvSpPr>
        <p:spPr>
          <a:xfrm>
            <a:off x="0" y="677308"/>
            <a:ext cx="9144000" cy="1154400"/>
          </a:xfrm>
          <a:prstGeom prst="rect">
            <a:avLst/>
          </a:prstGeom>
          <a:solidFill>
            <a:schemeClr val="dk1">
              <a:alpha val="23920"/>
            </a:schemeClr>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4400" b="1" i="0" u="none" strike="noStrike" kern="0" cap="none" spc="0" normalizeH="0" baseline="0" noProof="0" dirty="0">
              <a:ln>
                <a:noFill/>
              </a:ln>
              <a:solidFill>
                <a:srgbClr val="FFFFFF"/>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Leadership Cohorts</a:t>
            </a:r>
          </a:p>
          <a:p>
            <a:pPr marL="0" marR="0" lvl="0" indent="0" algn="l" defTabSz="914400" rtl="0" eaLnBrk="1" fontAlgn="auto" latinLnBrk="0" hangingPunct="1">
              <a:lnSpc>
                <a:spcPct val="100000"/>
              </a:lnSpc>
              <a:spcBef>
                <a:spcPts val="0"/>
              </a:spcBef>
              <a:spcAft>
                <a:spcPts val="0"/>
              </a:spcAft>
              <a:buClr>
                <a:srgbClr val="FFFFFF"/>
              </a:buClr>
              <a:buSzPts val="4400"/>
              <a:buFont typeface="Calibri"/>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5000"/>
              <a:buFont typeface="Calibri"/>
              <a:buNone/>
              <a:tabLst/>
              <a:defRPr/>
            </a:pPr>
            <a:endParaRPr kumimoji="0" sz="5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3" name="TextBox 2"/>
          <p:cNvSpPr txBox="1"/>
          <p:nvPr/>
        </p:nvSpPr>
        <p:spPr>
          <a:xfrm>
            <a:off x="651164" y="2299855"/>
            <a:ext cx="7966363"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1"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Connecting leaders across the SVP network through peer-coaching and consulting.</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Executive Director and CEO Cohorts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rPr>
              <a:t>Re-launch this fall, bi-monthly thereafter</a:t>
            </a:r>
            <a:endParaRPr kumimoji="0" lang="en-US" sz="2800" b="0" i="0" u="none" strike="noStrike" kern="0" cap="none" spc="0" normalizeH="0" baseline="0" noProof="0" dirty="0">
              <a:ln>
                <a:noFill/>
              </a:ln>
              <a:solidFill>
                <a:srgbClr val="FFFFFF"/>
              </a:solidFill>
              <a:effectLst/>
              <a:uLnTx/>
              <a:uFillTx/>
              <a:latin typeface="Calibri" panose="020F0502020204030204" pitchFamily="34" charset="0"/>
              <a:cs typeface="Arial"/>
              <a:sym typeface="Arial"/>
            </a:endParaRPr>
          </a:p>
        </p:txBody>
      </p:sp>
    </p:spTree>
    <p:extLst>
      <p:ext uri="{BB962C8B-B14F-4D97-AF65-F5344CB8AC3E}">
        <p14:creationId xmlns:p14="http://schemas.microsoft.com/office/powerpoint/2010/main" val="2599519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pic>
        <p:nvPicPr>
          <p:cNvPr id="207" name="Google Shape;207;g5c37db0f0c_0_56"/>
          <p:cNvPicPr preferRelativeResize="0"/>
          <p:nvPr/>
        </p:nvPicPr>
        <p:blipFill rotWithShape="1">
          <a:blip r:embed="rId3">
            <a:alphaModFix/>
          </a:blip>
          <a:srcRect/>
          <a:stretch/>
        </p:blipFill>
        <p:spPr>
          <a:xfrm>
            <a:off x="1015783" y="1265117"/>
            <a:ext cx="3086562" cy="3409772"/>
          </a:xfrm>
          <a:prstGeom prst="rect">
            <a:avLst/>
          </a:prstGeom>
          <a:noFill/>
          <a:ln>
            <a:noFill/>
          </a:ln>
        </p:spPr>
      </p:pic>
      <p:pic>
        <p:nvPicPr>
          <p:cNvPr id="208" name="Google Shape;208;g5c37db0f0c_0_56"/>
          <p:cNvPicPr preferRelativeResize="0"/>
          <p:nvPr/>
        </p:nvPicPr>
        <p:blipFill rotWithShape="1">
          <a:blip r:embed="rId4">
            <a:alphaModFix/>
          </a:blip>
          <a:srcRect/>
          <a:stretch/>
        </p:blipFill>
        <p:spPr>
          <a:xfrm>
            <a:off x="0" y="5843336"/>
            <a:ext cx="9144001" cy="1827142"/>
          </a:xfrm>
          <a:prstGeom prst="rect">
            <a:avLst/>
          </a:prstGeom>
          <a:noFill/>
          <a:ln>
            <a:noFill/>
          </a:ln>
        </p:spPr>
      </p:pic>
      <p:sp>
        <p:nvSpPr>
          <p:cNvPr id="209" name="Google Shape;209;g5c37db0f0c_0_56"/>
          <p:cNvSpPr txBox="1"/>
          <p:nvPr/>
        </p:nvSpPr>
        <p:spPr>
          <a:xfrm>
            <a:off x="5071500" y="2103398"/>
            <a:ext cx="4072500" cy="1079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EB8A23"/>
              </a:buClr>
              <a:buSzPts val="7200"/>
              <a:buFont typeface="Arial"/>
              <a:buNone/>
            </a:pPr>
            <a:r>
              <a:rPr lang="en-US" sz="5400" b="1" dirty="0">
                <a:solidFill>
                  <a:srgbClr val="EB8A23"/>
                </a:solidFill>
                <a:latin typeface="Calibri"/>
                <a:cs typeface="Calibri"/>
              </a:rPr>
              <a:t>SVP Chicago</a:t>
            </a:r>
          </a:p>
        </p:txBody>
      </p:sp>
      <p:cxnSp>
        <p:nvCxnSpPr>
          <p:cNvPr id="210" name="Google Shape;210;g5c37db0f0c_0_56"/>
          <p:cNvCxnSpPr/>
          <p:nvPr/>
        </p:nvCxnSpPr>
        <p:spPr>
          <a:xfrm>
            <a:off x="4761587" y="1906340"/>
            <a:ext cx="0" cy="2127300"/>
          </a:xfrm>
          <a:prstGeom prst="straightConnector1">
            <a:avLst/>
          </a:prstGeom>
          <a:noFill/>
          <a:ln w="9525" cap="flat" cmpd="sng">
            <a:solidFill>
              <a:srgbClr val="595959"/>
            </a:solidFill>
            <a:prstDash val="solid"/>
            <a:miter lim="800000"/>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215"/>
        <p:cNvGrpSpPr/>
        <p:nvPr/>
      </p:nvGrpSpPr>
      <p:grpSpPr>
        <a:xfrm>
          <a:off x="0" y="0"/>
          <a:ext cx="0" cy="0"/>
          <a:chOff x="0" y="0"/>
          <a:chExt cx="0" cy="0"/>
        </a:xfrm>
      </p:grpSpPr>
      <p:sp>
        <p:nvSpPr>
          <p:cNvPr id="216" name="Google Shape;216;p5"/>
          <p:cNvSpPr/>
          <p:nvPr/>
        </p:nvSpPr>
        <p:spPr>
          <a:xfrm>
            <a:off x="0" y="677308"/>
            <a:ext cx="9144000" cy="1154400"/>
          </a:xfrm>
          <a:prstGeom prst="rect">
            <a:avLst/>
          </a:prstGeom>
          <a:solidFill>
            <a:schemeClr val="dk1">
              <a:alpha val="23921"/>
            </a:schemeClr>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lt1"/>
              </a:buClr>
              <a:buSzPts val="4400"/>
              <a:buFont typeface="Calibri"/>
              <a:buNone/>
            </a:pPr>
            <a:endParaRPr sz="4400" b="1" i="0" u="none" strike="noStrike" cap="none" dirty="0">
              <a:solidFill>
                <a:srgbClr val="FFFFFF"/>
              </a:solidFill>
              <a:latin typeface="Calibri"/>
              <a:ea typeface="Calibri"/>
              <a:cs typeface="Calibri"/>
              <a:sym typeface="Calibri"/>
            </a:endParaRPr>
          </a:p>
          <a:p>
            <a:pPr marL="0" marR="0" lvl="0" indent="0" algn="l" rtl="0">
              <a:lnSpc>
                <a:spcPct val="100000"/>
              </a:lnSpc>
              <a:spcBef>
                <a:spcPts val="0"/>
              </a:spcBef>
              <a:spcAft>
                <a:spcPts val="0"/>
              </a:spcAft>
              <a:buClr>
                <a:srgbClr val="FFFFFF"/>
              </a:buClr>
              <a:buSzPts val="4400"/>
              <a:buFont typeface="Calibri"/>
              <a:buNone/>
            </a:pPr>
            <a:r>
              <a:rPr lang="en-US" sz="4400" b="1" i="0" u="none" strike="noStrike" cap="none" dirty="0">
                <a:solidFill>
                  <a:srgbClr val="FFFFFF"/>
                </a:solidFill>
                <a:latin typeface="Calibri"/>
                <a:ea typeface="Calibri"/>
                <a:cs typeface="Calibri"/>
                <a:sym typeface="Calibri"/>
              </a:rPr>
              <a:t>Evolution from OCAT to OCAS </a:t>
            </a:r>
            <a:endParaRPr dirty="0"/>
          </a:p>
          <a:p>
            <a:pPr marL="0" marR="0" lvl="0" indent="0" algn="l" rtl="0">
              <a:lnSpc>
                <a:spcPct val="100000"/>
              </a:lnSpc>
              <a:spcBef>
                <a:spcPts val="0"/>
              </a:spcBef>
              <a:spcAft>
                <a:spcPts val="0"/>
              </a:spcAft>
              <a:buClr>
                <a:schemeClr val="lt1"/>
              </a:buClr>
              <a:buSzPts val="5000"/>
              <a:buFont typeface="Calibri"/>
              <a:buNone/>
            </a:pPr>
            <a:endParaRPr sz="5000" b="1" i="0" u="none" strike="noStrike" cap="none" dirty="0">
              <a:solidFill>
                <a:srgbClr val="FFFFFF"/>
              </a:solidFill>
              <a:latin typeface="Calibri"/>
              <a:ea typeface="Calibri"/>
              <a:cs typeface="Calibri"/>
              <a:sym typeface="Calibri"/>
            </a:endParaRPr>
          </a:p>
        </p:txBody>
      </p:sp>
      <p:sp>
        <p:nvSpPr>
          <p:cNvPr id="7" name="TextBox 6">
            <a:extLst>
              <a:ext uri="{FF2B5EF4-FFF2-40B4-BE49-F238E27FC236}">
                <a16:creationId xmlns:a16="http://schemas.microsoft.com/office/drawing/2014/main" id="{8B40FF4C-0D7C-4E99-8E3C-DF3809A31220}"/>
              </a:ext>
            </a:extLst>
          </p:cNvPr>
          <p:cNvSpPr txBox="1"/>
          <p:nvPr/>
        </p:nvSpPr>
        <p:spPr>
          <a:xfrm>
            <a:off x="695409" y="2093378"/>
            <a:ext cx="7966363" cy="4401205"/>
          </a:xfrm>
          <a:prstGeom prst="rect">
            <a:avLst/>
          </a:prstGeom>
          <a:noFill/>
        </p:spPr>
        <p:txBody>
          <a:bodyPr wrap="square" rtlCol="0">
            <a:spAutoFit/>
          </a:bodyPr>
          <a:lstStyle/>
          <a:p>
            <a:r>
              <a:rPr lang="en-US" sz="2800" dirty="0">
                <a:solidFill>
                  <a:schemeClr val="bg1"/>
                </a:solidFill>
                <a:latin typeface="Calibri" panose="020F0502020204030204" pitchFamily="34" charset="0"/>
              </a:rPr>
              <a:t>Original OCAT was used during year 1</a:t>
            </a:r>
          </a:p>
          <a:p>
            <a:endParaRPr lang="en-US" sz="2800" dirty="0">
              <a:solidFill>
                <a:schemeClr val="bg1"/>
              </a:solidFill>
              <a:latin typeface="Calibri" panose="020F0502020204030204" pitchFamily="34" charset="0"/>
            </a:endParaRPr>
          </a:p>
          <a:p>
            <a:r>
              <a:rPr lang="en-US" sz="2800" dirty="0">
                <a:solidFill>
                  <a:schemeClr val="bg1"/>
                </a:solidFill>
                <a:latin typeface="Calibri" panose="020F0502020204030204" pitchFamily="34" charset="0"/>
              </a:rPr>
              <a:t>Interest in incorporating into investment cycle</a:t>
            </a:r>
          </a:p>
          <a:p>
            <a:endParaRPr lang="en-US" sz="2800" dirty="0">
              <a:solidFill>
                <a:schemeClr val="bg1"/>
              </a:solidFill>
              <a:latin typeface="Calibri" panose="020F0502020204030204" pitchFamily="34" charset="0"/>
            </a:endParaRPr>
          </a:p>
          <a:p>
            <a:r>
              <a:rPr lang="en-US" sz="2800" dirty="0">
                <a:solidFill>
                  <a:schemeClr val="bg1"/>
                </a:solidFill>
                <a:latin typeface="Calibri" panose="020F0502020204030204" pitchFamily="34" charset="0"/>
              </a:rPr>
              <a:t>SurveyMonkey: Simplified, more user-friendly </a:t>
            </a:r>
          </a:p>
          <a:p>
            <a:endParaRPr lang="en-US" sz="2800" dirty="0">
              <a:solidFill>
                <a:schemeClr val="bg1"/>
              </a:solidFill>
              <a:latin typeface="Calibri" panose="020F0502020204030204" pitchFamily="34" charset="0"/>
            </a:endParaRPr>
          </a:p>
          <a:p>
            <a:r>
              <a:rPr lang="en-US" sz="2800" dirty="0">
                <a:solidFill>
                  <a:schemeClr val="bg1"/>
                </a:solidFill>
                <a:latin typeface="Calibri" panose="020F0502020204030204" pitchFamily="34" charset="0"/>
              </a:rPr>
              <a:t>OCAS: </a:t>
            </a:r>
          </a:p>
          <a:p>
            <a:pPr marL="457200" indent="-457200">
              <a:buFont typeface="Arial" panose="020B0604020202020204" pitchFamily="34" charset="0"/>
              <a:buChar char="•"/>
            </a:pPr>
            <a:r>
              <a:rPr lang="en-US" sz="2800" dirty="0">
                <a:solidFill>
                  <a:schemeClr val="bg1"/>
                </a:solidFill>
                <a:latin typeface="Calibri" panose="020F0502020204030204" pitchFamily="34" charset="0"/>
              </a:rPr>
              <a:t>Provided to finalists</a:t>
            </a:r>
          </a:p>
          <a:p>
            <a:pPr marL="457200" indent="-457200">
              <a:buFont typeface="Arial" panose="020B0604020202020204" pitchFamily="34" charset="0"/>
              <a:buChar char="•"/>
            </a:pPr>
            <a:r>
              <a:rPr lang="en-US" sz="2800" dirty="0">
                <a:solidFill>
                  <a:schemeClr val="bg1"/>
                </a:solidFill>
                <a:latin typeface="Calibri" panose="020F0502020204030204" pitchFamily="34" charset="0"/>
              </a:rPr>
              <a:t>Basis of year 1 with new investee</a:t>
            </a:r>
          </a:p>
          <a:p>
            <a:pPr marL="457200" indent="-457200">
              <a:buFont typeface="Arial" panose="020B0604020202020204" pitchFamily="34" charset="0"/>
              <a:buChar char="•"/>
            </a:pPr>
            <a:r>
              <a:rPr lang="en-US" sz="2800" dirty="0">
                <a:solidFill>
                  <a:schemeClr val="bg1"/>
                </a:solidFill>
                <a:latin typeface="Calibri" panose="020F0502020204030204" pitchFamily="34" charset="0"/>
              </a:rPr>
              <a:t>Intended to be used during final year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Default Theme">
  <a:themeElements>
    <a:clrScheme name="SVP Colors">
      <a:dk1>
        <a:srgbClr val="000000"/>
      </a:dk1>
      <a:lt1>
        <a:srgbClr val="FFFFFF"/>
      </a:lt1>
      <a:dk2>
        <a:srgbClr val="005EB8"/>
      </a:dk2>
      <a:lt2>
        <a:srgbClr val="878787"/>
      </a:lt2>
      <a:accent1>
        <a:srgbClr val="00B2A9"/>
      </a:accent1>
      <a:accent2>
        <a:srgbClr val="005EB8"/>
      </a:accent2>
      <a:accent3>
        <a:srgbClr val="BC204B"/>
      </a:accent3>
      <a:accent4>
        <a:srgbClr val="6F5091"/>
      </a:accent4>
      <a:accent5>
        <a:srgbClr val="6CC24A"/>
      </a:accent5>
      <a:accent6>
        <a:srgbClr val="ED8B00"/>
      </a:accent6>
      <a:hlink>
        <a:srgbClr val="005EB8"/>
      </a:hlink>
      <a:folHlink>
        <a:srgbClr val="87878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6252</TotalTime>
  <Words>1528</Words>
  <Application>Microsoft Office PowerPoint</Application>
  <PresentationFormat>On-screen Show (4:3)</PresentationFormat>
  <Paragraphs>237</Paragraphs>
  <Slides>25</Slides>
  <Notes>22</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25</vt:i4>
      </vt:variant>
    </vt:vector>
  </HeadingPairs>
  <TitlesOfParts>
    <vt:vector size="35" baseType="lpstr">
      <vt:lpstr>Arial</vt:lpstr>
      <vt:lpstr>Calibri</vt:lpstr>
      <vt:lpstr>Georgia</vt:lpstr>
      <vt:lpstr>Proxima Nova</vt:lpstr>
      <vt:lpstr>Proxima Nova Extrabold</vt:lpstr>
      <vt:lpstr>Proxima Nova Semibold</vt:lpstr>
      <vt:lpstr>Office Theme</vt:lpstr>
      <vt:lpstr>3_Default Theme</vt:lpstr>
      <vt:lpstr>1_Office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Mission, Vision, and Strategy</vt:lpstr>
      <vt:lpstr>Mission, Vision, and Strategy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Hargreaves</dc:creator>
  <cp:lastModifiedBy>emily.reitman@gmail.com</cp:lastModifiedBy>
  <cp:revision>36</cp:revision>
  <dcterms:created xsi:type="dcterms:W3CDTF">2012-12-27T16:30:38Z</dcterms:created>
  <dcterms:modified xsi:type="dcterms:W3CDTF">2019-10-16T15:54:12Z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0x010100C31D06FDF453494CAB043F9813935D60</vt:lpwstr>
  </property>
  <property fmtid="{D5CDD505-2E9C-101B-9397-08002B2CF9AE}" pid="3" name="Re: SVP Evaluations and Case Studies?">
    <vt:bool>false</vt:bool>
  </property>
  <property fmtid="{D5CDD505-2E9C-101B-9397-08002B2CF9AE}" pid="4" name="Re: Capacity Building?">
    <vt:bool>false</vt:bool>
  </property>
  <property fmtid="{D5CDD505-2E9C-101B-9397-08002B2CF9AE}" pid="5" name="Re: SVP-Specific Tools?">
    <vt:bool>false</vt:bool>
  </property>
  <property fmtid="{D5CDD505-2E9C-101B-9397-08002B2CF9AE}" pid="6" name="Hold">
    <vt:bool>false</vt:bool>
  </property>
  <property fmtid="{D5CDD505-2E9C-101B-9397-08002B2CF9AE}" pid="7" name="Description0">
    <vt:lpwstr>SVP Branded PowerPoint Template</vt:lpwstr>
  </property>
  <property fmtid="{D5CDD505-2E9C-101B-9397-08002B2CF9AE}" pid="8" name="Fast Pitch">
    <vt:bool>false</vt:bool>
  </property>
  <property fmtid="{D5CDD505-2E9C-101B-9397-08002B2CF9AE}" pid="9" name="Re: Partner Education?">
    <vt:bool>false</vt:bool>
  </property>
  <property fmtid="{D5CDD505-2E9C-101B-9397-08002B2CF9AE}" pid="10" name="Document Source">
    <vt:lpwstr>SVPI</vt:lpwstr>
  </property>
  <property fmtid="{D5CDD505-2E9C-101B-9397-08002B2CF9AE}" pid="11" name="Re: Recruiting?">
    <vt:bool>false</vt:bool>
  </property>
  <property fmtid="{D5CDD505-2E9C-101B-9397-08002B2CF9AE}" pid="12" name="Communications Resource Type">
    <vt:lpwstr>SVP Brand</vt:lpwstr>
  </property>
  <property fmtid="{D5CDD505-2E9C-101B-9397-08002B2CF9AE}" pid="13" name="Re: Communications?">
    <vt:bool>true</vt:bool>
  </property>
  <property fmtid="{D5CDD505-2E9C-101B-9397-08002B2CF9AE}" pid="14" name="Re: Grantmaking?">
    <vt:bool>false</vt:bool>
  </property>
  <property fmtid="{D5CDD505-2E9C-101B-9397-08002B2CF9AE}" pid="15" name="Re: Working with an Investee?">
    <vt:bool>false</vt:bool>
  </property>
  <property fmtid="{D5CDD505-2E9C-101B-9397-08002B2CF9AE}" pid="16" name="Brand Sample">
    <vt:bool>false</vt:bool>
  </property>
  <property fmtid="{D5CDD505-2E9C-101B-9397-08002B2CF9AE}" pid="17" name="Audience">
    <vt:lpwstr>Audience</vt:lpwstr>
  </property>
</Properties>
</file>